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9" r:id="rId1"/>
  </p:sldMasterIdLst>
  <p:notesMasterIdLst>
    <p:notesMasterId r:id="rId30"/>
  </p:notesMasterIdLst>
  <p:handoutMasterIdLst>
    <p:handoutMasterId r:id="rId31"/>
  </p:handoutMasterIdLst>
  <p:sldIdLst>
    <p:sldId id="256" r:id="rId2"/>
    <p:sldId id="779" r:id="rId3"/>
    <p:sldId id="781" r:id="rId4"/>
    <p:sldId id="787" r:id="rId5"/>
    <p:sldId id="782" r:id="rId6"/>
    <p:sldId id="789" r:id="rId7"/>
    <p:sldId id="791" r:id="rId8"/>
    <p:sldId id="792" r:id="rId9"/>
    <p:sldId id="786" r:id="rId10"/>
    <p:sldId id="788" r:id="rId11"/>
    <p:sldId id="668" r:id="rId12"/>
    <p:sldId id="663" r:id="rId13"/>
    <p:sldId id="666" r:id="rId14"/>
    <p:sldId id="682" r:id="rId15"/>
    <p:sldId id="673" r:id="rId16"/>
    <p:sldId id="674" r:id="rId17"/>
    <p:sldId id="675" r:id="rId18"/>
    <p:sldId id="741" r:id="rId19"/>
    <p:sldId id="785" r:id="rId20"/>
    <p:sldId id="726" r:id="rId21"/>
    <p:sldId id="730" r:id="rId22"/>
    <p:sldId id="735" r:id="rId23"/>
    <p:sldId id="731" r:id="rId24"/>
    <p:sldId id="744" r:id="rId25"/>
    <p:sldId id="745" r:id="rId26"/>
    <p:sldId id="746" r:id="rId27"/>
    <p:sldId id="747" r:id="rId28"/>
    <p:sldId id="790" r:id="rId29"/>
  </p:sldIdLst>
  <p:sldSz cx="9144000" cy="6858000" type="letter"/>
  <p:notesSz cx="7315200" cy="9601200"/>
  <p:embeddedFontLst>
    <p:embeddedFont>
      <p:font typeface="Century Schoolbook" panose="02040604050505020304" pitchFamily="18" charset="0"/>
      <p:regular r:id="rId32"/>
      <p:bold r:id="rId33"/>
      <p:italic r:id="rId34"/>
      <p:boldItalic r:id="rId35"/>
    </p:embeddedFont>
    <p:embeddedFont>
      <p:font typeface="Tahoma" panose="020B0604030504040204" pitchFamily="34" charset="0"/>
      <p:regular r:id="rId36"/>
      <p:bold r:id="rId37"/>
    </p:embeddedFont>
    <p:embeddedFont>
      <p:font typeface="Verdana" panose="020B0604030504040204" pitchFamily="34" charset="0"/>
      <p:regular r:id="rId38"/>
      <p:bold r:id="rId39"/>
      <p:italic r:id="rId40"/>
      <p:boldItalic r:id="rId41"/>
    </p:embeddedFont>
  </p:embeddedFontLst>
  <p:kinsoku lang="ja-JP" invalStChars="、。，．・：；？！゛゜ヽヾゝゞ々ー’”）〕］｝〉》」』】°‰′″℃￠％ぁぃぅぇぉっゃゅょゎァィゥェォッャュョヮヵヶ!%),.:;?]}｡｣､･ｧｨｩｪｫｬｭｮｯｰﾞﾟ" invalEndChars="‘“（〔［｛〈《「『【￥＄$([\{｢￡"/>
  <p:defaultTextStyle>
    <a:defPPr>
      <a:defRPr lang="es-ES_tradnl"/>
    </a:defPPr>
    <a:lvl1pPr algn="l" rtl="0" eaLnBrk="0" fontAlgn="base" hangingPunct="0">
      <a:spcBef>
        <a:spcPct val="0"/>
      </a:spcBef>
      <a:spcAft>
        <a:spcPct val="0"/>
      </a:spcAft>
      <a:defRPr sz="4400" b="1" kern="1200">
        <a:solidFill>
          <a:schemeClr val="accent2"/>
        </a:solidFill>
        <a:latin typeface="Arial" panose="020B0604020202020204" pitchFamily="34" charset="0"/>
        <a:ea typeface="+mn-ea"/>
        <a:cs typeface="+mn-cs"/>
      </a:defRPr>
    </a:lvl1pPr>
    <a:lvl2pPr marL="457200" algn="l" rtl="0" eaLnBrk="0" fontAlgn="base" hangingPunct="0">
      <a:spcBef>
        <a:spcPct val="0"/>
      </a:spcBef>
      <a:spcAft>
        <a:spcPct val="0"/>
      </a:spcAft>
      <a:defRPr sz="4400" b="1" kern="1200">
        <a:solidFill>
          <a:schemeClr val="accent2"/>
        </a:solidFill>
        <a:latin typeface="Arial" panose="020B0604020202020204" pitchFamily="34" charset="0"/>
        <a:ea typeface="+mn-ea"/>
        <a:cs typeface="+mn-cs"/>
      </a:defRPr>
    </a:lvl2pPr>
    <a:lvl3pPr marL="914400" algn="l" rtl="0" eaLnBrk="0" fontAlgn="base" hangingPunct="0">
      <a:spcBef>
        <a:spcPct val="0"/>
      </a:spcBef>
      <a:spcAft>
        <a:spcPct val="0"/>
      </a:spcAft>
      <a:defRPr sz="4400" b="1" kern="1200">
        <a:solidFill>
          <a:schemeClr val="accent2"/>
        </a:solidFill>
        <a:latin typeface="Arial" panose="020B0604020202020204" pitchFamily="34" charset="0"/>
        <a:ea typeface="+mn-ea"/>
        <a:cs typeface="+mn-cs"/>
      </a:defRPr>
    </a:lvl3pPr>
    <a:lvl4pPr marL="1371600" algn="l" rtl="0" eaLnBrk="0" fontAlgn="base" hangingPunct="0">
      <a:spcBef>
        <a:spcPct val="0"/>
      </a:spcBef>
      <a:spcAft>
        <a:spcPct val="0"/>
      </a:spcAft>
      <a:defRPr sz="4400" b="1" kern="1200">
        <a:solidFill>
          <a:schemeClr val="accent2"/>
        </a:solidFill>
        <a:latin typeface="Arial" panose="020B0604020202020204" pitchFamily="34" charset="0"/>
        <a:ea typeface="+mn-ea"/>
        <a:cs typeface="+mn-cs"/>
      </a:defRPr>
    </a:lvl4pPr>
    <a:lvl5pPr marL="1828800" algn="l" rtl="0" eaLnBrk="0" fontAlgn="base" hangingPunct="0">
      <a:spcBef>
        <a:spcPct val="0"/>
      </a:spcBef>
      <a:spcAft>
        <a:spcPct val="0"/>
      </a:spcAft>
      <a:defRPr sz="4400" b="1" kern="1200">
        <a:solidFill>
          <a:schemeClr val="accent2"/>
        </a:solidFill>
        <a:latin typeface="Arial" panose="020B0604020202020204" pitchFamily="34" charset="0"/>
        <a:ea typeface="+mn-ea"/>
        <a:cs typeface="+mn-cs"/>
      </a:defRPr>
    </a:lvl5pPr>
    <a:lvl6pPr marL="2286000" algn="l" defTabSz="914400" rtl="0" eaLnBrk="1" latinLnBrk="0" hangingPunct="1">
      <a:defRPr sz="4400" b="1" kern="1200">
        <a:solidFill>
          <a:schemeClr val="accent2"/>
        </a:solidFill>
        <a:latin typeface="Arial" panose="020B0604020202020204" pitchFamily="34" charset="0"/>
        <a:ea typeface="+mn-ea"/>
        <a:cs typeface="+mn-cs"/>
      </a:defRPr>
    </a:lvl6pPr>
    <a:lvl7pPr marL="2743200" algn="l" defTabSz="914400" rtl="0" eaLnBrk="1" latinLnBrk="0" hangingPunct="1">
      <a:defRPr sz="4400" b="1" kern="1200">
        <a:solidFill>
          <a:schemeClr val="accent2"/>
        </a:solidFill>
        <a:latin typeface="Arial" panose="020B0604020202020204" pitchFamily="34" charset="0"/>
        <a:ea typeface="+mn-ea"/>
        <a:cs typeface="+mn-cs"/>
      </a:defRPr>
    </a:lvl7pPr>
    <a:lvl8pPr marL="3200400" algn="l" defTabSz="914400" rtl="0" eaLnBrk="1" latinLnBrk="0" hangingPunct="1">
      <a:defRPr sz="4400" b="1" kern="1200">
        <a:solidFill>
          <a:schemeClr val="accent2"/>
        </a:solidFill>
        <a:latin typeface="Arial" panose="020B0604020202020204" pitchFamily="34" charset="0"/>
        <a:ea typeface="+mn-ea"/>
        <a:cs typeface="+mn-cs"/>
      </a:defRPr>
    </a:lvl8pPr>
    <a:lvl9pPr marL="3657600" algn="l" defTabSz="914400" rtl="0" eaLnBrk="1" latinLnBrk="0" hangingPunct="1">
      <a:defRPr sz="4400" b="1" kern="1200">
        <a:solidFill>
          <a:schemeClr val="accent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6E496"/>
    <a:srgbClr val="B1DAF9"/>
    <a:srgbClr val="008000"/>
    <a:srgbClr val="F4F8FE"/>
    <a:srgbClr val="1085DC"/>
    <a:srgbClr val="339933"/>
    <a:srgbClr val="A50021"/>
    <a:srgbClr val="DFFB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08" autoAdjust="0"/>
    <p:restoredTop sz="99820" autoAdjust="0"/>
  </p:normalViewPr>
  <p:slideViewPr>
    <p:cSldViewPr>
      <p:cViewPr varScale="1">
        <p:scale>
          <a:sx n="108" d="100"/>
          <a:sy n="108" d="100"/>
        </p:scale>
        <p:origin x="912" y="1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37" d="100"/>
          <a:sy n="37" d="100"/>
        </p:scale>
        <p:origin x="-1476" y="-96"/>
      </p:cViewPr>
      <p:guideLst>
        <p:guide orient="horz" pos="3023"/>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_rels/viewProps.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202058" y="9143767"/>
            <a:ext cx="911087" cy="278723"/>
          </a:xfrm>
          <a:prstGeom prst="rect">
            <a:avLst/>
          </a:prstGeom>
          <a:noFill/>
          <a:ln>
            <a:noFill/>
          </a:ln>
        </p:spPr>
        <p:txBody>
          <a:bodyPr wrap="none" lIns="91139" tIns="46398" rIns="91139" bIns="46398">
            <a:spAutoFit/>
          </a:bodyPr>
          <a:lstStyle>
            <a:lvl1pPr defTabSz="866775">
              <a:defRPr sz="4400" b="1">
                <a:solidFill>
                  <a:schemeClr val="accent2"/>
                </a:solidFill>
                <a:latin typeface="Arial" panose="020B0604020202020204" pitchFamily="34" charset="0"/>
              </a:defRPr>
            </a:lvl1pPr>
            <a:lvl2pPr marL="742950" indent="-285750" defTabSz="866775">
              <a:defRPr sz="4400" b="1">
                <a:solidFill>
                  <a:schemeClr val="accent2"/>
                </a:solidFill>
                <a:latin typeface="Arial" panose="020B0604020202020204" pitchFamily="34" charset="0"/>
              </a:defRPr>
            </a:lvl2pPr>
            <a:lvl3pPr marL="1143000" indent="-228600" defTabSz="866775">
              <a:defRPr sz="4400" b="1">
                <a:solidFill>
                  <a:schemeClr val="accent2"/>
                </a:solidFill>
                <a:latin typeface="Arial" panose="020B0604020202020204" pitchFamily="34" charset="0"/>
              </a:defRPr>
            </a:lvl3pPr>
            <a:lvl4pPr marL="1600200" indent="-228600" defTabSz="866775">
              <a:defRPr sz="4400" b="1">
                <a:solidFill>
                  <a:schemeClr val="accent2"/>
                </a:solidFill>
                <a:latin typeface="Arial" panose="020B0604020202020204" pitchFamily="34" charset="0"/>
              </a:defRPr>
            </a:lvl4pPr>
            <a:lvl5pPr marL="2057400" indent="-228600" defTabSz="866775">
              <a:defRPr sz="4400" b="1">
                <a:solidFill>
                  <a:schemeClr val="accent2"/>
                </a:solidFill>
                <a:latin typeface="Arial" panose="020B0604020202020204" pitchFamily="34" charset="0"/>
              </a:defRPr>
            </a:lvl5pPr>
            <a:lvl6pPr marL="2514600" indent="-228600" defTabSz="866775" eaLnBrk="0" fontAlgn="base" hangingPunct="0">
              <a:spcBef>
                <a:spcPct val="0"/>
              </a:spcBef>
              <a:spcAft>
                <a:spcPct val="0"/>
              </a:spcAft>
              <a:defRPr sz="4400" b="1">
                <a:solidFill>
                  <a:schemeClr val="accent2"/>
                </a:solidFill>
                <a:latin typeface="Arial" panose="020B0604020202020204" pitchFamily="34" charset="0"/>
              </a:defRPr>
            </a:lvl6pPr>
            <a:lvl7pPr marL="2971800" indent="-228600" defTabSz="866775" eaLnBrk="0" fontAlgn="base" hangingPunct="0">
              <a:spcBef>
                <a:spcPct val="0"/>
              </a:spcBef>
              <a:spcAft>
                <a:spcPct val="0"/>
              </a:spcAft>
              <a:defRPr sz="4400" b="1">
                <a:solidFill>
                  <a:schemeClr val="accent2"/>
                </a:solidFill>
                <a:latin typeface="Arial" panose="020B0604020202020204" pitchFamily="34" charset="0"/>
              </a:defRPr>
            </a:lvl7pPr>
            <a:lvl8pPr marL="3429000" indent="-228600" defTabSz="866775" eaLnBrk="0" fontAlgn="base" hangingPunct="0">
              <a:spcBef>
                <a:spcPct val="0"/>
              </a:spcBef>
              <a:spcAft>
                <a:spcPct val="0"/>
              </a:spcAft>
              <a:defRPr sz="4400" b="1">
                <a:solidFill>
                  <a:schemeClr val="accent2"/>
                </a:solidFill>
                <a:latin typeface="Arial" panose="020B0604020202020204" pitchFamily="34" charset="0"/>
              </a:defRPr>
            </a:lvl8pPr>
            <a:lvl9pPr marL="3886200" indent="-228600" defTabSz="866775" eaLnBrk="0" fontAlgn="base" hangingPunct="0">
              <a:spcBef>
                <a:spcPct val="0"/>
              </a:spcBef>
              <a:spcAft>
                <a:spcPct val="0"/>
              </a:spcAft>
              <a:defRPr sz="4400" b="1">
                <a:solidFill>
                  <a:schemeClr val="accent2"/>
                </a:solidFill>
                <a:latin typeface="Arial" panose="020B0604020202020204" pitchFamily="34" charset="0"/>
              </a:defRPr>
            </a:lvl9pPr>
          </a:lstStyle>
          <a:p>
            <a:pPr algn="ctr">
              <a:lnSpc>
                <a:spcPct val="90000"/>
              </a:lnSpc>
              <a:defRPr/>
            </a:pPr>
            <a:r>
              <a:rPr lang="es-ES_tradnl" altLang="es-CL" sz="1300" b="0">
                <a:solidFill>
                  <a:schemeClr val="tx1"/>
                </a:solidFill>
                <a:latin typeface="Century Schoolbook" panose="02040604050505020304" pitchFamily="18" charset="0"/>
              </a:rPr>
              <a:t>Page </a:t>
            </a:r>
            <a:fld id="{7800F35F-DE1B-4255-959E-959741023C6E}" type="slidenum">
              <a:rPr lang="es-ES_tradnl" altLang="es-CL" sz="1300" b="0">
                <a:solidFill>
                  <a:schemeClr val="tx1"/>
                </a:solidFill>
                <a:latin typeface="Century Schoolbook" panose="02040604050505020304" pitchFamily="18" charset="0"/>
              </a:rPr>
              <a:pPr algn="ctr">
                <a:lnSpc>
                  <a:spcPct val="90000"/>
                </a:lnSpc>
                <a:defRPr/>
              </a:pPr>
              <a:t>‹Nº›</a:t>
            </a:fld>
            <a:endParaRPr lang="es-ES_tradnl" altLang="es-CL" sz="1300" b="0">
              <a:solidFill>
                <a:schemeClr val="tx1"/>
              </a:solidFill>
              <a:latin typeface="Century Schoolbook" panose="02040604050505020304" pitchFamily="18" charset="0"/>
            </a:endParaRPr>
          </a:p>
        </p:txBody>
      </p:sp>
    </p:spTree>
    <p:extLst>
      <p:ext uri="{BB962C8B-B14F-4D97-AF65-F5344CB8AC3E}">
        <p14:creationId xmlns:p14="http://schemas.microsoft.com/office/powerpoint/2010/main" val="3363880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4035" y="4561226"/>
            <a:ext cx="5367130" cy="4318573"/>
          </a:xfrm>
          <a:prstGeom prst="rect">
            <a:avLst/>
          </a:prstGeom>
          <a:noFill/>
          <a:ln w="12700">
            <a:noFill/>
            <a:miter lim="800000"/>
            <a:headEnd/>
            <a:tailEnd/>
          </a:ln>
          <a:effectLst/>
        </p:spPr>
        <p:txBody>
          <a:bodyPr vert="horz" wrap="square" lIns="94456" tIns="46398" rIns="94456" bIns="46398" numCol="1" anchor="t" anchorCtr="0" compatLnSpc="1">
            <a:prstTxWarp prst="textNoShape">
              <a:avLst/>
            </a:prstTxWarp>
          </a:bodyPr>
          <a:lstStyle/>
          <a:p>
            <a:pPr lvl="0"/>
            <a:r>
              <a:rPr lang="es-ES_tradnl" noProof="0"/>
              <a:t>Body Text</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p>
        </p:txBody>
      </p:sp>
      <p:sp>
        <p:nvSpPr>
          <p:cNvPr id="65539" name="Rectangle 3"/>
          <p:cNvSpPr>
            <a:spLocks noChangeArrowheads="1"/>
          </p:cNvSpPr>
          <p:nvPr/>
        </p:nvSpPr>
        <p:spPr bwMode="auto">
          <a:xfrm>
            <a:off x="3202058" y="9143767"/>
            <a:ext cx="911087" cy="278723"/>
          </a:xfrm>
          <a:prstGeom prst="rect">
            <a:avLst/>
          </a:prstGeom>
          <a:noFill/>
          <a:ln>
            <a:noFill/>
          </a:ln>
        </p:spPr>
        <p:txBody>
          <a:bodyPr wrap="none" lIns="91139" tIns="46398" rIns="91139" bIns="46398">
            <a:spAutoFit/>
          </a:bodyPr>
          <a:lstStyle>
            <a:lvl1pPr defTabSz="866775">
              <a:defRPr sz="4400" b="1">
                <a:solidFill>
                  <a:schemeClr val="accent2"/>
                </a:solidFill>
                <a:latin typeface="Arial" panose="020B0604020202020204" pitchFamily="34" charset="0"/>
              </a:defRPr>
            </a:lvl1pPr>
            <a:lvl2pPr marL="742950" indent="-285750" defTabSz="866775">
              <a:defRPr sz="4400" b="1">
                <a:solidFill>
                  <a:schemeClr val="accent2"/>
                </a:solidFill>
                <a:latin typeface="Arial" panose="020B0604020202020204" pitchFamily="34" charset="0"/>
              </a:defRPr>
            </a:lvl2pPr>
            <a:lvl3pPr marL="1143000" indent="-228600" defTabSz="866775">
              <a:defRPr sz="4400" b="1">
                <a:solidFill>
                  <a:schemeClr val="accent2"/>
                </a:solidFill>
                <a:latin typeface="Arial" panose="020B0604020202020204" pitchFamily="34" charset="0"/>
              </a:defRPr>
            </a:lvl3pPr>
            <a:lvl4pPr marL="1600200" indent="-228600" defTabSz="866775">
              <a:defRPr sz="4400" b="1">
                <a:solidFill>
                  <a:schemeClr val="accent2"/>
                </a:solidFill>
                <a:latin typeface="Arial" panose="020B0604020202020204" pitchFamily="34" charset="0"/>
              </a:defRPr>
            </a:lvl4pPr>
            <a:lvl5pPr marL="2057400" indent="-228600" defTabSz="866775">
              <a:defRPr sz="4400" b="1">
                <a:solidFill>
                  <a:schemeClr val="accent2"/>
                </a:solidFill>
                <a:latin typeface="Arial" panose="020B0604020202020204" pitchFamily="34" charset="0"/>
              </a:defRPr>
            </a:lvl5pPr>
            <a:lvl6pPr marL="2514600" indent="-228600" defTabSz="866775" eaLnBrk="0" fontAlgn="base" hangingPunct="0">
              <a:spcBef>
                <a:spcPct val="0"/>
              </a:spcBef>
              <a:spcAft>
                <a:spcPct val="0"/>
              </a:spcAft>
              <a:defRPr sz="4400" b="1">
                <a:solidFill>
                  <a:schemeClr val="accent2"/>
                </a:solidFill>
                <a:latin typeface="Arial" panose="020B0604020202020204" pitchFamily="34" charset="0"/>
              </a:defRPr>
            </a:lvl6pPr>
            <a:lvl7pPr marL="2971800" indent="-228600" defTabSz="866775" eaLnBrk="0" fontAlgn="base" hangingPunct="0">
              <a:spcBef>
                <a:spcPct val="0"/>
              </a:spcBef>
              <a:spcAft>
                <a:spcPct val="0"/>
              </a:spcAft>
              <a:defRPr sz="4400" b="1">
                <a:solidFill>
                  <a:schemeClr val="accent2"/>
                </a:solidFill>
                <a:latin typeface="Arial" panose="020B0604020202020204" pitchFamily="34" charset="0"/>
              </a:defRPr>
            </a:lvl7pPr>
            <a:lvl8pPr marL="3429000" indent="-228600" defTabSz="866775" eaLnBrk="0" fontAlgn="base" hangingPunct="0">
              <a:spcBef>
                <a:spcPct val="0"/>
              </a:spcBef>
              <a:spcAft>
                <a:spcPct val="0"/>
              </a:spcAft>
              <a:defRPr sz="4400" b="1">
                <a:solidFill>
                  <a:schemeClr val="accent2"/>
                </a:solidFill>
                <a:latin typeface="Arial" panose="020B0604020202020204" pitchFamily="34" charset="0"/>
              </a:defRPr>
            </a:lvl8pPr>
            <a:lvl9pPr marL="3886200" indent="-228600" defTabSz="866775" eaLnBrk="0" fontAlgn="base" hangingPunct="0">
              <a:spcBef>
                <a:spcPct val="0"/>
              </a:spcBef>
              <a:spcAft>
                <a:spcPct val="0"/>
              </a:spcAft>
              <a:defRPr sz="4400" b="1">
                <a:solidFill>
                  <a:schemeClr val="accent2"/>
                </a:solidFill>
                <a:latin typeface="Arial" panose="020B0604020202020204" pitchFamily="34" charset="0"/>
              </a:defRPr>
            </a:lvl9pPr>
          </a:lstStyle>
          <a:p>
            <a:pPr algn="ctr">
              <a:lnSpc>
                <a:spcPct val="90000"/>
              </a:lnSpc>
              <a:defRPr/>
            </a:pPr>
            <a:r>
              <a:rPr lang="es-ES_tradnl" altLang="es-CL" sz="1300" b="0">
                <a:solidFill>
                  <a:schemeClr val="tx1"/>
                </a:solidFill>
                <a:latin typeface="Century Schoolbook" panose="02040604050505020304" pitchFamily="18" charset="0"/>
              </a:rPr>
              <a:t>Page </a:t>
            </a:r>
            <a:fld id="{0A91E7BA-78AD-4EB0-98B5-637047DE7CBB}" type="slidenum">
              <a:rPr lang="es-ES_tradnl" altLang="es-CL" sz="1300" b="0" smtClean="0">
                <a:solidFill>
                  <a:schemeClr val="tx1"/>
                </a:solidFill>
                <a:latin typeface="Century Schoolbook" panose="02040604050505020304" pitchFamily="18" charset="0"/>
              </a:rPr>
              <a:pPr algn="ctr">
                <a:lnSpc>
                  <a:spcPct val="90000"/>
                </a:lnSpc>
                <a:defRPr/>
              </a:pPr>
              <a:t>‹Nº›</a:t>
            </a:fld>
            <a:endParaRPr lang="es-ES_tradnl" altLang="es-CL" sz="1300" b="0">
              <a:solidFill>
                <a:schemeClr val="tx1"/>
              </a:solidFill>
              <a:latin typeface="Century Schoolbook" panose="02040604050505020304" pitchFamily="18" charset="0"/>
            </a:endParaRPr>
          </a:p>
        </p:txBody>
      </p:sp>
      <p:sp>
        <p:nvSpPr>
          <p:cNvPr id="2052" name="Rectangle 4"/>
          <p:cNvSpPr>
            <a:spLocks noGrp="1" noRot="1" noChangeAspect="1" noChangeArrowheads="1" noTextEdit="1"/>
          </p:cNvSpPr>
          <p:nvPr>
            <p:ph type="sldImg" idx="2"/>
          </p:nvPr>
        </p:nvSpPr>
        <p:spPr bwMode="auto">
          <a:xfrm>
            <a:off x="1268413" y="728663"/>
            <a:ext cx="4778375" cy="3584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99021671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Schoolbook"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gradFill rotWithShape="0">
          <a:gsLst>
            <a:gs pos="0">
              <a:schemeClr val="tx1">
                <a:lumMod val="85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28539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1172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080125" y="304800"/>
            <a:ext cx="1909763" cy="5510213"/>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347663" y="304800"/>
            <a:ext cx="5580062" cy="551021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9383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7663" y="304800"/>
            <a:ext cx="7162800" cy="5334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827088" y="1700213"/>
            <a:ext cx="35052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484688" y="1700213"/>
            <a:ext cx="35052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484688" y="3833813"/>
            <a:ext cx="35052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690426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7663" y="304800"/>
            <a:ext cx="7162800" cy="5334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827088" y="1700213"/>
            <a:ext cx="35052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484688" y="1700213"/>
            <a:ext cx="35052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46961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347663" y="304800"/>
            <a:ext cx="7162800" cy="5334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827088" y="1700213"/>
            <a:ext cx="35052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484688" y="1700213"/>
            <a:ext cx="35052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484688" y="3833813"/>
            <a:ext cx="35052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81093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347663" y="304800"/>
            <a:ext cx="7642225" cy="551021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0252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2499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54571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827088" y="1700213"/>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484688" y="1700213"/>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895606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9998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207106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04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0040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202303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tx1">
                <a:lumMod val="85000"/>
              </a:schemeClr>
            </a:gs>
            <a:gs pos="100000">
              <a:schemeClr val="tx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7663" y="304800"/>
            <a:ext cx="7162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s-ES_tradnl" altLang="es-CL"/>
              <a:t>Slide Title					</a:t>
            </a:r>
          </a:p>
        </p:txBody>
      </p:sp>
      <p:sp>
        <p:nvSpPr>
          <p:cNvPr id="1027" name="Rectangle 3"/>
          <p:cNvSpPr>
            <a:spLocks noGrp="1" noChangeArrowheads="1"/>
          </p:cNvSpPr>
          <p:nvPr>
            <p:ph type="body" idx="1"/>
          </p:nvPr>
        </p:nvSpPr>
        <p:spPr bwMode="auto">
          <a:xfrm>
            <a:off x="827088" y="1700213"/>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s-ES_tradnl" altLang="es-CL" dirty="0" err="1"/>
              <a:t>Body</a:t>
            </a:r>
            <a:r>
              <a:rPr lang="es-ES_tradnl" altLang="es-CL" dirty="0"/>
              <a:t> Text</a:t>
            </a:r>
          </a:p>
          <a:p>
            <a:pPr lvl="1"/>
            <a:r>
              <a:rPr lang="es-ES_tradnl" altLang="es-CL" dirty="0" err="1"/>
              <a:t>Second</a:t>
            </a:r>
            <a:r>
              <a:rPr lang="es-ES_tradnl" altLang="es-CL" dirty="0"/>
              <a:t> </a:t>
            </a:r>
            <a:r>
              <a:rPr lang="es-ES_tradnl" altLang="es-CL" dirty="0" err="1"/>
              <a:t>Level</a:t>
            </a:r>
            <a:endParaRPr lang="es-ES_tradnl" altLang="es-CL" dirty="0"/>
          </a:p>
          <a:p>
            <a:pPr lvl="2"/>
            <a:r>
              <a:rPr lang="es-ES_tradnl" altLang="es-CL" dirty="0" err="1"/>
              <a:t>Third</a:t>
            </a:r>
            <a:r>
              <a:rPr lang="es-ES_tradnl" altLang="es-CL" dirty="0"/>
              <a:t> </a:t>
            </a:r>
            <a:r>
              <a:rPr lang="es-ES_tradnl" altLang="es-CL" dirty="0" err="1"/>
              <a:t>Level</a:t>
            </a:r>
            <a:endParaRPr lang="es-ES_tradnl" altLang="es-CL" dirty="0"/>
          </a:p>
          <a:p>
            <a:pPr lvl="3"/>
            <a:r>
              <a:rPr lang="es-ES_tradnl" altLang="es-CL" dirty="0" err="1"/>
              <a:t>Fourth</a:t>
            </a:r>
            <a:r>
              <a:rPr lang="es-ES_tradnl" altLang="es-CL" dirty="0"/>
              <a:t> </a:t>
            </a:r>
            <a:r>
              <a:rPr lang="es-ES_tradnl" altLang="es-CL" dirty="0" err="1"/>
              <a:t>Level</a:t>
            </a:r>
            <a:endParaRPr lang="es-ES_tradnl" altLang="es-CL" dirty="0"/>
          </a:p>
          <a:p>
            <a:pPr lvl="3"/>
            <a:endParaRPr lang="es-ES_tradnl" altLang="es-CL" dirty="0"/>
          </a:p>
        </p:txBody>
      </p:sp>
      <p:sp>
        <p:nvSpPr>
          <p:cNvPr id="1028" name="Line 4"/>
          <p:cNvSpPr>
            <a:spLocks noChangeShapeType="1"/>
          </p:cNvSpPr>
          <p:nvPr/>
        </p:nvSpPr>
        <p:spPr bwMode="auto">
          <a:xfrm>
            <a:off x="457200" y="304800"/>
            <a:ext cx="8064500" cy="0"/>
          </a:xfrm>
          <a:prstGeom prst="line">
            <a:avLst/>
          </a:prstGeom>
          <a:noFill/>
          <a:ln w="12700">
            <a:solidFill>
              <a:srgbClr val="037C03"/>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029" name="Rectangle 6"/>
          <p:cNvSpPr>
            <a:spLocks noChangeArrowheads="1"/>
          </p:cNvSpPr>
          <p:nvPr/>
        </p:nvSpPr>
        <p:spPr bwMode="auto">
          <a:xfrm>
            <a:off x="0" y="0"/>
            <a:ext cx="9144000" cy="6858000"/>
          </a:xfrm>
          <a:prstGeom prst="rect">
            <a:avLst/>
          </a:prstGeom>
          <a:noFill/>
          <a:ln w="38100">
            <a:solidFill>
              <a:srgbClr val="000000"/>
            </a:solidFill>
            <a:miter lim="800000"/>
            <a:headEnd/>
            <a:tailEnd/>
          </a:ln>
        </p:spPr>
        <p:txBody>
          <a:bodyPr wrap="none" anchor="ctr"/>
          <a:lstStyle>
            <a:lvl1pPr>
              <a:defRPr sz="4400" b="1">
                <a:solidFill>
                  <a:schemeClr val="accent2"/>
                </a:solidFill>
                <a:latin typeface="Arial" pitchFamily="34" charset="0"/>
              </a:defRPr>
            </a:lvl1pPr>
            <a:lvl2pPr marL="742950" indent="-285750">
              <a:defRPr sz="4400" b="1">
                <a:solidFill>
                  <a:schemeClr val="accent2"/>
                </a:solidFill>
                <a:latin typeface="Arial" pitchFamily="34" charset="0"/>
              </a:defRPr>
            </a:lvl2pPr>
            <a:lvl3pPr marL="1143000" indent="-228600">
              <a:defRPr sz="4400" b="1">
                <a:solidFill>
                  <a:schemeClr val="accent2"/>
                </a:solidFill>
                <a:latin typeface="Arial" pitchFamily="34" charset="0"/>
              </a:defRPr>
            </a:lvl3pPr>
            <a:lvl4pPr marL="1600200" indent="-228600">
              <a:defRPr sz="4400" b="1">
                <a:solidFill>
                  <a:schemeClr val="accent2"/>
                </a:solidFill>
                <a:latin typeface="Arial" pitchFamily="34" charset="0"/>
              </a:defRPr>
            </a:lvl4pPr>
            <a:lvl5pPr marL="2057400" indent="-228600">
              <a:defRPr sz="4400" b="1">
                <a:solidFill>
                  <a:schemeClr val="accent2"/>
                </a:solidFill>
                <a:latin typeface="Arial" pitchFamily="34" charset="0"/>
              </a:defRPr>
            </a:lvl5pPr>
            <a:lvl6pPr marL="2514600" indent="-228600" eaLnBrk="0" fontAlgn="base" hangingPunct="0">
              <a:spcBef>
                <a:spcPct val="0"/>
              </a:spcBef>
              <a:spcAft>
                <a:spcPct val="0"/>
              </a:spcAft>
              <a:defRPr sz="4400" b="1">
                <a:solidFill>
                  <a:schemeClr val="accent2"/>
                </a:solidFill>
                <a:latin typeface="Arial" pitchFamily="34" charset="0"/>
              </a:defRPr>
            </a:lvl6pPr>
            <a:lvl7pPr marL="2971800" indent="-228600" eaLnBrk="0" fontAlgn="base" hangingPunct="0">
              <a:spcBef>
                <a:spcPct val="0"/>
              </a:spcBef>
              <a:spcAft>
                <a:spcPct val="0"/>
              </a:spcAft>
              <a:defRPr sz="4400" b="1">
                <a:solidFill>
                  <a:schemeClr val="accent2"/>
                </a:solidFill>
                <a:latin typeface="Arial" pitchFamily="34" charset="0"/>
              </a:defRPr>
            </a:lvl7pPr>
            <a:lvl8pPr marL="3429000" indent="-228600" eaLnBrk="0" fontAlgn="base" hangingPunct="0">
              <a:spcBef>
                <a:spcPct val="0"/>
              </a:spcBef>
              <a:spcAft>
                <a:spcPct val="0"/>
              </a:spcAft>
              <a:defRPr sz="4400" b="1">
                <a:solidFill>
                  <a:schemeClr val="accent2"/>
                </a:solidFill>
                <a:latin typeface="Arial" pitchFamily="34" charset="0"/>
              </a:defRPr>
            </a:lvl8pPr>
            <a:lvl9pPr marL="3886200" indent="-228600" eaLnBrk="0" fontAlgn="base" hangingPunct="0">
              <a:spcBef>
                <a:spcPct val="0"/>
              </a:spcBef>
              <a:spcAft>
                <a:spcPct val="0"/>
              </a:spcAft>
              <a:defRPr sz="4400" b="1">
                <a:solidFill>
                  <a:schemeClr val="accent2"/>
                </a:solidFill>
                <a:latin typeface="Arial" pitchFamily="34" charset="0"/>
              </a:defRPr>
            </a:lvl9pPr>
          </a:lstStyle>
          <a:p>
            <a:pPr>
              <a:defRPr/>
            </a:pPr>
            <a:endParaRPr lang="es-ES" altLang="es-CL"/>
          </a:p>
        </p:txBody>
      </p:sp>
      <p:sp>
        <p:nvSpPr>
          <p:cNvPr id="1030" name="Line 7"/>
          <p:cNvSpPr>
            <a:spLocks noChangeShapeType="1"/>
          </p:cNvSpPr>
          <p:nvPr/>
        </p:nvSpPr>
        <p:spPr bwMode="auto">
          <a:xfrm>
            <a:off x="533400" y="6324600"/>
            <a:ext cx="8064500" cy="0"/>
          </a:xfrm>
          <a:prstGeom prst="line">
            <a:avLst/>
          </a:prstGeom>
          <a:noFill/>
          <a:ln w="12700">
            <a:solidFill>
              <a:srgbClr val="204392"/>
            </a:solidFill>
            <a:round/>
            <a:headEnd/>
            <a:tailEnd/>
          </a:ln>
          <a:extLst>
            <a:ext uri="{909E8E84-426E-40DD-AFC4-6F175D3DCCD1}">
              <a14:hiddenFill xmlns:a14="http://schemas.microsoft.com/office/drawing/2010/main">
                <a:noFill/>
              </a14:hiddenFill>
            </a:ext>
          </a:extLst>
        </p:spPr>
        <p:txBody>
          <a:bodyPr wrap="none" anchor="ctr"/>
          <a:lstStyle/>
          <a:p>
            <a:endParaRPr lang="es-CL"/>
          </a:p>
        </p:txBody>
      </p:sp>
      <p:sp>
        <p:nvSpPr>
          <p:cNvPr id="1031" name="Rectangle 10"/>
          <p:cNvSpPr>
            <a:spLocks noChangeArrowheads="1"/>
          </p:cNvSpPr>
          <p:nvPr userDrawn="1"/>
        </p:nvSpPr>
        <p:spPr bwMode="auto">
          <a:xfrm>
            <a:off x="5543550" y="6308725"/>
            <a:ext cx="3243263" cy="333375"/>
          </a:xfrm>
          <a:prstGeom prst="rect">
            <a:avLst/>
          </a:prstGeom>
          <a:noFill/>
          <a:ln>
            <a:noFill/>
          </a:ln>
        </p:spPr>
        <p:txBody>
          <a:bodyPr wrap="square" lIns="90488" tIns="44450" rIns="90488" bIns="44450">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defRPr/>
            </a:pPr>
            <a:r>
              <a:rPr lang="es-ES_tradnl" altLang="es-CL" sz="1600" dirty="0">
                <a:solidFill>
                  <a:srgbClr val="204392"/>
                </a:solidFill>
              </a:rPr>
              <a:t>Preparación del Proyecto  </a:t>
            </a:r>
            <a:fld id="{48905ECE-74E6-4BCD-905A-8666B46E9192}" type="slidenum">
              <a:rPr lang="es-ES_tradnl" altLang="es-CL" sz="1600" smtClean="0">
                <a:solidFill>
                  <a:srgbClr val="204392"/>
                </a:solidFill>
              </a:rPr>
              <a:pPr>
                <a:defRPr/>
              </a:pPr>
              <a:t>‹Nº›</a:t>
            </a:fld>
            <a:endParaRPr lang="es-ES_tradnl" altLang="es-CL" sz="1600" dirty="0">
              <a:solidFill>
                <a:srgbClr val="204392"/>
              </a:solidFill>
            </a:endParaRPr>
          </a:p>
        </p:txBody>
      </p:sp>
      <p:sp>
        <p:nvSpPr>
          <p:cNvPr id="1032" name="Text Box 11"/>
          <p:cNvSpPr txBox="1">
            <a:spLocks noChangeArrowheads="1"/>
          </p:cNvSpPr>
          <p:nvPr userDrawn="1"/>
        </p:nvSpPr>
        <p:spPr bwMode="auto">
          <a:xfrm>
            <a:off x="722313" y="6308725"/>
            <a:ext cx="4078287" cy="457200"/>
          </a:xfrm>
          <a:prstGeom prst="rect">
            <a:avLst/>
          </a:prstGeom>
          <a:noFill/>
          <a:ln>
            <a:noFill/>
          </a:ln>
        </p:spPr>
        <p:txBody>
          <a:bodyPr>
            <a:spAutoFit/>
          </a:bodyPr>
          <a:lstStyle>
            <a:lvl1pPr>
              <a:defRPr sz="4400" b="1">
                <a:solidFill>
                  <a:schemeClr val="accent2"/>
                </a:solidFill>
                <a:latin typeface="Arial" pitchFamily="34" charset="0"/>
              </a:defRPr>
            </a:lvl1pPr>
            <a:lvl2pPr marL="742950" indent="-285750">
              <a:defRPr sz="4400" b="1">
                <a:solidFill>
                  <a:schemeClr val="accent2"/>
                </a:solidFill>
                <a:latin typeface="Arial" pitchFamily="34" charset="0"/>
              </a:defRPr>
            </a:lvl2pPr>
            <a:lvl3pPr marL="1143000" indent="-228600">
              <a:defRPr sz="4400" b="1">
                <a:solidFill>
                  <a:schemeClr val="accent2"/>
                </a:solidFill>
                <a:latin typeface="Arial" pitchFamily="34" charset="0"/>
              </a:defRPr>
            </a:lvl3pPr>
            <a:lvl4pPr marL="1600200" indent="-228600">
              <a:defRPr sz="4400" b="1">
                <a:solidFill>
                  <a:schemeClr val="accent2"/>
                </a:solidFill>
                <a:latin typeface="Arial" pitchFamily="34" charset="0"/>
              </a:defRPr>
            </a:lvl4pPr>
            <a:lvl5pPr marL="2057400" indent="-228600">
              <a:defRPr sz="4400" b="1">
                <a:solidFill>
                  <a:schemeClr val="accent2"/>
                </a:solidFill>
                <a:latin typeface="Arial" pitchFamily="34" charset="0"/>
              </a:defRPr>
            </a:lvl5pPr>
            <a:lvl6pPr marL="2514600" indent="-228600" eaLnBrk="0" fontAlgn="base" hangingPunct="0">
              <a:spcBef>
                <a:spcPct val="0"/>
              </a:spcBef>
              <a:spcAft>
                <a:spcPct val="0"/>
              </a:spcAft>
              <a:defRPr sz="4400" b="1">
                <a:solidFill>
                  <a:schemeClr val="accent2"/>
                </a:solidFill>
                <a:latin typeface="Arial" pitchFamily="34" charset="0"/>
              </a:defRPr>
            </a:lvl6pPr>
            <a:lvl7pPr marL="2971800" indent="-228600" eaLnBrk="0" fontAlgn="base" hangingPunct="0">
              <a:spcBef>
                <a:spcPct val="0"/>
              </a:spcBef>
              <a:spcAft>
                <a:spcPct val="0"/>
              </a:spcAft>
              <a:defRPr sz="4400" b="1">
                <a:solidFill>
                  <a:schemeClr val="accent2"/>
                </a:solidFill>
                <a:latin typeface="Arial" pitchFamily="34" charset="0"/>
              </a:defRPr>
            </a:lvl7pPr>
            <a:lvl8pPr marL="3429000" indent="-228600" eaLnBrk="0" fontAlgn="base" hangingPunct="0">
              <a:spcBef>
                <a:spcPct val="0"/>
              </a:spcBef>
              <a:spcAft>
                <a:spcPct val="0"/>
              </a:spcAft>
              <a:defRPr sz="4400" b="1">
                <a:solidFill>
                  <a:schemeClr val="accent2"/>
                </a:solidFill>
                <a:latin typeface="Arial" pitchFamily="34" charset="0"/>
              </a:defRPr>
            </a:lvl8pPr>
            <a:lvl9pPr marL="3886200" indent="-228600" eaLnBrk="0" fontAlgn="base" hangingPunct="0">
              <a:spcBef>
                <a:spcPct val="0"/>
              </a:spcBef>
              <a:spcAft>
                <a:spcPct val="0"/>
              </a:spcAft>
              <a:defRPr sz="4400" b="1">
                <a:solidFill>
                  <a:schemeClr val="accent2"/>
                </a:solidFill>
                <a:latin typeface="Arial" pitchFamily="34" charset="0"/>
              </a:defRPr>
            </a:lvl9pPr>
          </a:lstStyle>
          <a:p>
            <a:pPr>
              <a:defRPr/>
            </a:pPr>
            <a:r>
              <a:rPr lang="es-ES_tradnl" altLang="es-CL" sz="1200" dirty="0">
                <a:solidFill>
                  <a:srgbClr val="204392"/>
                </a:solidFill>
              </a:rPr>
              <a:t>Evaluación de Proyectos TIC</a:t>
            </a:r>
            <a:endParaRPr lang="es-ES_tradnl" altLang="es-CL" sz="1400" dirty="0">
              <a:solidFill>
                <a:srgbClr val="204392"/>
              </a:solidFill>
            </a:endParaRPr>
          </a:p>
          <a:p>
            <a:pPr>
              <a:defRPr/>
            </a:pPr>
            <a:r>
              <a:rPr lang="es-ES_tradnl" altLang="es-CL" sz="1200" dirty="0">
                <a:solidFill>
                  <a:srgbClr val="204392"/>
                </a:solidFill>
              </a:rPr>
              <a:t>2024   Jorge Elliott</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l" rtl="0" eaLnBrk="0" fontAlgn="base" hangingPunct="0">
        <a:lnSpc>
          <a:spcPct val="90000"/>
        </a:lnSpc>
        <a:spcBef>
          <a:spcPct val="0"/>
        </a:spcBef>
        <a:spcAft>
          <a:spcPct val="0"/>
        </a:spcAft>
        <a:defRPr sz="3600" b="1">
          <a:solidFill>
            <a:srgbClr val="204392"/>
          </a:solidFill>
          <a:latin typeface="+mj-lt"/>
          <a:ea typeface="+mj-ea"/>
          <a:cs typeface="+mj-cs"/>
        </a:defRPr>
      </a:lvl1pPr>
      <a:lvl2pPr algn="l" rtl="0" eaLnBrk="0" fontAlgn="base" hangingPunct="0">
        <a:lnSpc>
          <a:spcPct val="90000"/>
        </a:lnSpc>
        <a:spcBef>
          <a:spcPct val="0"/>
        </a:spcBef>
        <a:spcAft>
          <a:spcPct val="0"/>
        </a:spcAft>
        <a:defRPr sz="3600" b="1">
          <a:solidFill>
            <a:srgbClr val="204392"/>
          </a:solidFill>
          <a:latin typeface="Arial" pitchFamily="34" charset="0"/>
        </a:defRPr>
      </a:lvl2pPr>
      <a:lvl3pPr algn="l" rtl="0" eaLnBrk="0" fontAlgn="base" hangingPunct="0">
        <a:lnSpc>
          <a:spcPct val="90000"/>
        </a:lnSpc>
        <a:spcBef>
          <a:spcPct val="0"/>
        </a:spcBef>
        <a:spcAft>
          <a:spcPct val="0"/>
        </a:spcAft>
        <a:defRPr sz="3600" b="1">
          <a:solidFill>
            <a:srgbClr val="204392"/>
          </a:solidFill>
          <a:latin typeface="Arial" pitchFamily="34" charset="0"/>
        </a:defRPr>
      </a:lvl3pPr>
      <a:lvl4pPr algn="l" rtl="0" eaLnBrk="0" fontAlgn="base" hangingPunct="0">
        <a:lnSpc>
          <a:spcPct val="90000"/>
        </a:lnSpc>
        <a:spcBef>
          <a:spcPct val="0"/>
        </a:spcBef>
        <a:spcAft>
          <a:spcPct val="0"/>
        </a:spcAft>
        <a:defRPr sz="3600" b="1">
          <a:solidFill>
            <a:srgbClr val="204392"/>
          </a:solidFill>
          <a:latin typeface="Arial" pitchFamily="34" charset="0"/>
        </a:defRPr>
      </a:lvl4pPr>
      <a:lvl5pPr algn="l" rtl="0" eaLnBrk="0" fontAlgn="base" hangingPunct="0">
        <a:lnSpc>
          <a:spcPct val="90000"/>
        </a:lnSpc>
        <a:spcBef>
          <a:spcPct val="0"/>
        </a:spcBef>
        <a:spcAft>
          <a:spcPct val="0"/>
        </a:spcAft>
        <a:defRPr sz="3600" b="1">
          <a:solidFill>
            <a:srgbClr val="204392"/>
          </a:solidFill>
          <a:latin typeface="Arial" pitchFamily="34" charset="0"/>
        </a:defRPr>
      </a:lvl5pPr>
      <a:lvl6pPr marL="457200" algn="l" rtl="0" fontAlgn="base">
        <a:lnSpc>
          <a:spcPct val="90000"/>
        </a:lnSpc>
        <a:spcBef>
          <a:spcPct val="0"/>
        </a:spcBef>
        <a:spcAft>
          <a:spcPct val="0"/>
        </a:spcAft>
        <a:defRPr sz="3600" b="1">
          <a:solidFill>
            <a:srgbClr val="204392"/>
          </a:solidFill>
          <a:latin typeface="Arial" pitchFamily="34" charset="0"/>
        </a:defRPr>
      </a:lvl6pPr>
      <a:lvl7pPr marL="914400" algn="l" rtl="0" fontAlgn="base">
        <a:lnSpc>
          <a:spcPct val="90000"/>
        </a:lnSpc>
        <a:spcBef>
          <a:spcPct val="0"/>
        </a:spcBef>
        <a:spcAft>
          <a:spcPct val="0"/>
        </a:spcAft>
        <a:defRPr sz="3600" b="1">
          <a:solidFill>
            <a:srgbClr val="204392"/>
          </a:solidFill>
          <a:latin typeface="Arial" pitchFamily="34" charset="0"/>
        </a:defRPr>
      </a:lvl7pPr>
      <a:lvl8pPr marL="1371600" algn="l" rtl="0" fontAlgn="base">
        <a:lnSpc>
          <a:spcPct val="90000"/>
        </a:lnSpc>
        <a:spcBef>
          <a:spcPct val="0"/>
        </a:spcBef>
        <a:spcAft>
          <a:spcPct val="0"/>
        </a:spcAft>
        <a:defRPr sz="3600" b="1">
          <a:solidFill>
            <a:srgbClr val="204392"/>
          </a:solidFill>
          <a:latin typeface="Arial" pitchFamily="34" charset="0"/>
        </a:defRPr>
      </a:lvl8pPr>
      <a:lvl9pPr marL="1828800" algn="l" rtl="0" fontAlgn="base">
        <a:lnSpc>
          <a:spcPct val="90000"/>
        </a:lnSpc>
        <a:spcBef>
          <a:spcPct val="0"/>
        </a:spcBef>
        <a:spcAft>
          <a:spcPct val="0"/>
        </a:spcAft>
        <a:defRPr sz="3600" b="1">
          <a:solidFill>
            <a:srgbClr val="204392"/>
          </a:solidFill>
          <a:latin typeface="Arial" pitchFamily="34" charset="0"/>
        </a:defRPr>
      </a:lvl9pPr>
    </p:titleStyle>
    <p:bodyStyle>
      <a:lvl1pPr marL="285750" indent="-285750" algn="l" rtl="0" eaLnBrk="0" fontAlgn="base" hangingPunct="0">
        <a:lnSpc>
          <a:spcPct val="90000"/>
        </a:lnSpc>
        <a:spcBef>
          <a:spcPct val="30000"/>
        </a:spcBef>
        <a:spcAft>
          <a:spcPct val="0"/>
        </a:spcAft>
        <a:buClr>
          <a:srgbClr val="037C03"/>
        </a:buClr>
        <a:buSzPct val="85000"/>
        <a:buFont typeface="Wingdings" pitchFamily="2" charset="2"/>
        <a:buChar char="l"/>
        <a:defRPr sz="2400" b="1">
          <a:solidFill>
            <a:srgbClr val="000000"/>
          </a:solidFill>
          <a:latin typeface="+mn-lt"/>
          <a:ea typeface="+mn-ea"/>
          <a:cs typeface="+mn-cs"/>
        </a:defRPr>
      </a:lvl1pPr>
      <a:lvl2pPr marL="685800" indent="-228600" algn="l" rtl="0" eaLnBrk="0" fontAlgn="base" hangingPunct="0">
        <a:lnSpc>
          <a:spcPct val="90000"/>
        </a:lnSpc>
        <a:spcBef>
          <a:spcPct val="30000"/>
        </a:spcBef>
        <a:spcAft>
          <a:spcPct val="0"/>
        </a:spcAft>
        <a:buClr>
          <a:srgbClr val="037C03"/>
        </a:buClr>
        <a:buSzPct val="80000"/>
        <a:buFont typeface="Wingdings" pitchFamily="2" charset="2"/>
        <a:buChar char="n"/>
        <a:defRPr b="1">
          <a:solidFill>
            <a:srgbClr val="000000"/>
          </a:solidFill>
          <a:latin typeface="+mn-lt"/>
        </a:defRPr>
      </a:lvl2pPr>
      <a:lvl3pPr marL="1143000" indent="-228600" algn="l" rtl="0" eaLnBrk="0" fontAlgn="base" hangingPunct="0">
        <a:lnSpc>
          <a:spcPct val="90000"/>
        </a:lnSpc>
        <a:spcBef>
          <a:spcPct val="30000"/>
        </a:spcBef>
        <a:spcAft>
          <a:spcPct val="0"/>
        </a:spcAft>
        <a:buClr>
          <a:srgbClr val="037C03"/>
        </a:buClr>
        <a:buSzPct val="75000"/>
        <a:buFont typeface="Wingdings" pitchFamily="2" charset="2"/>
        <a:buChar char="u"/>
        <a:defRPr b="1">
          <a:solidFill>
            <a:srgbClr val="000000"/>
          </a:solidFill>
          <a:latin typeface="+mn-lt"/>
        </a:defRPr>
      </a:lvl3pPr>
      <a:lvl4pPr marL="1543050" indent="-171450" algn="l" rtl="0" eaLnBrk="0" fontAlgn="base" hangingPunct="0">
        <a:lnSpc>
          <a:spcPct val="90000"/>
        </a:lnSpc>
        <a:spcBef>
          <a:spcPct val="30000"/>
        </a:spcBef>
        <a:spcAft>
          <a:spcPct val="0"/>
        </a:spcAft>
        <a:buClr>
          <a:srgbClr val="037C03"/>
        </a:buClr>
        <a:buSzPct val="80000"/>
        <a:buFont typeface="Wingdings" pitchFamily="2" charset="2"/>
        <a:buChar char="l"/>
        <a:defRPr sz="1400" b="1">
          <a:solidFill>
            <a:srgbClr val="000000"/>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rgbClr val="000000"/>
          </a:solidFill>
          <a:latin typeface="+mn-lt"/>
        </a:defRPr>
      </a:lvl5pPr>
      <a:lvl6pPr marL="2457450" indent="-171450" algn="l" rtl="0" fontAlgn="base">
        <a:lnSpc>
          <a:spcPct val="90000"/>
        </a:lnSpc>
        <a:spcBef>
          <a:spcPct val="30000"/>
        </a:spcBef>
        <a:spcAft>
          <a:spcPct val="0"/>
        </a:spcAft>
        <a:buSzPct val="100000"/>
        <a:buChar char="–"/>
        <a:defRPr sz="1400" b="1">
          <a:solidFill>
            <a:srgbClr val="000000"/>
          </a:solidFill>
          <a:latin typeface="+mn-lt"/>
        </a:defRPr>
      </a:lvl6pPr>
      <a:lvl7pPr marL="2914650" indent="-171450" algn="l" rtl="0" fontAlgn="base">
        <a:lnSpc>
          <a:spcPct val="90000"/>
        </a:lnSpc>
        <a:spcBef>
          <a:spcPct val="30000"/>
        </a:spcBef>
        <a:spcAft>
          <a:spcPct val="0"/>
        </a:spcAft>
        <a:buSzPct val="100000"/>
        <a:buChar char="–"/>
        <a:defRPr sz="1400" b="1">
          <a:solidFill>
            <a:srgbClr val="000000"/>
          </a:solidFill>
          <a:latin typeface="+mn-lt"/>
        </a:defRPr>
      </a:lvl7pPr>
      <a:lvl8pPr marL="3371850" indent="-171450" algn="l" rtl="0" fontAlgn="base">
        <a:lnSpc>
          <a:spcPct val="90000"/>
        </a:lnSpc>
        <a:spcBef>
          <a:spcPct val="30000"/>
        </a:spcBef>
        <a:spcAft>
          <a:spcPct val="0"/>
        </a:spcAft>
        <a:buSzPct val="100000"/>
        <a:buChar char="–"/>
        <a:defRPr sz="1400" b="1">
          <a:solidFill>
            <a:srgbClr val="000000"/>
          </a:solidFill>
          <a:latin typeface="+mn-lt"/>
        </a:defRPr>
      </a:lvl8pPr>
      <a:lvl9pPr marL="3829050" indent="-171450" algn="l" rtl="0" fontAlgn="base">
        <a:lnSpc>
          <a:spcPct val="90000"/>
        </a:lnSpc>
        <a:spcBef>
          <a:spcPct val="30000"/>
        </a:spcBef>
        <a:spcAft>
          <a:spcPct val="0"/>
        </a:spcAft>
        <a:buSzPct val="100000"/>
        <a:buChar char="–"/>
        <a:defRPr sz="1400" b="1">
          <a:solidFill>
            <a:srgbClr val="000000"/>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emf"/><Relationship Id="rId1" Type="http://schemas.openxmlformats.org/officeDocument/2006/relationships/slideLayout" Target="../slideLayouts/slideLayout14.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4.bin"/><Relationship Id="rId1" Type="http://schemas.openxmlformats.org/officeDocument/2006/relationships/slideLayout" Target="../slideLayouts/slideLayout13.xml"/><Relationship Id="rId5" Type="http://schemas.openxmlformats.org/officeDocument/2006/relationships/image" Target="../media/image21.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9"/>
          <p:cNvGrpSpPr>
            <a:grpSpLocks/>
          </p:cNvGrpSpPr>
          <p:nvPr/>
        </p:nvGrpSpPr>
        <p:grpSpPr bwMode="auto">
          <a:xfrm>
            <a:off x="2555875" y="2393950"/>
            <a:ext cx="4392613" cy="3168650"/>
            <a:chOff x="1247" y="981"/>
            <a:chExt cx="3175" cy="2404"/>
          </a:xfrm>
        </p:grpSpPr>
        <p:sp>
          <p:nvSpPr>
            <p:cNvPr id="4103" name="AutoShape 20"/>
            <p:cNvSpPr>
              <a:spLocks noChangeArrowheads="1"/>
            </p:cNvSpPr>
            <p:nvPr/>
          </p:nvSpPr>
          <p:spPr bwMode="auto">
            <a:xfrm>
              <a:off x="2880" y="1570"/>
              <a:ext cx="1542" cy="1135"/>
            </a:xfrm>
            <a:prstGeom prst="wedgeRoundRectCallout">
              <a:avLst>
                <a:gd name="adj1" fmla="val -89042"/>
                <a:gd name="adj2" fmla="val 23458"/>
                <a:gd name="adj3" fmla="val 16667"/>
              </a:avLst>
            </a:prstGeom>
            <a:solidFill>
              <a:schemeClr val="tx1"/>
            </a:solidFill>
            <a:ln w="12700">
              <a:solidFill>
                <a:srgbClr val="996600"/>
              </a:solidFill>
              <a:miter lim="800000"/>
              <a:headEnd/>
              <a:tailEnd/>
            </a:ln>
            <a:effectLst>
              <a:outerShdw dist="53882"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endParaRPr lang="es-ES" altLang="es-CL" sz="2800">
                <a:solidFill>
                  <a:srgbClr val="FAFD00"/>
                </a:solidFill>
                <a:latin typeface="Century Schoolbook" panose="02040604050505020304" pitchFamily="18" charset="0"/>
              </a:endParaRPr>
            </a:p>
          </p:txBody>
        </p:sp>
        <p:graphicFrame>
          <p:nvGraphicFramePr>
            <p:cNvPr id="4104" name="Object 21">
              <a:hlinkClick r:id="" action="ppaction://ole?verb=0"/>
            </p:cNvPr>
            <p:cNvGraphicFramePr>
              <a:graphicFrameLocks/>
            </p:cNvGraphicFramePr>
            <p:nvPr/>
          </p:nvGraphicFramePr>
          <p:xfrm>
            <a:off x="1429" y="2388"/>
            <a:ext cx="918" cy="997"/>
          </p:xfrm>
          <a:graphic>
            <a:graphicData uri="http://schemas.openxmlformats.org/presentationml/2006/ole">
              <mc:AlternateContent xmlns:mc="http://schemas.openxmlformats.org/markup-compatibility/2006">
                <mc:Choice xmlns:v="urn:schemas-microsoft-com:vml" Requires="v">
                  <p:oleObj name="Imagen" r:id="rId2" imgW="5640388" imgH="6415088" progId="MS_ClipArt_Gallery.2">
                    <p:embed/>
                  </p:oleObj>
                </mc:Choice>
                <mc:Fallback>
                  <p:oleObj name="Imagen" r:id="rId2" imgW="5640388" imgH="6415088" progId="MS_ClipArt_Gallery.2">
                    <p:embed/>
                    <p:pic>
                      <p:nvPicPr>
                        <p:cNvPr id="0" name="Object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 y="2388"/>
                          <a:ext cx="918" cy="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5" name="AutoShape 22"/>
            <p:cNvSpPr>
              <a:spLocks noChangeArrowheads="1"/>
            </p:cNvSpPr>
            <p:nvPr/>
          </p:nvSpPr>
          <p:spPr bwMode="auto">
            <a:xfrm>
              <a:off x="1247" y="981"/>
              <a:ext cx="1497" cy="1271"/>
            </a:xfrm>
            <a:prstGeom prst="wedgeRoundRectCallout">
              <a:avLst>
                <a:gd name="adj1" fmla="val 704"/>
                <a:gd name="adj2" fmla="val 60079"/>
                <a:gd name="adj3" fmla="val 16667"/>
              </a:avLst>
            </a:prstGeom>
            <a:solidFill>
              <a:schemeClr val="tx1"/>
            </a:solidFill>
            <a:ln w="12700">
              <a:solidFill>
                <a:srgbClr val="996600"/>
              </a:solidFill>
              <a:miter lim="800000"/>
              <a:headEnd/>
              <a:tailEnd/>
            </a:ln>
            <a:effectLst>
              <a:outerShdw dist="53882"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endParaRPr lang="es-ES" altLang="es-CL" sz="2800">
                <a:solidFill>
                  <a:srgbClr val="FAFD00"/>
                </a:solidFill>
                <a:latin typeface="Century Schoolbook" panose="02040604050505020304" pitchFamily="18" charset="0"/>
              </a:endParaRPr>
            </a:p>
          </p:txBody>
        </p:sp>
        <p:pic>
          <p:nvPicPr>
            <p:cNvPr id="4106"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 y="1661"/>
              <a:ext cx="1361"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7" name="Object 24"/>
            <p:cNvGraphicFramePr>
              <a:graphicFrameLocks noChangeAspect="1"/>
            </p:cNvGraphicFramePr>
            <p:nvPr/>
          </p:nvGraphicFramePr>
          <p:xfrm>
            <a:off x="1338" y="1046"/>
            <a:ext cx="1315" cy="1133"/>
          </p:xfrm>
          <a:graphic>
            <a:graphicData uri="http://schemas.openxmlformats.org/presentationml/2006/ole">
              <mc:AlternateContent xmlns:mc="http://schemas.openxmlformats.org/markup-compatibility/2006">
                <mc:Choice xmlns:v="urn:schemas-microsoft-com:vml" Requires="v">
                  <p:oleObj name="Imagen de mapa de bits" r:id="rId5" imgW="7621064" imgH="5714286" progId="Paint.Picture">
                    <p:embed/>
                  </p:oleObj>
                </mc:Choice>
                <mc:Fallback>
                  <p:oleObj name="Imagen de mapa de bits" r:id="rId5" imgW="7621064" imgH="5714286" progId="Paint.Picture">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 y="1046"/>
                          <a:ext cx="1315" cy="1133"/>
                        </a:xfrm>
                        <a:prstGeom prst="rect">
                          <a:avLst/>
                        </a:prstGeom>
                        <a:noFill/>
                        <a:ln>
                          <a:noFill/>
                        </a:ln>
                        <a:effectLst/>
                        <a:extLst>
                          <a:ext uri="{909E8E84-426E-40DD-AFC4-6F175D3DCCD1}">
                            <a14:hiddenFill xmlns:a14="http://schemas.microsoft.com/office/drawing/2010/main">
                              <a:solidFill>
                                <a:srgbClr val="51DC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2700000" algn="ctr" rotWithShape="0">
                                  <a:schemeClr val="bg2"/>
                                </a:outerShdw>
                              </a:effectLst>
                            </a14:hiddenEffects>
                          </a:ext>
                        </a:extLst>
                      </p:spPr>
                    </p:pic>
                  </p:oleObj>
                </mc:Fallback>
              </mc:AlternateContent>
            </a:graphicData>
          </a:graphic>
        </p:graphicFrame>
      </p:grpSp>
      <p:sp>
        <p:nvSpPr>
          <p:cNvPr id="4099" name="Rectangle 25"/>
          <p:cNvSpPr>
            <a:spLocks noChangeArrowheads="1"/>
          </p:cNvSpPr>
          <p:nvPr/>
        </p:nvSpPr>
        <p:spPr bwMode="auto">
          <a:xfrm>
            <a:off x="179388" y="5949280"/>
            <a:ext cx="8785225" cy="8636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sp>
        <p:nvSpPr>
          <p:cNvPr id="4100" name="Text Box 26"/>
          <p:cNvSpPr txBox="1">
            <a:spLocks noChangeArrowheads="1"/>
          </p:cNvSpPr>
          <p:nvPr/>
        </p:nvSpPr>
        <p:spPr bwMode="auto">
          <a:xfrm>
            <a:off x="5292725" y="5876925"/>
            <a:ext cx="3816350" cy="40011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_tradnl" altLang="es-CL" sz="2000" dirty="0">
                <a:solidFill>
                  <a:srgbClr val="204392"/>
                </a:solidFill>
              </a:rPr>
              <a:t>Prof.  Jorge Elliott </a:t>
            </a:r>
          </a:p>
        </p:txBody>
      </p:sp>
      <p:sp>
        <p:nvSpPr>
          <p:cNvPr id="4124" name="Rectangle 28"/>
          <p:cNvSpPr>
            <a:spLocks noChangeArrowheads="1"/>
          </p:cNvSpPr>
          <p:nvPr/>
        </p:nvSpPr>
        <p:spPr bwMode="auto">
          <a:xfrm>
            <a:off x="457200" y="333375"/>
            <a:ext cx="8001000" cy="962025"/>
          </a:xfrm>
          <a:prstGeom prst="rect">
            <a:avLst/>
          </a:prstGeom>
          <a:noFill/>
          <a:ln w="12700">
            <a:noFill/>
            <a:miter lim="800000"/>
            <a:headEnd/>
            <a:tailEnd/>
          </a:ln>
          <a:effectLst/>
        </p:spPr>
        <p:txBody>
          <a:bodyPr lIns="90488" tIns="44450" rIns="90488" bIns="44450" anchor="ctr"/>
          <a:lstStyle/>
          <a:p>
            <a:pPr algn="ctr" eaLnBrk="1" hangingPunct="1">
              <a:lnSpc>
                <a:spcPct val="90000"/>
              </a:lnSpc>
              <a:defRPr/>
            </a:pPr>
            <a:br>
              <a:rPr lang="es-ES_tradnl" sz="3600" dirty="0">
                <a:solidFill>
                  <a:srgbClr val="204392"/>
                </a:solidFill>
                <a:effectLst>
                  <a:outerShdw blurRad="38100" dist="38100" dir="2700000" algn="tl">
                    <a:srgbClr val="C0C0C0"/>
                  </a:outerShdw>
                </a:effectLst>
              </a:rPr>
            </a:br>
            <a:r>
              <a:rPr lang="es-ES_tradnl" sz="3200" dirty="0">
                <a:solidFill>
                  <a:srgbClr val="204392"/>
                </a:solidFill>
                <a:effectLst>
                  <a:outerShdw blurRad="38100" dist="38100" dir="2700000" algn="tl">
                    <a:srgbClr val="C0C0C0"/>
                  </a:outerShdw>
                </a:effectLst>
              </a:rPr>
              <a:t>Preparación y Evaluación de Proyectos</a:t>
            </a:r>
            <a:br>
              <a:rPr lang="es-ES_tradnl" sz="3200" dirty="0">
                <a:solidFill>
                  <a:srgbClr val="204392"/>
                </a:solidFill>
                <a:effectLst>
                  <a:outerShdw blurRad="38100" dist="38100" dir="2700000" algn="tl">
                    <a:srgbClr val="C0C0C0"/>
                  </a:outerShdw>
                </a:effectLst>
              </a:rPr>
            </a:br>
            <a:endParaRPr lang="es-ES_tradnl" sz="3200" dirty="0">
              <a:solidFill>
                <a:srgbClr val="204392"/>
              </a:solidFill>
            </a:endParaRPr>
          </a:p>
        </p:txBody>
      </p:sp>
      <p:sp>
        <p:nvSpPr>
          <p:cNvPr id="4126" name="Rectangle 30"/>
          <p:cNvSpPr>
            <a:spLocks noChangeArrowheads="1"/>
          </p:cNvSpPr>
          <p:nvPr/>
        </p:nvSpPr>
        <p:spPr bwMode="auto">
          <a:xfrm>
            <a:off x="421770" y="1062094"/>
            <a:ext cx="8001000" cy="796012"/>
          </a:xfrm>
          <a:prstGeom prst="rect">
            <a:avLst/>
          </a:prstGeom>
          <a:noFill/>
          <a:ln w="12700">
            <a:noFill/>
            <a:miter lim="800000"/>
            <a:headEnd/>
            <a:tailEnd/>
          </a:ln>
          <a:effectLst/>
        </p:spPr>
        <p:txBody>
          <a:bodyPr lIns="90488" tIns="44450" rIns="90488" bIns="44450" anchor="ctr"/>
          <a:lstStyle/>
          <a:p>
            <a:pPr algn="ctr" eaLnBrk="1" hangingPunct="1">
              <a:lnSpc>
                <a:spcPct val="90000"/>
              </a:lnSpc>
              <a:defRPr/>
            </a:pPr>
            <a:br>
              <a:rPr lang="es-ES_tradnl" sz="2800" dirty="0">
                <a:solidFill>
                  <a:srgbClr val="008000"/>
                </a:solidFill>
                <a:effectLst>
                  <a:outerShdw blurRad="38100" dist="38100" dir="2700000" algn="tl">
                    <a:srgbClr val="C0C0C0"/>
                  </a:outerShdw>
                </a:effectLst>
              </a:rPr>
            </a:br>
            <a:r>
              <a:rPr lang="es-ES_tradnl" sz="2400" dirty="0">
                <a:solidFill>
                  <a:srgbClr val="008000"/>
                </a:solidFill>
                <a:effectLst>
                  <a:outerShdw blurRad="38100" dist="38100" dir="2700000" algn="tl">
                    <a:srgbClr val="C0C0C0"/>
                  </a:outerShdw>
                </a:effectLst>
              </a:rPr>
              <a:t>Sesión 1: Introducción </a:t>
            </a:r>
            <a:br>
              <a:rPr lang="es-ES_tradnl" sz="2400" dirty="0">
                <a:solidFill>
                  <a:srgbClr val="008000"/>
                </a:solidFill>
                <a:effectLst>
                  <a:outerShdw blurRad="38100" dist="38100" dir="2700000" algn="tl">
                    <a:srgbClr val="C0C0C0"/>
                  </a:outerShdw>
                </a:effectLst>
              </a:rPr>
            </a:br>
            <a:endParaRPr lang="es-ES_tradnl" sz="2400" dirty="0">
              <a:solidFill>
                <a:srgbClr val="008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7"/>
          <p:cNvSpPr>
            <a:spLocks noChangeArrowheads="1"/>
          </p:cNvSpPr>
          <p:nvPr/>
        </p:nvSpPr>
        <p:spPr bwMode="auto">
          <a:xfrm>
            <a:off x="72008" y="2499076"/>
            <a:ext cx="899592" cy="849363"/>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err="1">
                <a:solidFill>
                  <a:schemeClr val="accent5">
                    <a:lumMod val="25000"/>
                  </a:schemeClr>
                </a:solidFill>
              </a:rPr>
              <a:t>Requeri</a:t>
            </a:r>
            <a:r>
              <a:rPr lang="es-ES" altLang="es-CL" sz="1600" dirty="0">
                <a:solidFill>
                  <a:schemeClr val="accent5">
                    <a:lumMod val="25000"/>
                  </a:schemeClr>
                </a:solidFill>
              </a:rPr>
              <a:t>-</a:t>
            </a:r>
          </a:p>
          <a:p>
            <a:pPr algn="ctr"/>
            <a:r>
              <a:rPr lang="es-ES" altLang="es-CL" sz="1600" dirty="0">
                <a:solidFill>
                  <a:schemeClr val="accent5">
                    <a:lumMod val="25000"/>
                  </a:schemeClr>
                </a:solidFill>
              </a:rPr>
              <a:t>miento</a:t>
            </a:r>
          </a:p>
        </p:txBody>
      </p:sp>
      <p:sp>
        <p:nvSpPr>
          <p:cNvPr id="12299" name="Rectangle 8"/>
          <p:cNvSpPr>
            <a:spLocks noChangeArrowheads="1"/>
          </p:cNvSpPr>
          <p:nvPr/>
        </p:nvSpPr>
        <p:spPr bwMode="auto">
          <a:xfrm>
            <a:off x="4355976" y="5342020"/>
            <a:ext cx="1397733" cy="863600"/>
          </a:xfrm>
          <a:prstGeom prst="rect">
            <a:avLst/>
          </a:prstGeom>
          <a:solidFill>
            <a:schemeClr val="tx1">
              <a:lumMod val="85000"/>
            </a:schemeClr>
          </a:solidFill>
          <a:ln>
            <a:noFill/>
          </a:ln>
          <a:effectLst>
            <a:outerShdw dist="107763"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400" dirty="0">
                <a:solidFill>
                  <a:schemeClr val="accent5">
                    <a:lumMod val="25000"/>
                  </a:schemeClr>
                </a:solidFill>
              </a:rPr>
              <a:t>Planificación</a:t>
            </a:r>
          </a:p>
          <a:p>
            <a:pPr algn="ctr"/>
            <a:r>
              <a:rPr lang="es-ES" altLang="es-CL" sz="1400" dirty="0">
                <a:solidFill>
                  <a:schemeClr val="accent5">
                    <a:lumMod val="25000"/>
                  </a:schemeClr>
                </a:solidFill>
              </a:rPr>
              <a:t>y Organización</a:t>
            </a:r>
          </a:p>
        </p:txBody>
      </p:sp>
      <p:sp>
        <p:nvSpPr>
          <p:cNvPr id="12300" name="Rectangle 9"/>
          <p:cNvSpPr>
            <a:spLocks noChangeArrowheads="1"/>
          </p:cNvSpPr>
          <p:nvPr/>
        </p:nvSpPr>
        <p:spPr bwMode="auto">
          <a:xfrm>
            <a:off x="5879022" y="5342020"/>
            <a:ext cx="1743306" cy="863600"/>
          </a:xfrm>
          <a:prstGeom prst="rect">
            <a:avLst/>
          </a:prstGeom>
          <a:solidFill>
            <a:schemeClr val="tx1">
              <a:lumMod val="85000"/>
            </a:schemeClr>
          </a:solidFill>
          <a:ln>
            <a:noFill/>
          </a:ln>
          <a:effectLst>
            <a:outerShdw dist="107763"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400">
                <a:solidFill>
                  <a:schemeClr val="accent5">
                    <a:lumMod val="25000"/>
                  </a:schemeClr>
                </a:solidFill>
              </a:rPr>
              <a:t>Dirección</a:t>
            </a:r>
          </a:p>
          <a:p>
            <a:pPr algn="ctr"/>
            <a:r>
              <a:rPr lang="es-ES" altLang="es-CL" sz="1400">
                <a:solidFill>
                  <a:schemeClr val="accent5">
                    <a:lumMod val="25000"/>
                  </a:schemeClr>
                </a:solidFill>
              </a:rPr>
              <a:t>y Control</a:t>
            </a:r>
          </a:p>
        </p:txBody>
      </p:sp>
      <p:sp>
        <p:nvSpPr>
          <p:cNvPr id="12304" name="AutoShape 13"/>
          <p:cNvSpPr>
            <a:spLocks noChangeArrowheads="1"/>
          </p:cNvSpPr>
          <p:nvPr/>
        </p:nvSpPr>
        <p:spPr bwMode="auto">
          <a:xfrm>
            <a:off x="137478" y="2056419"/>
            <a:ext cx="288032" cy="377288"/>
          </a:xfrm>
          <a:prstGeom prst="downArrow">
            <a:avLst>
              <a:gd name="adj1" fmla="val 50000"/>
              <a:gd name="adj2" fmla="val 31267"/>
            </a:avLst>
          </a:prstGeom>
          <a:solidFill>
            <a:schemeClr val="accent1">
              <a:lumMod val="75000"/>
            </a:schemeClr>
          </a:solidFill>
          <a:ln>
            <a:noFill/>
          </a:ln>
          <a:effectLst>
            <a:outerShdw dist="107763"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sp>
        <p:nvSpPr>
          <p:cNvPr id="12297" name="Rectangle 5"/>
          <p:cNvSpPr>
            <a:spLocks noChangeArrowheads="1"/>
          </p:cNvSpPr>
          <p:nvPr/>
        </p:nvSpPr>
        <p:spPr bwMode="auto">
          <a:xfrm>
            <a:off x="2269258" y="257729"/>
            <a:ext cx="870372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nchor="b"/>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lnSpc>
                <a:spcPct val="90000"/>
              </a:lnSpc>
            </a:pPr>
            <a:r>
              <a:rPr lang="es-ES_tradnl" altLang="es-CL" sz="2600" dirty="0">
                <a:solidFill>
                  <a:srgbClr val="417204"/>
                </a:solidFill>
              </a:rPr>
              <a:t>Ciclo de vida de un proyecto</a:t>
            </a:r>
          </a:p>
        </p:txBody>
      </p:sp>
      <p:sp>
        <p:nvSpPr>
          <p:cNvPr id="22" name="Rectangle 7"/>
          <p:cNvSpPr>
            <a:spLocks noChangeArrowheads="1"/>
          </p:cNvSpPr>
          <p:nvPr/>
        </p:nvSpPr>
        <p:spPr bwMode="auto">
          <a:xfrm>
            <a:off x="1140703" y="2501240"/>
            <a:ext cx="1047186" cy="863600"/>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err="1">
                <a:solidFill>
                  <a:schemeClr val="accent5">
                    <a:lumMod val="25000"/>
                  </a:schemeClr>
                </a:solidFill>
              </a:rPr>
              <a:t>Preparac</a:t>
            </a:r>
            <a:r>
              <a:rPr lang="es-ES" altLang="es-CL" sz="1600" dirty="0">
                <a:solidFill>
                  <a:schemeClr val="accent5">
                    <a:lumMod val="25000"/>
                  </a:schemeClr>
                </a:solidFill>
              </a:rPr>
              <a:t>.</a:t>
            </a:r>
          </a:p>
          <a:p>
            <a:pPr algn="ctr"/>
            <a:r>
              <a:rPr lang="es-ES" altLang="es-CL" sz="1600" dirty="0">
                <a:solidFill>
                  <a:schemeClr val="accent5">
                    <a:lumMod val="25000"/>
                  </a:schemeClr>
                </a:solidFill>
              </a:rPr>
              <a:t>y </a:t>
            </a:r>
            <a:r>
              <a:rPr lang="es-ES" altLang="es-CL" sz="1600" dirty="0" err="1">
                <a:solidFill>
                  <a:schemeClr val="accent5">
                    <a:lumMod val="25000"/>
                  </a:schemeClr>
                </a:solidFill>
              </a:rPr>
              <a:t>Evaluac</a:t>
            </a:r>
            <a:r>
              <a:rPr lang="es-ES" altLang="es-CL" sz="1600" dirty="0">
                <a:solidFill>
                  <a:schemeClr val="accent5">
                    <a:lumMod val="25000"/>
                  </a:schemeClr>
                </a:solidFill>
              </a:rPr>
              <a:t>.</a:t>
            </a:r>
          </a:p>
        </p:txBody>
      </p:sp>
      <p:sp>
        <p:nvSpPr>
          <p:cNvPr id="23" name="Rectangle 7"/>
          <p:cNvSpPr>
            <a:spLocks noChangeArrowheads="1"/>
          </p:cNvSpPr>
          <p:nvPr/>
        </p:nvSpPr>
        <p:spPr bwMode="auto">
          <a:xfrm>
            <a:off x="2615401" y="2529751"/>
            <a:ext cx="1302818" cy="826898"/>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a:solidFill>
                  <a:schemeClr val="accent5">
                    <a:lumMod val="25000"/>
                  </a:schemeClr>
                </a:solidFill>
              </a:rPr>
              <a:t>Desarrollo /</a:t>
            </a:r>
          </a:p>
          <a:p>
            <a:pPr algn="ctr"/>
            <a:r>
              <a:rPr lang="es-ES" altLang="es-CL" sz="1600" dirty="0">
                <a:solidFill>
                  <a:schemeClr val="accent5">
                    <a:lumMod val="25000"/>
                  </a:schemeClr>
                </a:solidFill>
              </a:rPr>
              <a:t>Construcción</a:t>
            </a:r>
          </a:p>
        </p:txBody>
      </p:sp>
      <p:sp>
        <p:nvSpPr>
          <p:cNvPr id="24" name="Rectangle 7"/>
          <p:cNvSpPr>
            <a:spLocks noChangeArrowheads="1"/>
          </p:cNvSpPr>
          <p:nvPr/>
        </p:nvSpPr>
        <p:spPr bwMode="auto">
          <a:xfrm>
            <a:off x="4066312" y="2513340"/>
            <a:ext cx="3878128" cy="863600"/>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r>
              <a:rPr lang="es-ES" altLang="es-CL" sz="1600" dirty="0">
                <a:solidFill>
                  <a:schemeClr val="accent5">
                    <a:lumMod val="25000"/>
                  </a:schemeClr>
                </a:solidFill>
              </a:rPr>
              <a:t>Puesta en </a:t>
            </a:r>
          </a:p>
          <a:p>
            <a:r>
              <a:rPr lang="es-ES" altLang="es-CL" sz="1600" dirty="0">
                <a:solidFill>
                  <a:schemeClr val="accent5">
                    <a:lumMod val="25000"/>
                  </a:schemeClr>
                </a:solidFill>
              </a:rPr>
              <a:t>operación </a:t>
            </a:r>
          </a:p>
          <a:p>
            <a:r>
              <a:rPr lang="es-ES" altLang="es-CL" sz="1600" dirty="0">
                <a:solidFill>
                  <a:schemeClr val="accent5">
                    <a:lumMod val="25000"/>
                  </a:schemeClr>
                </a:solidFill>
              </a:rPr>
              <a:t>o utilización</a:t>
            </a:r>
          </a:p>
        </p:txBody>
      </p:sp>
      <p:sp>
        <p:nvSpPr>
          <p:cNvPr id="25" name="Rectangle 7"/>
          <p:cNvSpPr>
            <a:spLocks noChangeArrowheads="1"/>
          </p:cNvSpPr>
          <p:nvPr/>
        </p:nvSpPr>
        <p:spPr bwMode="auto">
          <a:xfrm>
            <a:off x="8136717" y="2509328"/>
            <a:ext cx="899592" cy="863600"/>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a:solidFill>
                  <a:schemeClr val="accent5">
                    <a:lumMod val="25000"/>
                  </a:schemeClr>
                </a:solidFill>
              </a:rPr>
              <a:t>Término</a:t>
            </a:r>
          </a:p>
          <a:p>
            <a:pPr algn="ctr"/>
            <a:r>
              <a:rPr lang="es-ES" altLang="es-CL" sz="1600" dirty="0">
                <a:solidFill>
                  <a:schemeClr val="accent5">
                    <a:lumMod val="25000"/>
                  </a:schemeClr>
                </a:solidFill>
              </a:rPr>
              <a:t>o Cierre</a:t>
            </a:r>
          </a:p>
        </p:txBody>
      </p:sp>
      <p:sp>
        <p:nvSpPr>
          <p:cNvPr id="5" name="Rayo 4"/>
          <p:cNvSpPr/>
          <p:nvPr/>
        </p:nvSpPr>
        <p:spPr bwMode="auto">
          <a:xfrm rot="196112">
            <a:off x="5447476" y="2173430"/>
            <a:ext cx="619380" cy="1512169"/>
          </a:xfrm>
          <a:prstGeom prst="lightningBolt">
            <a:avLst/>
          </a:prstGeom>
          <a:solidFill>
            <a:schemeClr val="tx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a:ln>
                <a:noFill/>
              </a:ln>
              <a:solidFill>
                <a:schemeClr val="accent2"/>
              </a:solidFill>
              <a:effectLst/>
              <a:latin typeface="Arial" pitchFamily="34" charset="0"/>
            </a:endParaRPr>
          </a:p>
        </p:txBody>
      </p:sp>
      <p:cxnSp>
        <p:nvCxnSpPr>
          <p:cNvPr id="7" name="Conector recto 6"/>
          <p:cNvCxnSpPr/>
          <p:nvPr/>
        </p:nvCxnSpPr>
        <p:spPr bwMode="auto">
          <a:xfrm flipH="1" flipV="1">
            <a:off x="5778112" y="2516556"/>
            <a:ext cx="2139725" cy="9708"/>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sp>
        <p:nvSpPr>
          <p:cNvPr id="30" name="Rectangle 7"/>
          <p:cNvSpPr>
            <a:spLocks noChangeArrowheads="1"/>
          </p:cNvSpPr>
          <p:nvPr/>
        </p:nvSpPr>
        <p:spPr bwMode="auto">
          <a:xfrm>
            <a:off x="7734336" y="5342020"/>
            <a:ext cx="1152946" cy="863600"/>
          </a:xfrm>
          <a:prstGeom prst="rect">
            <a:avLst/>
          </a:prstGeom>
          <a:solidFill>
            <a:schemeClr val="tx1">
              <a:lumMod val="85000"/>
            </a:schemeClr>
          </a:solidFill>
          <a:ln>
            <a:noFill/>
          </a:ln>
          <a:effectLst>
            <a:outerShdw dist="107763"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400" dirty="0">
                <a:solidFill>
                  <a:schemeClr val="accent5">
                    <a:lumMod val="25000"/>
                  </a:schemeClr>
                </a:solidFill>
              </a:rPr>
              <a:t>Conclusión /</a:t>
            </a:r>
          </a:p>
          <a:p>
            <a:pPr algn="ctr"/>
            <a:r>
              <a:rPr lang="es-ES" altLang="es-CL" sz="1400" dirty="0">
                <a:solidFill>
                  <a:schemeClr val="accent5">
                    <a:lumMod val="25000"/>
                  </a:schemeClr>
                </a:solidFill>
              </a:rPr>
              <a:t>Entrega</a:t>
            </a:r>
          </a:p>
        </p:txBody>
      </p:sp>
      <p:grpSp>
        <p:nvGrpSpPr>
          <p:cNvPr id="17" name="Grupo 16"/>
          <p:cNvGrpSpPr/>
          <p:nvPr/>
        </p:nvGrpSpPr>
        <p:grpSpPr>
          <a:xfrm>
            <a:off x="4059106" y="2494879"/>
            <a:ext cx="1444917" cy="882062"/>
            <a:chOff x="4266878" y="1715275"/>
            <a:chExt cx="1355625" cy="900523"/>
          </a:xfrm>
        </p:grpSpPr>
        <p:cxnSp>
          <p:nvCxnSpPr>
            <p:cNvPr id="31" name="Conector recto 30"/>
            <p:cNvCxnSpPr/>
            <p:nvPr/>
          </p:nvCxnSpPr>
          <p:spPr bwMode="auto">
            <a:xfrm flipH="1">
              <a:off x="4267144" y="1715275"/>
              <a:ext cx="1355359" cy="5681"/>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cxnSp>
          <p:nvCxnSpPr>
            <p:cNvPr id="33" name="Conector recto 32"/>
            <p:cNvCxnSpPr/>
            <p:nvPr/>
          </p:nvCxnSpPr>
          <p:spPr bwMode="auto">
            <a:xfrm flipV="1">
              <a:off x="4266878" y="1715275"/>
              <a:ext cx="266" cy="900523"/>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grpSp>
      <p:grpSp>
        <p:nvGrpSpPr>
          <p:cNvPr id="47" name="Grupo 46"/>
          <p:cNvGrpSpPr/>
          <p:nvPr/>
        </p:nvGrpSpPr>
        <p:grpSpPr>
          <a:xfrm>
            <a:off x="61011" y="2499076"/>
            <a:ext cx="908173" cy="843994"/>
            <a:chOff x="4266878" y="1715275"/>
            <a:chExt cx="1355625" cy="900523"/>
          </a:xfrm>
        </p:grpSpPr>
        <p:cxnSp>
          <p:nvCxnSpPr>
            <p:cNvPr id="48" name="Conector recto 47"/>
            <p:cNvCxnSpPr/>
            <p:nvPr/>
          </p:nvCxnSpPr>
          <p:spPr bwMode="auto">
            <a:xfrm flipH="1">
              <a:off x="4267144" y="1715275"/>
              <a:ext cx="1355359" cy="5681"/>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cxnSp>
          <p:nvCxnSpPr>
            <p:cNvPr id="49" name="Conector recto 48"/>
            <p:cNvCxnSpPr/>
            <p:nvPr/>
          </p:nvCxnSpPr>
          <p:spPr bwMode="auto">
            <a:xfrm flipV="1">
              <a:off x="4266878" y="1715275"/>
              <a:ext cx="266" cy="900523"/>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grpSp>
      <p:grpSp>
        <p:nvGrpSpPr>
          <p:cNvPr id="50" name="Grupo 49"/>
          <p:cNvGrpSpPr/>
          <p:nvPr/>
        </p:nvGrpSpPr>
        <p:grpSpPr>
          <a:xfrm>
            <a:off x="1137297" y="2499076"/>
            <a:ext cx="1058439" cy="849363"/>
            <a:chOff x="4266878" y="1715275"/>
            <a:chExt cx="1355625" cy="900523"/>
          </a:xfrm>
        </p:grpSpPr>
        <p:cxnSp>
          <p:nvCxnSpPr>
            <p:cNvPr id="51" name="Conector recto 50"/>
            <p:cNvCxnSpPr/>
            <p:nvPr/>
          </p:nvCxnSpPr>
          <p:spPr bwMode="auto">
            <a:xfrm flipH="1">
              <a:off x="4267144" y="1715275"/>
              <a:ext cx="1355359" cy="5681"/>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cxnSp>
          <p:nvCxnSpPr>
            <p:cNvPr id="52" name="Conector recto 51"/>
            <p:cNvCxnSpPr/>
            <p:nvPr/>
          </p:nvCxnSpPr>
          <p:spPr bwMode="auto">
            <a:xfrm flipV="1">
              <a:off x="4266878" y="1715275"/>
              <a:ext cx="266" cy="900523"/>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grpSp>
      <p:grpSp>
        <p:nvGrpSpPr>
          <p:cNvPr id="53" name="Grupo 52"/>
          <p:cNvGrpSpPr/>
          <p:nvPr/>
        </p:nvGrpSpPr>
        <p:grpSpPr>
          <a:xfrm>
            <a:off x="2628601" y="2499076"/>
            <a:ext cx="1292520" cy="843994"/>
            <a:chOff x="4266878" y="1715275"/>
            <a:chExt cx="1355625" cy="900523"/>
          </a:xfrm>
        </p:grpSpPr>
        <p:cxnSp>
          <p:nvCxnSpPr>
            <p:cNvPr id="54" name="Conector recto 53"/>
            <p:cNvCxnSpPr/>
            <p:nvPr/>
          </p:nvCxnSpPr>
          <p:spPr bwMode="auto">
            <a:xfrm flipH="1">
              <a:off x="4267144" y="1715275"/>
              <a:ext cx="1355359" cy="5681"/>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cxnSp>
          <p:nvCxnSpPr>
            <p:cNvPr id="55" name="Conector recto 54"/>
            <p:cNvCxnSpPr/>
            <p:nvPr/>
          </p:nvCxnSpPr>
          <p:spPr bwMode="auto">
            <a:xfrm flipV="1">
              <a:off x="4266878" y="1715275"/>
              <a:ext cx="266" cy="900523"/>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grpSp>
      <p:grpSp>
        <p:nvGrpSpPr>
          <p:cNvPr id="56" name="Grupo 55"/>
          <p:cNvGrpSpPr/>
          <p:nvPr/>
        </p:nvGrpSpPr>
        <p:grpSpPr>
          <a:xfrm>
            <a:off x="8137566" y="2499076"/>
            <a:ext cx="898930" cy="873852"/>
            <a:chOff x="4266878" y="1715275"/>
            <a:chExt cx="1355625" cy="900523"/>
          </a:xfrm>
        </p:grpSpPr>
        <p:cxnSp>
          <p:nvCxnSpPr>
            <p:cNvPr id="57" name="Conector recto 56"/>
            <p:cNvCxnSpPr/>
            <p:nvPr/>
          </p:nvCxnSpPr>
          <p:spPr bwMode="auto">
            <a:xfrm flipH="1">
              <a:off x="4267144" y="1715275"/>
              <a:ext cx="1355359" cy="5681"/>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cxnSp>
          <p:nvCxnSpPr>
            <p:cNvPr id="58" name="Conector recto 57"/>
            <p:cNvCxnSpPr/>
            <p:nvPr/>
          </p:nvCxnSpPr>
          <p:spPr bwMode="auto">
            <a:xfrm flipV="1">
              <a:off x="4266878" y="1715275"/>
              <a:ext cx="266" cy="900523"/>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grpSp>
      <p:sp>
        <p:nvSpPr>
          <p:cNvPr id="19" name="Forma libre 18"/>
          <p:cNvSpPr/>
          <p:nvPr/>
        </p:nvSpPr>
        <p:spPr bwMode="auto">
          <a:xfrm>
            <a:off x="5462962" y="2493696"/>
            <a:ext cx="296517" cy="883244"/>
          </a:xfrm>
          <a:custGeom>
            <a:avLst/>
            <a:gdLst>
              <a:gd name="connsiteX0" fmla="*/ 0 w 411480"/>
              <a:gd name="connsiteY0" fmla="*/ 0 h 902970"/>
              <a:gd name="connsiteX1" fmla="*/ 205740 w 411480"/>
              <a:gd name="connsiteY1" fmla="*/ 274320 h 902970"/>
              <a:gd name="connsiteX2" fmla="*/ 102870 w 411480"/>
              <a:gd name="connsiteY2" fmla="*/ 342900 h 902970"/>
              <a:gd name="connsiteX3" fmla="*/ 331470 w 411480"/>
              <a:gd name="connsiteY3" fmla="*/ 685800 h 902970"/>
              <a:gd name="connsiteX4" fmla="*/ 251460 w 411480"/>
              <a:gd name="connsiteY4" fmla="*/ 720090 h 902970"/>
              <a:gd name="connsiteX5" fmla="*/ 411480 w 411480"/>
              <a:gd name="connsiteY5" fmla="*/ 902970 h 902970"/>
              <a:gd name="connsiteX6" fmla="*/ 411480 w 411480"/>
              <a:gd name="connsiteY6" fmla="*/ 902970 h 902970"/>
              <a:gd name="connsiteX7" fmla="*/ 411480 w 411480"/>
              <a:gd name="connsiteY7" fmla="*/ 902970 h 90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902970">
                <a:moveTo>
                  <a:pt x="0" y="0"/>
                </a:moveTo>
                <a:lnTo>
                  <a:pt x="205740" y="274320"/>
                </a:lnTo>
                <a:lnTo>
                  <a:pt x="102870" y="342900"/>
                </a:lnTo>
                <a:lnTo>
                  <a:pt x="331470" y="685800"/>
                </a:lnTo>
                <a:lnTo>
                  <a:pt x="251460" y="720090"/>
                </a:lnTo>
                <a:lnTo>
                  <a:pt x="411480" y="902970"/>
                </a:lnTo>
                <a:lnTo>
                  <a:pt x="411480" y="902970"/>
                </a:lnTo>
                <a:lnTo>
                  <a:pt x="411480" y="902970"/>
                </a:lnTo>
              </a:path>
            </a:pathLst>
          </a:custGeom>
          <a:noFill/>
          <a:ln w="12700" cap="flat" cmpd="sng" algn="ctr">
            <a:solidFill>
              <a:schemeClr val="bg1">
                <a:lumMod val="10000"/>
              </a:schemeClr>
            </a:solid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3600" b="1" i="0" u="none" strike="noStrike" cap="none" normalizeH="0" baseline="0">
              <a:ln>
                <a:noFill/>
              </a:ln>
              <a:solidFill>
                <a:schemeClr val="accent2"/>
              </a:solidFill>
              <a:effectLst/>
              <a:latin typeface="Arial" pitchFamily="34" charset="0"/>
            </a:endParaRPr>
          </a:p>
        </p:txBody>
      </p:sp>
      <p:sp>
        <p:nvSpPr>
          <p:cNvPr id="20" name="Forma libre 19"/>
          <p:cNvSpPr/>
          <p:nvPr/>
        </p:nvSpPr>
        <p:spPr bwMode="auto">
          <a:xfrm>
            <a:off x="5760142" y="2516556"/>
            <a:ext cx="178366" cy="880110"/>
          </a:xfrm>
          <a:custGeom>
            <a:avLst/>
            <a:gdLst>
              <a:gd name="connsiteX0" fmla="*/ 45720 w 228600"/>
              <a:gd name="connsiteY0" fmla="*/ 0 h 880110"/>
              <a:gd name="connsiteX1" fmla="*/ 57150 w 228600"/>
              <a:gd name="connsiteY1" fmla="*/ 68580 h 880110"/>
              <a:gd name="connsiteX2" fmla="*/ 0 w 228600"/>
              <a:gd name="connsiteY2" fmla="*/ 160020 h 880110"/>
              <a:gd name="connsiteX3" fmla="*/ 102870 w 228600"/>
              <a:gd name="connsiteY3" fmla="*/ 297180 h 880110"/>
              <a:gd name="connsiteX4" fmla="*/ 68580 w 228600"/>
              <a:gd name="connsiteY4" fmla="*/ 331470 h 880110"/>
              <a:gd name="connsiteX5" fmla="*/ 160020 w 228600"/>
              <a:gd name="connsiteY5" fmla="*/ 514350 h 880110"/>
              <a:gd name="connsiteX6" fmla="*/ 102870 w 228600"/>
              <a:gd name="connsiteY6" fmla="*/ 582930 h 880110"/>
              <a:gd name="connsiteX7" fmla="*/ 228600 w 228600"/>
              <a:gd name="connsiteY7" fmla="*/ 880110 h 880110"/>
              <a:gd name="connsiteX8" fmla="*/ 228600 w 228600"/>
              <a:gd name="connsiteY8" fmla="*/ 880110 h 880110"/>
              <a:gd name="connsiteX9" fmla="*/ 228600 w 228600"/>
              <a:gd name="connsiteY9" fmla="*/ 880110 h 88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880110">
                <a:moveTo>
                  <a:pt x="45720" y="0"/>
                </a:moveTo>
                <a:lnTo>
                  <a:pt x="57150" y="68580"/>
                </a:lnTo>
                <a:lnTo>
                  <a:pt x="0" y="160020"/>
                </a:lnTo>
                <a:lnTo>
                  <a:pt x="102870" y="297180"/>
                </a:lnTo>
                <a:lnTo>
                  <a:pt x="68580" y="331470"/>
                </a:lnTo>
                <a:lnTo>
                  <a:pt x="160020" y="514350"/>
                </a:lnTo>
                <a:lnTo>
                  <a:pt x="102870" y="582930"/>
                </a:lnTo>
                <a:lnTo>
                  <a:pt x="228600" y="880110"/>
                </a:lnTo>
                <a:lnTo>
                  <a:pt x="228600" y="880110"/>
                </a:lnTo>
                <a:lnTo>
                  <a:pt x="228600" y="880110"/>
                </a:lnTo>
              </a:path>
            </a:pathLst>
          </a:custGeom>
          <a:noFill/>
          <a:ln w="12700"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3600" b="1" i="0" u="none" strike="noStrike" cap="none" normalizeH="0" baseline="0">
              <a:ln>
                <a:noFill/>
              </a:ln>
              <a:solidFill>
                <a:schemeClr val="accent2"/>
              </a:solidFill>
              <a:effectLst/>
              <a:latin typeface="Arial" pitchFamily="34" charset="0"/>
            </a:endParaRPr>
          </a:p>
        </p:txBody>
      </p:sp>
      <p:pic>
        <p:nvPicPr>
          <p:cNvPr id="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1" y="4906129"/>
            <a:ext cx="2388325" cy="148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42"/>
          <p:cNvSpPr>
            <a:spLocks/>
          </p:cNvSpPr>
          <p:nvPr/>
        </p:nvSpPr>
        <p:spPr bwMode="auto">
          <a:xfrm>
            <a:off x="158752" y="1726965"/>
            <a:ext cx="394054" cy="298828"/>
          </a:xfrm>
          <a:custGeom>
            <a:avLst/>
            <a:gdLst>
              <a:gd name="T0" fmla="*/ 0 w 1089"/>
              <a:gd name="T1" fmla="*/ 72 h 712"/>
              <a:gd name="T2" fmla="*/ 0 w 1089"/>
              <a:gd name="T3" fmla="*/ 712 h 712"/>
              <a:gd name="T4" fmla="*/ 1089 w 1089"/>
              <a:gd name="T5" fmla="*/ 712 h 712"/>
              <a:gd name="T6" fmla="*/ 1089 w 1089"/>
              <a:gd name="T7" fmla="*/ 72 h 712"/>
              <a:gd name="T8" fmla="*/ 387 w 1089"/>
              <a:gd name="T9" fmla="*/ 72 h 712"/>
              <a:gd name="T10" fmla="*/ 387 w 1089"/>
              <a:gd name="T11" fmla="*/ 72 h 712"/>
              <a:gd name="T12" fmla="*/ 387 w 1089"/>
              <a:gd name="T13" fmla="*/ 54 h 712"/>
              <a:gd name="T14" fmla="*/ 381 w 1089"/>
              <a:gd name="T15" fmla="*/ 42 h 712"/>
              <a:gd name="T16" fmla="*/ 375 w 1089"/>
              <a:gd name="T17" fmla="*/ 30 h 712"/>
              <a:gd name="T18" fmla="*/ 369 w 1089"/>
              <a:gd name="T19" fmla="*/ 18 h 712"/>
              <a:gd name="T20" fmla="*/ 363 w 1089"/>
              <a:gd name="T21" fmla="*/ 12 h 712"/>
              <a:gd name="T22" fmla="*/ 351 w 1089"/>
              <a:gd name="T23" fmla="*/ 6 h 712"/>
              <a:gd name="T24" fmla="*/ 345 w 1089"/>
              <a:gd name="T25" fmla="*/ 0 h 712"/>
              <a:gd name="T26" fmla="*/ 333 w 1089"/>
              <a:gd name="T27" fmla="*/ 0 h 712"/>
              <a:gd name="T28" fmla="*/ 54 w 1089"/>
              <a:gd name="T29" fmla="*/ 0 h 712"/>
              <a:gd name="T30" fmla="*/ 42 w 1089"/>
              <a:gd name="T31" fmla="*/ 0 h 712"/>
              <a:gd name="T32" fmla="*/ 36 w 1089"/>
              <a:gd name="T33" fmla="*/ 6 h 712"/>
              <a:gd name="T34" fmla="*/ 24 w 1089"/>
              <a:gd name="T35" fmla="*/ 12 h 712"/>
              <a:gd name="T36" fmla="*/ 18 w 1089"/>
              <a:gd name="T37" fmla="*/ 18 h 712"/>
              <a:gd name="T38" fmla="*/ 12 w 1089"/>
              <a:gd name="T39" fmla="*/ 30 h 712"/>
              <a:gd name="T40" fmla="*/ 6 w 1089"/>
              <a:gd name="T41" fmla="*/ 42 h 712"/>
              <a:gd name="T42" fmla="*/ 0 w 1089"/>
              <a:gd name="T43" fmla="*/ 54 h 712"/>
              <a:gd name="T44" fmla="*/ 0 w 1089"/>
              <a:gd name="T45" fmla="*/ 72 h 712"/>
              <a:gd name="T46" fmla="*/ 0 w 1089"/>
              <a:gd name="T47" fmla="*/ 72 h 7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9"/>
              <a:gd name="T73" fmla="*/ 0 h 712"/>
              <a:gd name="T74" fmla="*/ 1089 w 1089"/>
              <a:gd name="T75" fmla="*/ 712 h 7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9" h="712">
                <a:moveTo>
                  <a:pt x="0" y="72"/>
                </a:moveTo>
                <a:lnTo>
                  <a:pt x="0" y="712"/>
                </a:lnTo>
                <a:lnTo>
                  <a:pt x="1089" y="712"/>
                </a:lnTo>
                <a:lnTo>
                  <a:pt x="1089" y="72"/>
                </a:lnTo>
                <a:lnTo>
                  <a:pt x="387" y="72"/>
                </a:lnTo>
                <a:lnTo>
                  <a:pt x="387" y="54"/>
                </a:lnTo>
                <a:lnTo>
                  <a:pt x="381" y="42"/>
                </a:lnTo>
                <a:lnTo>
                  <a:pt x="375" y="30"/>
                </a:lnTo>
                <a:lnTo>
                  <a:pt x="369" y="18"/>
                </a:lnTo>
                <a:lnTo>
                  <a:pt x="363" y="12"/>
                </a:lnTo>
                <a:lnTo>
                  <a:pt x="351" y="6"/>
                </a:lnTo>
                <a:lnTo>
                  <a:pt x="345" y="0"/>
                </a:lnTo>
                <a:lnTo>
                  <a:pt x="333" y="0"/>
                </a:lnTo>
                <a:lnTo>
                  <a:pt x="54" y="0"/>
                </a:lnTo>
                <a:lnTo>
                  <a:pt x="42" y="0"/>
                </a:lnTo>
                <a:lnTo>
                  <a:pt x="36" y="6"/>
                </a:lnTo>
                <a:lnTo>
                  <a:pt x="24" y="12"/>
                </a:lnTo>
                <a:lnTo>
                  <a:pt x="18" y="18"/>
                </a:lnTo>
                <a:lnTo>
                  <a:pt x="12" y="30"/>
                </a:lnTo>
                <a:lnTo>
                  <a:pt x="6" y="42"/>
                </a:lnTo>
                <a:lnTo>
                  <a:pt x="0" y="54"/>
                </a:lnTo>
                <a:lnTo>
                  <a:pt x="0" y="72"/>
                </a:lnTo>
                <a:close/>
              </a:path>
            </a:pathLst>
          </a:custGeom>
          <a:solidFill>
            <a:srgbClr val="E5CC4C"/>
          </a:solidFill>
          <a:ln w="9525">
            <a:solidFill>
              <a:srgbClr val="000000"/>
            </a:solidFill>
            <a:round/>
            <a:headEnd/>
            <a:tailEnd/>
          </a:ln>
        </p:spPr>
        <p:txBody>
          <a:bodyPr/>
          <a:lstStyle/>
          <a:p>
            <a:endParaRPr lang="es-CL"/>
          </a:p>
        </p:txBody>
      </p:sp>
      <p:sp>
        <p:nvSpPr>
          <p:cNvPr id="74" name="Freeform 42"/>
          <p:cNvSpPr>
            <a:spLocks/>
          </p:cNvSpPr>
          <p:nvPr/>
        </p:nvSpPr>
        <p:spPr bwMode="auto">
          <a:xfrm>
            <a:off x="35496" y="1773014"/>
            <a:ext cx="415327" cy="287834"/>
          </a:xfrm>
          <a:custGeom>
            <a:avLst/>
            <a:gdLst>
              <a:gd name="T0" fmla="*/ 0 w 1089"/>
              <a:gd name="T1" fmla="*/ 72 h 712"/>
              <a:gd name="T2" fmla="*/ 0 w 1089"/>
              <a:gd name="T3" fmla="*/ 712 h 712"/>
              <a:gd name="T4" fmla="*/ 1089 w 1089"/>
              <a:gd name="T5" fmla="*/ 712 h 712"/>
              <a:gd name="T6" fmla="*/ 1089 w 1089"/>
              <a:gd name="T7" fmla="*/ 72 h 712"/>
              <a:gd name="T8" fmla="*/ 387 w 1089"/>
              <a:gd name="T9" fmla="*/ 72 h 712"/>
              <a:gd name="T10" fmla="*/ 387 w 1089"/>
              <a:gd name="T11" fmla="*/ 72 h 712"/>
              <a:gd name="T12" fmla="*/ 387 w 1089"/>
              <a:gd name="T13" fmla="*/ 54 h 712"/>
              <a:gd name="T14" fmla="*/ 381 w 1089"/>
              <a:gd name="T15" fmla="*/ 42 h 712"/>
              <a:gd name="T16" fmla="*/ 375 w 1089"/>
              <a:gd name="T17" fmla="*/ 30 h 712"/>
              <a:gd name="T18" fmla="*/ 369 w 1089"/>
              <a:gd name="T19" fmla="*/ 18 h 712"/>
              <a:gd name="T20" fmla="*/ 363 w 1089"/>
              <a:gd name="T21" fmla="*/ 12 h 712"/>
              <a:gd name="T22" fmla="*/ 351 w 1089"/>
              <a:gd name="T23" fmla="*/ 6 h 712"/>
              <a:gd name="T24" fmla="*/ 345 w 1089"/>
              <a:gd name="T25" fmla="*/ 0 h 712"/>
              <a:gd name="T26" fmla="*/ 333 w 1089"/>
              <a:gd name="T27" fmla="*/ 0 h 712"/>
              <a:gd name="T28" fmla="*/ 54 w 1089"/>
              <a:gd name="T29" fmla="*/ 0 h 712"/>
              <a:gd name="T30" fmla="*/ 42 w 1089"/>
              <a:gd name="T31" fmla="*/ 0 h 712"/>
              <a:gd name="T32" fmla="*/ 36 w 1089"/>
              <a:gd name="T33" fmla="*/ 6 h 712"/>
              <a:gd name="T34" fmla="*/ 24 w 1089"/>
              <a:gd name="T35" fmla="*/ 12 h 712"/>
              <a:gd name="T36" fmla="*/ 18 w 1089"/>
              <a:gd name="T37" fmla="*/ 18 h 712"/>
              <a:gd name="T38" fmla="*/ 12 w 1089"/>
              <a:gd name="T39" fmla="*/ 30 h 712"/>
              <a:gd name="T40" fmla="*/ 6 w 1089"/>
              <a:gd name="T41" fmla="*/ 42 h 712"/>
              <a:gd name="T42" fmla="*/ 0 w 1089"/>
              <a:gd name="T43" fmla="*/ 54 h 712"/>
              <a:gd name="T44" fmla="*/ 0 w 1089"/>
              <a:gd name="T45" fmla="*/ 72 h 712"/>
              <a:gd name="T46" fmla="*/ 0 w 1089"/>
              <a:gd name="T47" fmla="*/ 72 h 7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9"/>
              <a:gd name="T73" fmla="*/ 0 h 712"/>
              <a:gd name="T74" fmla="*/ 1089 w 1089"/>
              <a:gd name="T75" fmla="*/ 712 h 7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9" h="712">
                <a:moveTo>
                  <a:pt x="0" y="72"/>
                </a:moveTo>
                <a:lnTo>
                  <a:pt x="0" y="712"/>
                </a:lnTo>
                <a:lnTo>
                  <a:pt x="1089" y="712"/>
                </a:lnTo>
                <a:lnTo>
                  <a:pt x="1089" y="72"/>
                </a:lnTo>
                <a:lnTo>
                  <a:pt x="387" y="72"/>
                </a:lnTo>
                <a:lnTo>
                  <a:pt x="387" y="54"/>
                </a:lnTo>
                <a:lnTo>
                  <a:pt x="381" y="42"/>
                </a:lnTo>
                <a:lnTo>
                  <a:pt x="375" y="30"/>
                </a:lnTo>
                <a:lnTo>
                  <a:pt x="369" y="18"/>
                </a:lnTo>
                <a:lnTo>
                  <a:pt x="363" y="12"/>
                </a:lnTo>
                <a:lnTo>
                  <a:pt x="351" y="6"/>
                </a:lnTo>
                <a:lnTo>
                  <a:pt x="345" y="0"/>
                </a:lnTo>
                <a:lnTo>
                  <a:pt x="333" y="0"/>
                </a:lnTo>
                <a:lnTo>
                  <a:pt x="54" y="0"/>
                </a:lnTo>
                <a:lnTo>
                  <a:pt x="42" y="0"/>
                </a:lnTo>
                <a:lnTo>
                  <a:pt x="36" y="6"/>
                </a:lnTo>
                <a:lnTo>
                  <a:pt x="24" y="12"/>
                </a:lnTo>
                <a:lnTo>
                  <a:pt x="18" y="18"/>
                </a:lnTo>
                <a:lnTo>
                  <a:pt x="12" y="30"/>
                </a:lnTo>
                <a:lnTo>
                  <a:pt x="6" y="42"/>
                </a:lnTo>
                <a:lnTo>
                  <a:pt x="0" y="54"/>
                </a:lnTo>
                <a:lnTo>
                  <a:pt x="0" y="72"/>
                </a:lnTo>
                <a:close/>
              </a:path>
            </a:pathLst>
          </a:custGeom>
          <a:solidFill>
            <a:srgbClr val="E5CC4C"/>
          </a:solidFill>
          <a:ln w="9525">
            <a:solidFill>
              <a:srgbClr val="000000"/>
            </a:solidFill>
            <a:round/>
            <a:headEnd/>
            <a:tailEnd/>
          </a:ln>
        </p:spPr>
        <p:txBody>
          <a:bodyPr/>
          <a:lstStyle/>
          <a:p>
            <a:endParaRPr lang="es-CL"/>
          </a:p>
        </p:txBody>
      </p:sp>
      <p:sp>
        <p:nvSpPr>
          <p:cNvPr id="41" name="Cerrar llave 40"/>
          <p:cNvSpPr/>
          <p:nvPr/>
        </p:nvSpPr>
        <p:spPr bwMode="auto">
          <a:xfrm rot="16200000">
            <a:off x="1519119" y="1681492"/>
            <a:ext cx="273809" cy="1224832"/>
          </a:xfrm>
          <a:prstGeom prst="rightBrace">
            <a:avLst>
              <a:gd name="adj1" fmla="val 8333"/>
              <a:gd name="adj2" fmla="val 58849"/>
            </a:avLst>
          </a:prstGeom>
          <a:noFill/>
          <a:ln w="38100"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a:ln>
                <a:noFill/>
              </a:ln>
              <a:solidFill>
                <a:schemeClr val="accent2"/>
              </a:solidFill>
              <a:effectLst/>
              <a:latin typeface="Arial" pitchFamily="34" charset="0"/>
            </a:endParaRPr>
          </a:p>
        </p:txBody>
      </p:sp>
      <p:sp>
        <p:nvSpPr>
          <p:cNvPr id="77" name="Cerrar llave 76"/>
          <p:cNvSpPr/>
          <p:nvPr/>
        </p:nvSpPr>
        <p:spPr bwMode="auto">
          <a:xfrm rot="16200000">
            <a:off x="6390621" y="-252040"/>
            <a:ext cx="321378" cy="4969997"/>
          </a:xfrm>
          <a:prstGeom prst="rightBrace">
            <a:avLst>
              <a:gd name="adj1" fmla="val 8333"/>
              <a:gd name="adj2" fmla="val 58849"/>
            </a:avLst>
          </a:prstGeom>
          <a:noFill/>
          <a:ln w="38100"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a:ln>
                <a:noFill/>
              </a:ln>
              <a:solidFill>
                <a:schemeClr val="accent2"/>
              </a:solidFill>
              <a:effectLst/>
              <a:latin typeface="Arial" pitchFamily="34" charset="0"/>
            </a:endParaRPr>
          </a:p>
        </p:txBody>
      </p:sp>
      <p:sp>
        <p:nvSpPr>
          <p:cNvPr id="78" name="Cerrar llave 77"/>
          <p:cNvSpPr/>
          <p:nvPr/>
        </p:nvSpPr>
        <p:spPr bwMode="auto">
          <a:xfrm rot="16200000">
            <a:off x="5898779" y="2268846"/>
            <a:ext cx="321378" cy="5666023"/>
          </a:xfrm>
          <a:prstGeom prst="rightBrace">
            <a:avLst>
              <a:gd name="adj1" fmla="val 8333"/>
              <a:gd name="adj2" fmla="val 58849"/>
            </a:avLst>
          </a:prstGeom>
          <a:noFill/>
          <a:ln w="38100"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a:ln>
                <a:noFill/>
              </a:ln>
              <a:solidFill>
                <a:schemeClr val="accent2"/>
              </a:solidFill>
              <a:effectLst/>
              <a:latin typeface="Arial" pitchFamily="34" charset="0"/>
            </a:endParaRPr>
          </a:p>
        </p:txBody>
      </p:sp>
      <p:sp>
        <p:nvSpPr>
          <p:cNvPr id="79" name="Text Box 17"/>
          <p:cNvSpPr txBox="1">
            <a:spLocks noChangeArrowheads="1"/>
          </p:cNvSpPr>
          <p:nvPr/>
        </p:nvSpPr>
        <p:spPr bwMode="auto">
          <a:xfrm>
            <a:off x="61011" y="565625"/>
            <a:ext cx="277308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800" dirty="0">
                <a:solidFill>
                  <a:schemeClr val="bg2"/>
                </a:solidFill>
              </a:rPr>
              <a:t>Etapa de Pre Inversión: </a:t>
            </a:r>
            <a:r>
              <a:rPr lang="es-ES" altLang="es-CL" sz="1400" dirty="0">
                <a:solidFill>
                  <a:srgbClr val="800000"/>
                </a:solidFill>
              </a:rPr>
              <a:t>el proyecto es definido, se prepara y evalúa, con diferentes niveles de </a:t>
            </a:r>
          </a:p>
          <a:p>
            <a:pPr eaLnBrk="1" hangingPunct="1"/>
            <a:r>
              <a:rPr lang="es-ES" altLang="es-CL" sz="1400" dirty="0">
                <a:solidFill>
                  <a:srgbClr val="800000"/>
                </a:solidFill>
              </a:rPr>
              <a:t>detalle o fundamentación.</a:t>
            </a:r>
          </a:p>
        </p:txBody>
      </p:sp>
      <p:sp>
        <p:nvSpPr>
          <p:cNvPr id="80" name="Text Box 17"/>
          <p:cNvSpPr txBox="1">
            <a:spLocks noChangeArrowheads="1"/>
          </p:cNvSpPr>
          <p:nvPr/>
        </p:nvSpPr>
        <p:spPr bwMode="auto">
          <a:xfrm>
            <a:off x="5697580" y="626847"/>
            <a:ext cx="3734949"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800" dirty="0">
                <a:solidFill>
                  <a:schemeClr val="bg2"/>
                </a:solidFill>
              </a:rPr>
              <a:t>Etapa de Operación o Explotación: </a:t>
            </a:r>
            <a:r>
              <a:rPr lang="es-ES" altLang="es-CL" sz="1400" dirty="0">
                <a:solidFill>
                  <a:srgbClr val="800000"/>
                </a:solidFill>
              </a:rPr>
              <a:t>el resultado del desarrollo se pone en operación o es utilizado, obteniéndose los beneficios (ingresos o ahorros) que justificaron la inversión </a:t>
            </a:r>
          </a:p>
        </p:txBody>
      </p:sp>
      <p:cxnSp>
        <p:nvCxnSpPr>
          <p:cNvPr id="43" name="Conector recto de flecha 42"/>
          <p:cNvCxnSpPr/>
          <p:nvPr/>
        </p:nvCxnSpPr>
        <p:spPr bwMode="auto">
          <a:xfrm>
            <a:off x="4066311" y="3598692"/>
            <a:ext cx="4002856" cy="13028"/>
          </a:xfrm>
          <a:prstGeom prst="straightConnector1">
            <a:avLst/>
          </a:prstGeom>
          <a:solidFill>
            <a:srgbClr val="51DC00"/>
          </a:solidFill>
          <a:ln w="12700" cap="flat" cmpd="sng" algn="ctr">
            <a:solidFill>
              <a:schemeClr val="bg1">
                <a:lumMod val="10000"/>
              </a:schemeClr>
            </a:solidFill>
            <a:prstDash val="solid"/>
            <a:round/>
            <a:headEnd type="triangle"/>
            <a:tailEnd type="triangle"/>
          </a:ln>
          <a:effectLst/>
        </p:spPr>
      </p:cxnSp>
      <p:sp>
        <p:nvSpPr>
          <p:cNvPr id="85" name="Text Box 17"/>
          <p:cNvSpPr txBox="1">
            <a:spLocks noChangeArrowheads="1"/>
          </p:cNvSpPr>
          <p:nvPr/>
        </p:nvSpPr>
        <p:spPr bwMode="auto">
          <a:xfrm>
            <a:off x="3880645" y="3677991"/>
            <a:ext cx="5155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600" dirty="0">
                <a:solidFill>
                  <a:srgbClr val="800000"/>
                </a:solidFill>
              </a:rPr>
              <a:t>Es la etapa más extensa en tiempo: varios años.</a:t>
            </a:r>
          </a:p>
        </p:txBody>
      </p:sp>
      <p:sp>
        <p:nvSpPr>
          <p:cNvPr id="86" name="Text Box 17"/>
          <p:cNvSpPr txBox="1">
            <a:spLocks noChangeArrowheads="1"/>
          </p:cNvSpPr>
          <p:nvPr/>
        </p:nvSpPr>
        <p:spPr bwMode="auto">
          <a:xfrm>
            <a:off x="3074288" y="4275118"/>
            <a:ext cx="48100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600" dirty="0">
                <a:solidFill>
                  <a:srgbClr val="800000"/>
                </a:solidFill>
              </a:rPr>
              <a:t>La Gestión de Proyectos se centra en la etapa de desarrollo y construcción, que es la más crítica en cuanto al tiempo y la inversión.</a:t>
            </a:r>
          </a:p>
        </p:txBody>
      </p:sp>
      <p:sp>
        <p:nvSpPr>
          <p:cNvPr id="87" name="AutoShape 13"/>
          <p:cNvSpPr>
            <a:spLocks noChangeArrowheads="1"/>
          </p:cNvSpPr>
          <p:nvPr/>
        </p:nvSpPr>
        <p:spPr bwMode="auto">
          <a:xfrm>
            <a:off x="3169487" y="3200582"/>
            <a:ext cx="288032" cy="1038067"/>
          </a:xfrm>
          <a:prstGeom prst="downArrow">
            <a:avLst>
              <a:gd name="adj1" fmla="val 50000"/>
              <a:gd name="adj2" fmla="val 31267"/>
            </a:avLst>
          </a:prstGeom>
          <a:solidFill>
            <a:schemeClr val="accent1">
              <a:lumMod val="75000"/>
            </a:schemeClr>
          </a:solidFill>
          <a:ln>
            <a:noFill/>
          </a:ln>
          <a:effectLst>
            <a:outerShdw dist="107763"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sp>
        <p:nvSpPr>
          <p:cNvPr id="61" name="Decisión 60"/>
          <p:cNvSpPr/>
          <p:nvPr/>
        </p:nvSpPr>
        <p:spPr bwMode="auto">
          <a:xfrm>
            <a:off x="2189631" y="2650736"/>
            <a:ext cx="432048" cy="542696"/>
          </a:xfrm>
          <a:prstGeom prst="flowChartDecision">
            <a:avLst/>
          </a:prstGeom>
          <a:solidFill>
            <a:srgbClr val="51DC00"/>
          </a:solidFill>
          <a:ln w="12700" cap="flat" cmpd="sng" algn="ctr">
            <a:no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dirty="0">
              <a:ln>
                <a:noFill/>
              </a:ln>
              <a:solidFill>
                <a:schemeClr val="accent2"/>
              </a:solidFill>
              <a:effectLst/>
              <a:latin typeface="Arial" pitchFamily="34" charset="0"/>
            </a:endParaRPr>
          </a:p>
        </p:txBody>
      </p:sp>
      <p:sp>
        <p:nvSpPr>
          <p:cNvPr id="89" name="AutoShape 13"/>
          <p:cNvSpPr>
            <a:spLocks noChangeArrowheads="1"/>
          </p:cNvSpPr>
          <p:nvPr/>
        </p:nvSpPr>
        <p:spPr bwMode="auto">
          <a:xfrm>
            <a:off x="1347110" y="3247421"/>
            <a:ext cx="288032" cy="526044"/>
          </a:xfrm>
          <a:prstGeom prst="downArrow">
            <a:avLst>
              <a:gd name="adj1" fmla="val 50000"/>
              <a:gd name="adj2" fmla="val 31267"/>
            </a:avLst>
          </a:prstGeom>
          <a:solidFill>
            <a:schemeClr val="accent1">
              <a:lumMod val="75000"/>
            </a:schemeClr>
          </a:solidFill>
          <a:ln>
            <a:noFill/>
          </a:ln>
          <a:effectLst>
            <a:outerShdw dist="107763"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sp>
        <p:nvSpPr>
          <p:cNvPr id="90" name="Text Box 17"/>
          <p:cNvSpPr txBox="1">
            <a:spLocks noChangeArrowheads="1"/>
          </p:cNvSpPr>
          <p:nvPr/>
        </p:nvSpPr>
        <p:spPr bwMode="auto">
          <a:xfrm>
            <a:off x="67841" y="3785268"/>
            <a:ext cx="249285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400" dirty="0">
                <a:solidFill>
                  <a:srgbClr val="800000"/>
                </a:solidFill>
              </a:rPr>
              <a:t>La Evaluación de un Proyecto puede requerir diversos estudios y análisis para decidir si es conveniente su realización</a:t>
            </a:r>
          </a:p>
        </p:txBody>
      </p:sp>
      <p:sp>
        <p:nvSpPr>
          <p:cNvPr id="62" name="CuadroTexto 61"/>
          <p:cNvSpPr txBox="1"/>
          <p:nvPr/>
        </p:nvSpPr>
        <p:spPr>
          <a:xfrm>
            <a:off x="2236261" y="2751311"/>
            <a:ext cx="372218" cy="461665"/>
          </a:xfrm>
          <a:prstGeom prst="rect">
            <a:avLst/>
          </a:prstGeom>
          <a:noFill/>
        </p:spPr>
        <p:txBody>
          <a:bodyPr wrap="none" rtlCol="0">
            <a:spAutoFit/>
          </a:bodyPr>
          <a:lstStyle/>
          <a:p>
            <a:r>
              <a:rPr lang="es-CL" sz="2400" dirty="0">
                <a:solidFill>
                  <a:schemeClr val="bg2"/>
                </a:solidFill>
              </a:rPr>
              <a:t>?</a:t>
            </a:r>
          </a:p>
        </p:txBody>
      </p:sp>
      <p:sp>
        <p:nvSpPr>
          <p:cNvPr id="92" name="Line 13"/>
          <p:cNvSpPr>
            <a:spLocks noChangeShapeType="1"/>
          </p:cNvSpPr>
          <p:nvPr/>
        </p:nvSpPr>
        <p:spPr bwMode="auto">
          <a:xfrm>
            <a:off x="2268438" y="3627335"/>
            <a:ext cx="359346" cy="3254"/>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93" name="Line 14"/>
          <p:cNvSpPr>
            <a:spLocks noChangeShapeType="1"/>
          </p:cNvSpPr>
          <p:nvPr/>
        </p:nvSpPr>
        <p:spPr bwMode="auto">
          <a:xfrm>
            <a:off x="2334701" y="3698852"/>
            <a:ext cx="216024" cy="3176"/>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94" name="Line 15"/>
          <p:cNvSpPr>
            <a:spLocks noChangeShapeType="1"/>
          </p:cNvSpPr>
          <p:nvPr/>
        </p:nvSpPr>
        <p:spPr bwMode="auto">
          <a:xfrm>
            <a:off x="2412007" y="3773465"/>
            <a:ext cx="71885" cy="1587"/>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s-CL"/>
          </a:p>
        </p:txBody>
      </p:sp>
      <p:cxnSp>
        <p:nvCxnSpPr>
          <p:cNvPr id="64" name="Conector recto 63"/>
          <p:cNvCxnSpPr/>
          <p:nvPr/>
        </p:nvCxnSpPr>
        <p:spPr bwMode="auto">
          <a:xfrm>
            <a:off x="2412007" y="3611720"/>
            <a:ext cx="914400" cy="914400"/>
          </a:xfrm>
          <a:prstGeom prst="line">
            <a:avLst/>
          </a:prstGeom>
          <a:solidFill>
            <a:srgbClr val="51DC00"/>
          </a:solidFill>
          <a:ln w="12700" cap="flat" cmpd="sng" algn="ctr">
            <a:noFill/>
            <a:prstDash val="solid"/>
            <a:round/>
            <a:headEnd type="none" w="med" len="med"/>
            <a:tailEnd type="none" w="med" len="med"/>
          </a:ln>
          <a:effectLst>
            <a:outerShdw dist="107763" dir="2700000" algn="ctr" rotWithShape="0">
              <a:schemeClr val="bg2"/>
            </a:outerShdw>
          </a:effectLst>
        </p:spPr>
      </p:cxnSp>
      <p:cxnSp>
        <p:nvCxnSpPr>
          <p:cNvPr id="97" name="Conector recto 96"/>
          <p:cNvCxnSpPr/>
          <p:nvPr/>
        </p:nvCxnSpPr>
        <p:spPr bwMode="auto">
          <a:xfrm>
            <a:off x="2564407" y="3764120"/>
            <a:ext cx="914400" cy="914400"/>
          </a:xfrm>
          <a:prstGeom prst="line">
            <a:avLst/>
          </a:prstGeom>
          <a:solidFill>
            <a:srgbClr val="51DC00"/>
          </a:solidFill>
          <a:ln w="12700" cap="flat" cmpd="sng" algn="ctr">
            <a:noFill/>
            <a:prstDash val="solid"/>
            <a:round/>
            <a:headEnd type="none" w="med" len="med"/>
            <a:tailEnd type="none" w="med" len="med"/>
          </a:ln>
          <a:effectLst>
            <a:outerShdw dist="107763" dir="2700000" algn="ctr" rotWithShape="0">
              <a:schemeClr val="bg2"/>
            </a:outerShdw>
          </a:effectLst>
        </p:spPr>
      </p:cxnSp>
      <p:sp>
        <p:nvSpPr>
          <p:cNvPr id="98" name="Line 13"/>
          <p:cNvSpPr>
            <a:spLocks noChangeShapeType="1"/>
          </p:cNvSpPr>
          <p:nvPr/>
        </p:nvSpPr>
        <p:spPr bwMode="auto">
          <a:xfrm flipH="1" flipV="1">
            <a:off x="2409660" y="3247773"/>
            <a:ext cx="1683" cy="379562"/>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02" name="Rectangle 7"/>
          <p:cNvSpPr>
            <a:spLocks noChangeArrowheads="1"/>
          </p:cNvSpPr>
          <p:nvPr/>
        </p:nvSpPr>
        <p:spPr bwMode="auto">
          <a:xfrm>
            <a:off x="3099797" y="5352708"/>
            <a:ext cx="1152946" cy="863600"/>
          </a:xfrm>
          <a:prstGeom prst="rect">
            <a:avLst/>
          </a:prstGeom>
          <a:solidFill>
            <a:schemeClr val="tx1">
              <a:lumMod val="85000"/>
            </a:schemeClr>
          </a:solidFill>
          <a:ln>
            <a:noFill/>
          </a:ln>
          <a:effectLst>
            <a:outerShdw dist="107763"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400" dirty="0">
                <a:solidFill>
                  <a:schemeClr val="accent5">
                    <a:lumMod val="25000"/>
                  </a:schemeClr>
                </a:solidFill>
              </a:rPr>
              <a:t>Fase de </a:t>
            </a:r>
          </a:p>
          <a:p>
            <a:pPr algn="ctr"/>
            <a:r>
              <a:rPr lang="es-ES" altLang="es-CL" sz="1400" dirty="0">
                <a:solidFill>
                  <a:schemeClr val="accent5">
                    <a:lumMod val="25000"/>
                  </a:schemeClr>
                </a:solidFill>
              </a:rPr>
              <a:t>Previsión </a:t>
            </a:r>
          </a:p>
          <a:p>
            <a:pPr algn="ctr"/>
            <a:r>
              <a:rPr lang="es-ES" altLang="es-CL" sz="1200" dirty="0">
                <a:solidFill>
                  <a:schemeClr val="accent5">
                    <a:lumMod val="25000"/>
                  </a:schemeClr>
                </a:solidFill>
              </a:rPr>
              <a:t>(se considera </a:t>
            </a:r>
          </a:p>
          <a:p>
            <a:pPr algn="ctr"/>
            <a:r>
              <a:rPr lang="es-ES" altLang="es-CL" sz="1200" dirty="0">
                <a:solidFill>
                  <a:schemeClr val="accent5">
                    <a:lumMod val="25000"/>
                  </a:schemeClr>
                </a:solidFill>
              </a:rPr>
              <a:t>incluye la </a:t>
            </a:r>
            <a:r>
              <a:rPr lang="es-ES" altLang="es-CL" sz="1200" dirty="0" err="1">
                <a:solidFill>
                  <a:schemeClr val="accent5">
                    <a:lumMod val="25000"/>
                  </a:schemeClr>
                </a:solidFill>
              </a:rPr>
              <a:t>Eval</a:t>
            </a:r>
            <a:r>
              <a:rPr lang="es-ES" altLang="es-CL" sz="1200" dirty="0">
                <a:solidFill>
                  <a:schemeClr val="accent5">
                    <a:lumMod val="25000"/>
                  </a:schemeClr>
                </a:solidFill>
              </a:rPr>
              <a:t>.)</a:t>
            </a:r>
          </a:p>
        </p:txBody>
      </p:sp>
      <p:sp>
        <p:nvSpPr>
          <p:cNvPr id="60" name="Text Box 17"/>
          <p:cNvSpPr txBox="1">
            <a:spLocks noChangeArrowheads="1"/>
          </p:cNvSpPr>
          <p:nvPr/>
        </p:nvSpPr>
        <p:spPr bwMode="auto">
          <a:xfrm>
            <a:off x="2412167" y="907592"/>
            <a:ext cx="2422314"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800" dirty="0">
                <a:solidFill>
                  <a:schemeClr val="bg2"/>
                </a:solidFill>
              </a:rPr>
              <a:t>Etapa de Inversión: </a:t>
            </a:r>
            <a:r>
              <a:rPr lang="es-ES" altLang="es-CL" sz="1400" dirty="0">
                <a:solidFill>
                  <a:srgbClr val="800000"/>
                </a:solidFill>
              </a:rPr>
              <a:t>el proyecto evaluado se adquiere, diseña y construye lo necesario para su operación</a:t>
            </a:r>
          </a:p>
        </p:txBody>
      </p:sp>
      <p:sp>
        <p:nvSpPr>
          <p:cNvPr id="63" name="Cerrar llave 62"/>
          <p:cNvSpPr/>
          <p:nvPr/>
        </p:nvSpPr>
        <p:spPr bwMode="auto">
          <a:xfrm rot="16200000">
            <a:off x="3115529" y="1670283"/>
            <a:ext cx="273809" cy="1224832"/>
          </a:xfrm>
          <a:prstGeom prst="rightBrace">
            <a:avLst>
              <a:gd name="adj1" fmla="val 8333"/>
              <a:gd name="adj2" fmla="val 58849"/>
            </a:avLst>
          </a:prstGeom>
          <a:noFill/>
          <a:ln w="38100"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a:ln>
                <a:noFill/>
              </a:ln>
              <a:solidFill>
                <a:schemeClr val="accent2"/>
              </a:solidFill>
              <a:effectLst/>
              <a:latin typeface="Arial" pitchFamily="34" charset="0"/>
            </a:endParaRPr>
          </a:p>
        </p:txBody>
      </p:sp>
    </p:spTree>
    <p:extLst>
      <p:ext uri="{BB962C8B-B14F-4D97-AF65-F5344CB8AC3E}">
        <p14:creationId xmlns:p14="http://schemas.microsoft.com/office/powerpoint/2010/main" val="408446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371600"/>
            <a:ext cx="8153400"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just" eaLnBrk="1" hangingPunct="1"/>
            <a:r>
              <a:rPr lang="es-CL" altLang="es-CL" sz="2000" dirty="0">
                <a:solidFill>
                  <a:srgbClr val="C00000"/>
                </a:solidFill>
              </a:rPr>
              <a:t>PROCESO GENERAL DE TOMA DE DECISIONES:</a:t>
            </a:r>
          </a:p>
          <a:p>
            <a:pPr algn="just" eaLnBrk="1" hangingPunct="1"/>
            <a:endParaRPr lang="es-CL" altLang="es-CL" sz="2000" dirty="0">
              <a:solidFill>
                <a:schemeClr val="bg1">
                  <a:lumMod val="10000"/>
                </a:schemeClr>
              </a:solidFill>
            </a:endParaRPr>
          </a:p>
          <a:p>
            <a:pPr algn="just" eaLnBrk="1" hangingPunct="1">
              <a:lnSpc>
                <a:spcPct val="150000"/>
              </a:lnSpc>
              <a:buFontTx/>
              <a:buAutoNum type="arabicPeriod"/>
            </a:pPr>
            <a:r>
              <a:rPr lang="es-CL" altLang="es-CL" sz="1800" dirty="0">
                <a:solidFill>
                  <a:schemeClr val="bg1">
                    <a:lumMod val="10000"/>
                  </a:schemeClr>
                </a:solidFill>
              </a:rPr>
              <a:t>Reconocimiento del problema</a:t>
            </a:r>
          </a:p>
          <a:p>
            <a:pPr algn="just" eaLnBrk="1" hangingPunct="1">
              <a:lnSpc>
                <a:spcPct val="150000"/>
              </a:lnSpc>
              <a:buFontTx/>
              <a:buAutoNum type="arabicPeriod"/>
            </a:pPr>
            <a:r>
              <a:rPr lang="es-ES" altLang="es-CL" sz="1800" dirty="0">
                <a:solidFill>
                  <a:schemeClr val="bg1">
                    <a:lumMod val="10000"/>
                  </a:schemeClr>
                </a:solidFill>
              </a:rPr>
              <a:t>Definición de la meta u objetivo</a:t>
            </a:r>
          </a:p>
          <a:p>
            <a:pPr algn="just" eaLnBrk="1" hangingPunct="1">
              <a:lnSpc>
                <a:spcPct val="150000"/>
              </a:lnSpc>
              <a:buFontTx/>
              <a:buAutoNum type="arabicPeriod"/>
            </a:pPr>
            <a:r>
              <a:rPr lang="es-ES" altLang="es-CL" sz="1800" dirty="0">
                <a:solidFill>
                  <a:schemeClr val="bg1">
                    <a:lumMod val="10000"/>
                  </a:schemeClr>
                </a:solidFill>
              </a:rPr>
              <a:t>Recopilación de datos relevantes</a:t>
            </a:r>
          </a:p>
          <a:p>
            <a:pPr algn="just" eaLnBrk="1" hangingPunct="1">
              <a:lnSpc>
                <a:spcPct val="150000"/>
              </a:lnSpc>
              <a:buFontTx/>
              <a:buAutoNum type="arabicPeriod"/>
            </a:pPr>
            <a:r>
              <a:rPr lang="es-ES" altLang="es-CL" sz="1800" dirty="0">
                <a:solidFill>
                  <a:schemeClr val="bg1">
                    <a:lumMod val="10000"/>
                  </a:schemeClr>
                </a:solidFill>
              </a:rPr>
              <a:t>Identificación de alternativas factibles</a:t>
            </a:r>
          </a:p>
          <a:p>
            <a:pPr algn="just" eaLnBrk="1" hangingPunct="1">
              <a:lnSpc>
                <a:spcPct val="150000"/>
              </a:lnSpc>
              <a:buFontTx/>
              <a:buAutoNum type="arabicPeriod"/>
            </a:pPr>
            <a:r>
              <a:rPr lang="es-ES" altLang="es-CL" sz="1800" dirty="0">
                <a:solidFill>
                  <a:schemeClr val="bg1">
                    <a:lumMod val="10000"/>
                  </a:schemeClr>
                </a:solidFill>
              </a:rPr>
              <a:t>Selección del criterio de análisis de la mejor alternativa  </a:t>
            </a:r>
          </a:p>
          <a:p>
            <a:pPr algn="just" eaLnBrk="1" hangingPunct="1">
              <a:lnSpc>
                <a:spcPct val="150000"/>
              </a:lnSpc>
              <a:buFontTx/>
              <a:buAutoNum type="arabicPeriod"/>
            </a:pPr>
            <a:r>
              <a:rPr lang="es-ES" altLang="es-CL" sz="1800" dirty="0">
                <a:solidFill>
                  <a:schemeClr val="bg1">
                    <a:lumMod val="10000"/>
                  </a:schemeClr>
                </a:solidFill>
              </a:rPr>
              <a:t>Establecimiento de las interrelaciones entre los objetivos, las alternativas, la información y los resultados</a:t>
            </a:r>
          </a:p>
          <a:p>
            <a:pPr algn="just" eaLnBrk="1" hangingPunct="1">
              <a:lnSpc>
                <a:spcPct val="150000"/>
              </a:lnSpc>
              <a:buFontTx/>
              <a:buAutoNum type="arabicPeriod"/>
            </a:pPr>
            <a:r>
              <a:rPr lang="es-ES" altLang="es-CL" sz="1800" dirty="0">
                <a:solidFill>
                  <a:schemeClr val="bg1">
                    <a:lumMod val="10000"/>
                  </a:schemeClr>
                </a:solidFill>
              </a:rPr>
              <a:t>Predicción de los resultados para cada alternativa</a:t>
            </a:r>
          </a:p>
          <a:p>
            <a:pPr algn="just" eaLnBrk="1" hangingPunct="1">
              <a:lnSpc>
                <a:spcPct val="150000"/>
              </a:lnSpc>
              <a:buFontTx/>
              <a:buAutoNum type="arabicPeriod"/>
            </a:pPr>
            <a:r>
              <a:rPr lang="es-ES" altLang="es-CL" sz="1800" dirty="0">
                <a:solidFill>
                  <a:schemeClr val="bg1">
                    <a:lumMod val="10000"/>
                  </a:schemeClr>
                </a:solidFill>
              </a:rPr>
              <a:t>Elección de la mejor alternativa para alcanzar el objetivo</a:t>
            </a:r>
          </a:p>
        </p:txBody>
      </p:sp>
      <p:sp>
        <p:nvSpPr>
          <p:cNvPr id="20483" name="Text Box 2"/>
          <p:cNvSpPr txBox="1">
            <a:spLocks noChangeArrowheads="1"/>
          </p:cNvSpPr>
          <p:nvPr/>
        </p:nvSpPr>
        <p:spPr bwMode="auto">
          <a:xfrm>
            <a:off x="179388" y="404813"/>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600">
                <a:solidFill>
                  <a:srgbClr val="417204"/>
                </a:solidFill>
              </a:rPr>
              <a:t>Preparación y Evaluación de Proyectos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9388" y="404813"/>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600" dirty="0">
                <a:solidFill>
                  <a:srgbClr val="417204"/>
                </a:solidFill>
              </a:rPr>
              <a:t>Preparación y Evaluación de Proyectos</a:t>
            </a:r>
          </a:p>
        </p:txBody>
      </p:sp>
      <p:sp>
        <p:nvSpPr>
          <p:cNvPr id="16387" name="Text Box 3"/>
          <p:cNvSpPr txBox="1">
            <a:spLocks noChangeArrowheads="1"/>
          </p:cNvSpPr>
          <p:nvPr/>
        </p:nvSpPr>
        <p:spPr bwMode="auto">
          <a:xfrm>
            <a:off x="533400" y="1828800"/>
            <a:ext cx="8229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lnSpc>
                <a:spcPct val="150000"/>
              </a:lnSpc>
              <a:spcBef>
                <a:spcPct val="50000"/>
              </a:spcBef>
            </a:pPr>
            <a:r>
              <a:rPr lang="es-CL" altLang="es-CL" sz="2400" dirty="0">
                <a:solidFill>
                  <a:schemeClr val="bg1">
                    <a:lumMod val="10000"/>
                  </a:schemeClr>
                </a:solidFill>
              </a:rPr>
              <a:t>	Proceso de elaboración de un conjunto de antecedentes que permiten juzgar cualitativa y cuantitativamente las ventajas y desventajas que presenta la asignación de recursos a una determinada iniciativa.</a:t>
            </a:r>
            <a:endParaRPr lang="es-ES" altLang="es-CL" sz="2400" dirty="0">
              <a:solidFill>
                <a:schemeClr val="bg1">
                  <a:lumMod val="1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3850" y="1557338"/>
            <a:ext cx="4113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CL" altLang="es-CL" sz="2800" dirty="0">
                <a:solidFill>
                  <a:srgbClr val="000000"/>
                </a:solidFill>
              </a:rPr>
              <a:t>TOMA DE DECISIONES</a:t>
            </a:r>
            <a:endParaRPr lang="es-ES" altLang="es-CL" sz="2800" dirty="0">
              <a:solidFill>
                <a:srgbClr val="000000"/>
              </a:solidFill>
            </a:endParaRPr>
          </a:p>
        </p:txBody>
      </p:sp>
      <p:sp>
        <p:nvSpPr>
          <p:cNvPr id="17411" name="Text Box 3"/>
          <p:cNvSpPr txBox="1">
            <a:spLocks noChangeArrowheads="1"/>
          </p:cNvSpPr>
          <p:nvPr/>
        </p:nvSpPr>
        <p:spPr bwMode="auto">
          <a:xfrm>
            <a:off x="395288" y="2559050"/>
            <a:ext cx="829151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just" eaLnBrk="1" hangingPunct="1"/>
            <a:endParaRPr lang="es-CL" altLang="es-CL" sz="2000" dirty="0">
              <a:solidFill>
                <a:srgbClr val="800000"/>
              </a:solidFill>
            </a:endParaRPr>
          </a:p>
          <a:p>
            <a:pPr algn="just" eaLnBrk="1" hangingPunct="1"/>
            <a:r>
              <a:rPr lang="es-CL" altLang="es-CL" sz="2000" dirty="0">
                <a:solidFill>
                  <a:srgbClr val="C00000"/>
                </a:solidFill>
              </a:rPr>
              <a:t>PROYECTO:</a:t>
            </a:r>
            <a:r>
              <a:rPr lang="es-CL" altLang="es-CL" sz="2000" dirty="0">
                <a:solidFill>
                  <a:srgbClr val="800000"/>
                </a:solidFill>
              </a:rPr>
              <a:t> 	</a:t>
            </a:r>
            <a:r>
              <a:rPr lang="es-CL" altLang="es-CL" sz="2000" dirty="0">
                <a:solidFill>
                  <a:schemeClr val="bg1">
                    <a:lumMod val="10000"/>
                  </a:schemeClr>
                </a:solidFill>
              </a:rPr>
              <a:t>Búsqueda de una solución inteligente al 			planteamiento de un problema que tiende 			a resolver una necesidad humana</a:t>
            </a:r>
            <a:r>
              <a:rPr lang="es-CL" altLang="es-CL" sz="2000" dirty="0">
                <a:solidFill>
                  <a:srgbClr val="339933"/>
                </a:solidFill>
              </a:rPr>
              <a:t>.</a:t>
            </a:r>
          </a:p>
          <a:p>
            <a:pPr algn="just" eaLnBrk="1" hangingPunct="1"/>
            <a:endParaRPr lang="es-CL" altLang="es-CL" sz="2000" dirty="0">
              <a:solidFill>
                <a:srgbClr val="339933"/>
              </a:solidFill>
            </a:endParaRPr>
          </a:p>
          <a:p>
            <a:pPr algn="just" eaLnBrk="1" hangingPunct="1"/>
            <a:r>
              <a:rPr lang="es-CL" altLang="es-CL" sz="2000" dirty="0">
                <a:solidFill>
                  <a:srgbClr val="C00000"/>
                </a:solidFill>
              </a:rPr>
              <a:t>EVALUACIÓN:</a:t>
            </a:r>
            <a:r>
              <a:rPr lang="es-CL" altLang="es-CL" sz="2000" dirty="0">
                <a:solidFill>
                  <a:srgbClr val="800000"/>
                </a:solidFill>
              </a:rPr>
              <a:t> </a:t>
            </a:r>
            <a:r>
              <a:rPr lang="es-CL" altLang="es-CL" sz="2000" dirty="0">
                <a:solidFill>
                  <a:schemeClr val="bg1">
                    <a:lumMod val="10000"/>
                  </a:schemeClr>
                </a:solidFill>
              </a:rPr>
              <a:t>Disponer y analizar mediante una metodología, los</a:t>
            </a:r>
          </a:p>
          <a:p>
            <a:pPr algn="just" eaLnBrk="1" hangingPunct="1"/>
            <a:r>
              <a:rPr lang="es-CL" altLang="es-CL" sz="2000" dirty="0">
                <a:solidFill>
                  <a:schemeClr val="bg1">
                    <a:lumMod val="10000"/>
                  </a:schemeClr>
                </a:solidFill>
              </a:rPr>
              <a:t>		antecedentes y la información necesarios que</a:t>
            </a:r>
          </a:p>
          <a:p>
            <a:pPr algn="just" eaLnBrk="1" hangingPunct="1"/>
            <a:r>
              <a:rPr lang="es-CL" altLang="es-CL" sz="2000" dirty="0">
                <a:solidFill>
                  <a:schemeClr val="bg1">
                    <a:lumMod val="10000"/>
                  </a:schemeClr>
                </a:solidFill>
              </a:rPr>
              <a:t>		permitan asignar en forma racional, eficiente,</a:t>
            </a:r>
          </a:p>
          <a:p>
            <a:pPr algn="just" eaLnBrk="1" hangingPunct="1"/>
            <a:r>
              <a:rPr lang="es-CL" altLang="es-CL" sz="2000" dirty="0">
                <a:solidFill>
                  <a:schemeClr val="bg1">
                    <a:lumMod val="10000"/>
                  </a:schemeClr>
                </a:solidFill>
              </a:rPr>
              <a:t>		segura y rentable, los recursos escasos a la</a:t>
            </a:r>
          </a:p>
          <a:p>
            <a:pPr algn="just" eaLnBrk="1" hangingPunct="1"/>
            <a:r>
              <a:rPr lang="es-CL" altLang="es-CL" sz="2000" dirty="0">
                <a:solidFill>
                  <a:schemeClr val="bg1">
                    <a:lumMod val="10000"/>
                  </a:schemeClr>
                </a:solidFill>
              </a:rPr>
              <a:t>		alternativa de solución más viable frente a la</a:t>
            </a:r>
          </a:p>
          <a:p>
            <a:pPr algn="just" eaLnBrk="1" hangingPunct="1"/>
            <a:r>
              <a:rPr lang="es-CL" altLang="es-CL" sz="2000" dirty="0">
                <a:solidFill>
                  <a:schemeClr val="bg1">
                    <a:lumMod val="10000"/>
                  </a:schemeClr>
                </a:solidFill>
              </a:rPr>
              <a:t>		necesidad humana percibida.</a:t>
            </a:r>
          </a:p>
          <a:p>
            <a:pPr algn="just" eaLnBrk="1" hangingPunct="1"/>
            <a:endParaRPr lang="es-CL" altLang="es-CL" sz="2000" dirty="0">
              <a:solidFill>
                <a:srgbClr val="339933"/>
              </a:solidFill>
            </a:endParaRPr>
          </a:p>
        </p:txBody>
      </p:sp>
      <p:grpSp>
        <p:nvGrpSpPr>
          <p:cNvPr id="17412" name="Group 6"/>
          <p:cNvGrpSpPr>
            <a:grpSpLocks/>
          </p:cNvGrpSpPr>
          <p:nvPr/>
        </p:nvGrpSpPr>
        <p:grpSpPr bwMode="auto">
          <a:xfrm>
            <a:off x="7308850" y="498475"/>
            <a:ext cx="1411288" cy="2282825"/>
            <a:chOff x="4332" y="677"/>
            <a:chExt cx="889" cy="1438"/>
          </a:xfrm>
        </p:grpSpPr>
        <p:sp>
          <p:nvSpPr>
            <p:cNvPr id="17415" name="Oval 7"/>
            <p:cNvSpPr>
              <a:spLocks noChangeArrowheads="1"/>
            </p:cNvSpPr>
            <p:nvPr/>
          </p:nvSpPr>
          <p:spPr bwMode="auto">
            <a:xfrm>
              <a:off x="4468" y="981"/>
              <a:ext cx="725" cy="1043"/>
            </a:xfrm>
            <a:prstGeom prst="ellipse">
              <a:avLst/>
            </a:prstGeom>
            <a:solidFill>
              <a:srgbClr val="E2DF54"/>
            </a:solidFill>
            <a:ln w="9525">
              <a:solidFill>
                <a:srgbClr val="800000"/>
              </a:solidFill>
              <a:round/>
              <a:headEnd/>
              <a:tailEnd/>
            </a:ln>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400">
                  <a:solidFill>
                    <a:srgbClr val="000000"/>
                  </a:solidFill>
                </a:rPr>
                <a:t>$$</a:t>
              </a:r>
            </a:p>
          </p:txBody>
        </p:sp>
        <p:sp>
          <p:nvSpPr>
            <p:cNvPr id="17416" name="Freeform 8"/>
            <p:cNvSpPr>
              <a:spLocks/>
            </p:cNvSpPr>
            <p:nvPr/>
          </p:nvSpPr>
          <p:spPr bwMode="auto">
            <a:xfrm>
              <a:off x="4607" y="677"/>
              <a:ext cx="614" cy="438"/>
            </a:xfrm>
            <a:custGeom>
              <a:avLst/>
              <a:gdLst>
                <a:gd name="T0" fmla="*/ 211 w 614"/>
                <a:gd name="T1" fmla="*/ 329 h 438"/>
                <a:gd name="T2" fmla="*/ 65 w 614"/>
                <a:gd name="T3" fmla="*/ 265 h 438"/>
                <a:gd name="T4" fmla="*/ 10 w 614"/>
                <a:gd name="T5" fmla="*/ 192 h 438"/>
                <a:gd name="T6" fmla="*/ 184 w 614"/>
                <a:gd name="T7" fmla="*/ 201 h 438"/>
                <a:gd name="T8" fmla="*/ 156 w 614"/>
                <a:gd name="T9" fmla="*/ 256 h 438"/>
                <a:gd name="T10" fmla="*/ 166 w 614"/>
                <a:gd name="T11" fmla="*/ 228 h 438"/>
                <a:gd name="T12" fmla="*/ 184 w 614"/>
                <a:gd name="T13" fmla="*/ 201 h 438"/>
                <a:gd name="T14" fmla="*/ 211 w 614"/>
                <a:gd name="T15" fmla="*/ 173 h 438"/>
                <a:gd name="T16" fmla="*/ 239 w 614"/>
                <a:gd name="T17" fmla="*/ 137 h 438"/>
                <a:gd name="T18" fmla="*/ 248 w 614"/>
                <a:gd name="T19" fmla="*/ 109 h 438"/>
                <a:gd name="T20" fmla="*/ 202 w 614"/>
                <a:gd name="T21" fmla="*/ 228 h 438"/>
                <a:gd name="T22" fmla="*/ 193 w 614"/>
                <a:gd name="T23" fmla="*/ 265 h 438"/>
                <a:gd name="T24" fmla="*/ 211 w 614"/>
                <a:gd name="T25" fmla="*/ 246 h 438"/>
                <a:gd name="T26" fmla="*/ 266 w 614"/>
                <a:gd name="T27" fmla="*/ 173 h 438"/>
                <a:gd name="T28" fmla="*/ 284 w 614"/>
                <a:gd name="T29" fmla="*/ 109 h 438"/>
                <a:gd name="T30" fmla="*/ 358 w 614"/>
                <a:gd name="T31" fmla="*/ 64 h 438"/>
                <a:gd name="T32" fmla="*/ 321 w 614"/>
                <a:gd name="T33" fmla="*/ 128 h 438"/>
                <a:gd name="T34" fmla="*/ 284 w 614"/>
                <a:gd name="T35" fmla="*/ 210 h 438"/>
                <a:gd name="T36" fmla="*/ 294 w 614"/>
                <a:gd name="T37" fmla="*/ 219 h 438"/>
                <a:gd name="T38" fmla="*/ 321 w 614"/>
                <a:gd name="T39" fmla="*/ 210 h 438"/>
                <a:gd name="T40" fmla="*/ 412 w 614"/>
                <a:gd name="T41" fmla="*/ 109 h 438"/>
                <a:gd name="T42" fmla="*/ 540 w 614"/>
                <a:gd name="T43" fmla="*/ 54 h 438"/>
                <a:gd name="T44" fmla="*/ 595 w 614"/>
                <a:gd name="T45" fmla="*/ 27 h 438"/>
                <a:gd name="T46" fmla="*/ 614 w 614"/>
                <a:gd name="T47" fmla="*/ 9 h 438"/>
                <a:gd name="T48" fmla="*/ 595 w 614"/>
                <a:gd name="T49" fmla="*/ 36 h 438"/>
                <a:gd name="T50" fmla="*/ 522 w 614"/>
                <a:gd name="T51" fmla="*/ 128 h 438"/>
                <a:gd name="T52" fmla="*/ 476 w 614"/>
                <a:gd name="T53" fmla="*/ 164 h 438"/>
                <a:gd name="T54" fmla="*/ 458 w 614"/>
                <a:gd name="T55" fmla="*/ 192 h 438"/>
                <a:gd name="T56" fmla="*/ 403 w 614"/>
                <a:gd name="T57" fmla="*/ 228 h 438"/>
                <a:gd name="T58" fmla="*/ 376 w 614"/>
                <a:gd name="T59" fmla="*/ 237 h 438"/>
                <a:gd name="T60" fmla="*/ 403 w 614"/>
                <a:gd name="T61" fmla="*/ 219 h 438"/>
                <a:gd name="T62" fmla="*/ 476 w 614"/>
                <a:gd name="T63" fmla="*/ 228 h 438"/>
                <a:gd name="T64" fmla="*/ 449 w 614"/>
                <a:gd name="T65" fmla="*/ 256 h 438"/>
                <a:gd name="T66" fmla="*/ 284 w 614"/>
                <a:gd name="T67" fmla="*/ 265 h 438"/>
                <a:gd name="T68" fmla="*/ 220 w 614"/>
                <a:gd name="T69" fmla="*/ 347 h 438"/>
                <a:gd name="T70" fmla="*/ 166 w 614"/>
                <a:gd name="T71" fmla="*/ 438 h 4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4"/>
                <a:gd name="T109" fmla="*/ 0 h 438"/>
                <a:gd name="T110" fmla="*/ 614 w 614"/>
                <a:gd name="T111" fmla="*/ 438 h 4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4" h="438">
                  <a:moveTo>
                    <a:pt x="211" y="329"/>
                  </a:moveTo>
                  <a:cubicBezTo>
                    <a:pt x="130" y="319"/>
                    <a:pt x="122" y="312"/>
                    <a:pt x="65" y="265"/>
                  </a:cubicBezTo>
                  <a:cubicBezTo>
                    <a:pt x="53" y="255"/>
                    <a:pt x="0" y="191"/>
                    <a:pt x="10" y="192"/>
                  </a:cubicBezTo>
                  <a:cubicBezTo>
                    <a:pt x="68" y="195"/>
                    <a:pt x="126" y="198"/>
                    <a:pt x="184" y="201"/>
                  </a:cubicBezTo>
                  <a:cubicBezTo>
                    <a:pt x="171" y="239"/>
                    <a:pt x="180" y="220"/>
                    <a:pt x="156" y="256"/>
                  </a:cubicBezTo>
                  <a:cubicBezTo>
                    <a:pt x="150" y="264"/>
                    <a:pt x="161" y="236"/>
                    <a:pt x="166" y="228"/>
                  </a:cubicBezTo>
                  <a:cubicBezTo>
                    <a:pt x="172" y="219"/>
                    <a:pt x="177" y="209"/>
                    <a:pt x="184" y="201"/>
                  </a:cubicBezTo>
                  <a:cubicBezTo>
                    <a:pt x="192" y="191"/>
                    <a:pt x="203" y="183"/>
                    <a:pt x="211" y="173"/>
                  </a:cubicBezTo>
                  <a:cubicBezTo>
                    <a:pt x="221" y="161"/>
                    <a:pt x="230" y="149"/>
                    <a:pt x="239" y="137"/>
                  </a:cubicBezTo>
                  <a:cubicBezTo>
                    <a:pt x="242" y="128"/>
                    <a:pt x="248" y="109"/>
                    <a:pt x="248" y="109"/>
                  </a:cubicBezTo>
                  <a:cubicBezTo>
                    <a:pt x="238" y="152"/>
                    <a:pt x="222" y="189"/>
                    <a:pt x="202" y="228"/>
                  </a:cubicBezTo>
                  <a:cubicBezTo>
                    <a:pt x="199" y="240"/>
                    <a:pt x="187" y="254"/>
                    <a:pt x="193" y="265"/>
                  </a:cubicBezTo>
                  <a:cubicBezTo>
                    <a:pt x="197" y="273"/>
                    <a:pt x="206" y="253"/>
                    <a:pt x="211" y="246"/>
                  </a:cubicBezTo>
                  <a:cubicBezTo>
                    <a:pt x="230" y="222"/>
                    <a:pt x="247" y="197"/>
                    <a:pt x="266" y="173"/>
                  </a:cubicBezTo>
                  <a:cubicBezTo>
                    <a:pt x="267" y="168"/>
                    <a:pt x="279" y="117"/>
                    <a:pt x="284" y="109"/>
                  </a:cubicBezTo>
                  <a:cubicBezTo>
                    <a:pt x="298" y="86"/>
                    <a:pt x="336" y="78"/>
                    <a:pt x="358" y="64"/>
                  </a:cubicBezTo>
                  <a:cubicBezTo>
                    <a:pt x="346" y="86"/>
                    <a:pt x="331" y="105"/>
                    <a:pt x="321" y="128"/>
                  </a:cubicBezTo>
                  <a:cubicBezTo>
                    <a:pt x="280" y="221"/>
                    <a:pt x="325" y="149"/>
                    <a:pt x="284" y="210"/>
                  </a:cubicBezTo>
                  <a:cubicBezTo>
                    <a:pt x="268" y="258"/>
                    <a:pt x="272" y="232"/>
                    <a:pt x="294" y="219"/>
                  </a:cubicBezTo>
                  <a:cubicBezTo>
                    <a:pt x="302" y="214"/>
                    <a:pt x="312" y="213"/>
                    <a:pt x="321" y="210"/>
                  </a:cubicBezTo>
                  <a:cubicBezTo>
                    <a:pt x="346" y="185"/>
                    <a:pt x="383" y="130"/>
                    <a:pt x="412" y="109"/>
                  </a:cubicBezTo>
                  <a:cubicBezTo>
                    <a:pt x="450" y="82"/>
                    <a:pt x="495" y="66"/>
                    <a:pt x="540" y="54"/>
                  </a:cubicBezTo>
                  <a:cubicBezTo>
                    <a:pt x="585" y="12"/>
                    <a:pt x="527" y="60"/>
                    <a:pt x="595" y="27"/>
                  </a:cubicBezTo>
                  <a:cubicBezTo>
                    <a:pt x="603" y="23"/>
                    <a:pt x="614" y="0"/>
                    <a:pt x="614" y="9"/>
                  </a:cubicBezTo>
                  <a:cubicBezTo>
                    <a:pt x="614" y="20"/>
                    <a:pt x="602" y="28"/>
                    <a:pt x="595" y="36"/>
                  </a:cubicBezTo>
                  <a:cubicBezTo>
                    <a:pt x="571" y="65"/>
                    <a:pt x="548" y="102"/>
                    <a:pt x="522" y="128"/>
                  </a:cubicBezTo>
                  <a:cubicBezTo>
                    <a:pt x="477" y="174"/>
                    <a:pt x="511" y="120"/>
                    <a:pt x="476" y="164"/>
                  </a:cubicBezTo>
                  <a:cubicBezTo>
                    <a:pt x="469" y="173"/>
                    <a:pt x="466" y="185"/>
                    <a:pt x="458" y="192"/>
                  </a:cubicBezTo>
                  <a:cubicBezTo>
                    <a:pt x="442" y="206"/>
                    <a:pt x="421" y="216"/>
                    <a:pt x="403" y="228"/>
                  </a:cubicBezTo>
                  <a:cubicBezTo>
                    <a:pt x="395" y="233"/>
                    <a:pt x="376" y="246"/>
                    <a:pt x="376" y="237"/>
                  </a:cubicBezTo>
                  <a:cubicBezTo>
                    <a:pt x="376" y="226"/>
                    <a:pt x="394" y="225"/>
                    <a:pt x="403" y="219"/>
                  </a:cubicBezTo>
                  <a:cubicBezTo>
                    <a:pt x="427" y="222"/>
                    <a:pt x="457" y="213"/>
                    <a:pt x="476" y="228"/>
                  </a:cubicBezTo>
                  <a:cubicBezTo>
                    <a:pt x="486" y="236"/>
                    <a:pt x="462" y="254"/>
                    <a:pt x="449" y="256"/>
                  </a:cubicBezTo>
                  <a:cubicBezTo>
                    <a:pt x="395" y="266"/>
                    <a:pt x="339" y="262"/>
                    <a:pt x="284" y="265"/>
                  </a:cubicBezTo>
                  <a:cubicBezTo>
                    <a:pt x="241" y="331"/>
                    <a:pt x="264" y="305"/>
                    <a:pt x="220" y="347"/>
                  </a:cubicBezTo>
                  <a:cubicBezTo>
                    <a:pt x="210" y="378"/>
                    <a:pt x="195" y="424"/>
                    <a:pt x="166" y="438"/>
                  </a:cubicBezTo>
                </a:path>
              </a:pathLst>
            </a:custGeom>
            <a:solidFill>
              <a:srgbClr val="E2DF54"/>
            </a:solidFill>
            <a:ln w="9525">
              <a:solidFill>
                <a:srgbClr val="800000"/>
              </a:solidFill>
              <a:round/>
              <a:headEnd/>
              <a:tailEnd/>
            </a:ln>
          </p:spPr>
          <p:txBody>
            <a:bodyPr/>
            <a:lstStyle/>
            <a:p>
              <a:endParaRPr lang="es-CL"/>
            </a:p>
          </p:txBody>
        </p:sp>
        <p:sp>
          <p:nvSpPr>
            <p:cNvPr id="17417" name="Rectangle 9"/>
            <p:cNvSpPr>
              <a:spLocks noChangeArrowheads="1"/>
            </p:cNvSpPr>
            <p:nvPr/>
          </p:nvSpPr>
          <p:spPr bwMode="auto">
            <a:xfrm>
              <a:off x="4649" y="1117"/>
              <a:ext cx="167" cy="213"/>
            </a:xfrm>
            <a:prstGeom prst="rect">
              <a:avLst/>
            </a:prstGeom>
            <a:solidFill>
              <a:schemeClr val="accent1"/>
            </a:solidFill>
            <a:ln w="9525">
              <a:solidFill>
                <a:srgbClr val="800000"/>
              </a:solidFill>
              <a:miter lim="800000"/>
              <a:headEnd/>
              <a:tailEnd/>
            </a:ln>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sp>
          <p:nvSpPr>
            <p:cNvPr id="17418" name="Rectangle 10"/>
            <p:cNvSpPr>
              <a:spLocks noChangeArrowheads="1"/>
            </p:cNvSpPr>
            <p:nvPr/>
          </p:nvSpPr>
          <p:spPr bwMode="auto">
            <a:xfrm>
              <a:off x="4604" y="1661"/>
              <a:ext cx="167" cy="213"/>
            </a:xfrm>
            <a:prstGeom prst="rect">
              <a:avLst/>
            </a:prstGeom>
            <a:solidFill>
              <a:srgbClr val="800000"/>
            </a:solidFill>
            <a:ln w="9525">
              <a:solidFill>
                <a:srgbClr val="800000"/>
              </a:solidFill>
              <a:miter lim="800000"/>
              <a:headEnd/>
              <a:tailEnd/>
            </a:ln>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grpSp>
          <p:nvGrpSpPr>
            <p:cNvPr id="17419" name="Group 11"/>
            <p:cNvGrpSpPr>
              <a:grpSpLocks/>
            </p:cNvGrpSpPr>
            <p:nvPr/>
          </p:nvGrpSpPr>
          <p:grpSpPr bwMode="auto">
            <a:xfrm>
              <a:off x="4332" y="1752"/>
              <a:ext cx="272" cy="363"/>
              <a:chOff x="4332" y="1752"/>
              <a:chExt cx="272" cy="363"/>
            </a:xfrm>
          </p:grpSpPr>
          <p:sp>
            <p:nvSpPr>
              <p:cNvPr id="17421" name="Freeform 12"/>
              <p:cNvSpPr>
                <a:spLocks/>
              </p:cNvSpPr>
              <p:nvPr/>
            </p:nvSpPr>
            <p:spPr bwMode="auto">
              <a:xfrm>
                <a:off x="4422" y="1752"/>
                <a:ext cx="182" cy="272"/>
              </a:xfrm>
              <a:custGeom>
                <a:avLst/>
                <a:gdLst>
                  <a:gd name="T0" fmla="*/ 0 w 272"/>
                  <a:gd name="T1" fmla="*/ 27 h 363"/>
                  <a:gd name="T2" fmla="*/ 2 w 272"/>
                  <a:gd name="T3" fmla="*/ 7 h 363"/>
                  <a:gd name="T4" fmla="*/ 7 w 272"/>
                  <a:gd name="T5" fmla="*/ 0 h 363"/>
                  <a:gd name="T6" fmla="*/ 0 60000 65536"/>
                  <a:gd name="T7" fmla="*/ 0 60000 65536"/>
                  <a:gd name="T8" fmla="*/ 0 60000 65536"/>
                  <a:gd name="T9" fmla="*/ 0 w 272"/>
                  <a:gd name="T10" fmla="*/ 0 h 363"/>
                  <a:gd name="T11" fmla="*/ 272 w 272"/>
                  <a:gd name="T12" fmla="*/ 363 h 363"/>
                </a:gdLst>
                <a:ahLst/>
                <a:cxnLst>
                  <a:cxn ang="T6">
                    <a:pos x="T0" y="T1"/>
                  </a:cxn>
                  <a:cxn ang="T7">
                    <a:pos x="T2" y="T3"/>
                  </a:cxn>
                  <a:cxn ang="T8">
                    <a:pos x="T4" y="T5"/>
                  </a:cxn>
                </a:cxnLst>
                <a:rect l="T9" t="T10" r="T11" b="T12"/>
                <a:pathLst>
                  <a:path w="272" h="363">
                    <a:moveTo>
                      <a:pt x="0" y="363"/>
                    </a:moveTo>
                    <a:cubicBezTo>
                      <a:pt x="23" y="257"/>
                      <a:pt x="46" y="151"/>
                      <a:pt x="91" y="91"/>
                    </a:cubicBezTo>
                    <a:cubicBezTo>
                      <a:pt x="136" y="31"/>
                      <a:pt x="204" y="15"/>
                      <a:pt x="272" y="0"/>
                    </a:cubicBezTo>
                  </a:path>
                </a:pathLst>
              </a:custGeom>
              <a:noFill/>
              <a:ln w="28575" cmpd="sng">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7422" name="Line 13"/>
              <p:cNvSpPr>
                <a:spLocks noChangeShapeType="1"/>
              </p:cNvSpPr>
              <p:nvPr/>
            </p:nvSpPr>
            <p:spPr bwMode="auto">
              <a:xfrm>
                <a:off x="4332" y="2024"/>
                <a:ext cx="181"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7423" name="Line 14"/>
              <p:cNvSpPr>
                <a:spLocks noChangeShapeType="1"/>
              </p:cNvSpPr>
              <p:nvPr/>
            </p:nvSpPr>
            <p:spPr bwMode="auto">
              <a:xfrm flipV="1">
                <a:off x="4377" y="2069"/>
                <a:ext cx="91"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7424" name="Line 15"/>
              <p:cNvSpPr>
                <a:spLocks noChangeShapeType="1"/>
              </p:cNvSpPr>
              <p:nvPr/>
            </p:nvSpPr>
            <p:spPr bwMode="auto">
              <a:xfrm>
                <a:off x="4422" y="2115"/>
                <a:ext cx="45"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s-CL"/>
              </a:p>
            </p:txBody>
          </p:sp>
        </p:grpSp>
        <p:sp>
          <p:nvSpPr>
            <p:cNvPr id="17420" name="Freeform 16"/>
            <p:cNvSpPr>
              <a:spLocks/>
            </p:cNvSpPr>
            <p:nvPr/>
          </p:nvSpPr>
          <p:spPr bwMode="auto">
            <a:xfrm rot="-5911846">
              <a:off x="4357" y="1001"/>
              <a:ext cx="265" cy="225"/>
            </a:xfrm>
            <a:custGeom>
              <a:avLst/>
              <a:gdLst>
                <a:gd name="T0" fmla="*/ 0 w 272"/>
                <a:gd name="T1" fmla="*/ 4 h 363"/>
                <a:gd name="T2" fmla="*/ 73 w 272"/>
                <a:gd name="T3" fmla="*/ 1 h 363"/>
                <a:gd name="T4" fmla="*/ 215 w 272"/>
                <a:gd name="T5" fmla="*/ 0 h 363"/>
                <a:gd name="T6" fmla="*/ 0 60000 65536"/>
                <a:gd name="T7" fmla="*/ 0 60000 65536"/>
                <a:gd name="T8" fmla="*/ 0 60000 65536"/>
                <a:gd name="T9" fmla="*/ 0 w 272"/>
                <a:gd name="T10" fmla="*/ 0 h 363"/>
                <a:gd name="T11" fmla="*/ 272 w 272"/>
                <a:gd name="T12" fmla="*/ 363 h 363"/>
              </a:gdLst>
              <a:ahLst/>
              <a:cxnLst>
                <a:cxn ang="T6">
                  <a:pos x="T0" y="T1"/>
                </a:cxn>
                <a:cxn ang="T7">
                  <a:pos x="T2" y="T3"/>
                </a:cxn>
                <a:cxn ang="T8">
                  <a:pos x="T4" y="T5"/>
                </a:cxn>
              </a:cxnLst>
              <a:rect l="T9" t="T10" r="T11" b="T12"/>
              <a:pathLst>
                <a:path w="272" h="363">
                  <a:moveTo>
                    <a:pt x="0" y="363"/>
                  </a:moveTo>
                  <a:cubicBezTo>
                    <a:pt x="23" y="257"/>
                    <a:pt x="46" y="151"/>
                    <a:pt x="91" y="91"/>
                  </a:cubicBezTo>
                  <a:cubicBezTo>
                    <a:pt x="136" y="31"/>
                    <a:pt x="204" y="15"/>
                    <a:pt x="272" y="0"/>
                  </a:cubicBezTo>
                </a:path>
              </a:pathLst>
            </a:custGeom>
            <a:noFill/>
            <a:ln w="38100" cmpd="sng">
              <a:solidFill>
                <a:srgbClr val="8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CL"/>
            </a:p>
          </p:txBody>
        </p:sp>
      </p:grpSp>
      <p:sp>
        <p:nvSpPr>
          <p:cNvPr id="17413" name="Text Box 17"/>
          <p:cNvSpPr txBox="1">
            <a:spLocks noChangeArrowheads="1"/>
          </p:cNvSpPr>
          <p:nvPr/>
        </p:nvSpPr>
        <p:spPr bwMode="auto">
          <a:xfrm>
            <a:off x="5219700" y="1125538"/>
            <a:ext cx="223202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800" b="0" dirty="0">
                <a:solidFill>
                  <a:srgbClr val="800000"/>
                </a:solidFill>
              </a:rPr>
              <a:t>Frecuentemente un nuevo proyecto</a:t>
            </a:r>
          </a:p>
          <a:p>
            <a:pPr eaLnBrk="1" hangingPunct="1"/>
            <a:r>
              <a:rPr lang="es-ES" altLang="es-CL" sz="1800" b="0" dirty="0">
                <a:solidFill>
                  <a:srgbClr val="800000"/>
                </a:solidFill>
              </a:rPr>
              <a:t>que se inicia obliga que otro se </a:t>
            </a:r>
            <a:r>
              <a:rPr lang="es-ES" altLang="es-CL" sz="1800" b="0" dirty="0" err="1">
                <a:solidFill>
                  <a:srgbClr val="800000"/>
                </a:solidFill>
              </a:rPr>
              <a:t>discon-tinúe</a:t>
            </a:r>
            <a:r>
              <a:rPr lang="es-ES" altLang="es-CL" sz="1800" b="0" dirty="0">
                <a:solidFill>
                  <a:srgbClr val="800000"/>
                </a:solidFill>
              </a:rPr>
              <a:t> o posponga</a:t>
            </a:r>
          </a:p>
        </p:txBody>
      </p:sp>
      <p:sp>
        <p:nvSpPr>
          <p:cNvPr id="17414" name="Text Box 2"/>
          <p:cNvSpPr txBox="1">
            <a:spLocks noChangeArrowheads="1"/>
          </p:cNvSpPr>
          <p:nvPr/>
        </p:nvSpPr>
        <p:spPr bwMode="auto">
          <a:xfrm>
            <a:off x="179388" y="404813"/>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600">
                <a:solidFill>
                  <a:srgbClr val="417204"/>
                </a:solidFill>
              </a:rPr>
              <a:t>Preparación y Evaluación de Proyectos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669925" y="471488"/>
            <a:ext cx="8016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endParaRPr lang="es-CL" altLang="es-CL" sz="2000">
              <a:solidFill>
                <a:srgbClr val="800000"/>
              </a:solidFill>
              <a:latin typeface="Times New Roman" panose="02020603050405020304" pitchFamily="18" charset="0"/>
            </a:endParaRPr>
          </a:p>
          <a:p>
            <a:pPr eaLnBrk="1" hangingPunct="1"/>
            <a:endParaRPr lang="es-ES" altLang="es-CL" sz="2000" b="0">
              <a:solidFill>
                <a:srgbClr val="800000"/>
              </a:solidFill>
              <a:latin typeface="Times New Roman" panose="02020603050405020304" pitchFamily="18" charset="0"/>
            </a:endParaRPr>
          </a:p>
        </p:txBody>
      </p:sp>
      <p:sp>
        <p:nvSpPr>
          <p:cNvPr id="19459" name="Text Box 4"/>
          <p:cNvSpPr txBox="1">
            <a:spLocks noChangeArrowheads="1"/>
          </p:cNvSpPr>
          <p:nvPr/>
        </p:nvSpPr>
        <p:spPr bwMode="auto">
          <a:xfrm>
            <a:off x="250825" y="851818"/>
            <a:ext cx="86407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endParaRPr lang="es-CL" altLang="es-CL" sz="800">
              <a:solidFill>
                <a:srgbClr val="800000"/>
              </a:solidFill>
            </a:endParaRPr>
          </a:p>
          <a:p>
            <a:pPr algn="ctr" eaLnBrk="1" hangingPunct="1"/>
            <a:r>
              <a:rPr lang="es-CL" altLang="es-CL" sz="1800">
                <a:solidFill>
                  <a:srgbClr val="800000"/>
                </a:solidFill>
              </a:rPr>
              <a:t>¿POR QUÉ SE INVIERTE Y POR QUÉ SON NECESARIOS LOS PROYECTOS?</a:t>
            </a:r>
            <a:endParaRPr lang="es-ES" altLang="es-CL" sz="1800">
              <a:solidFill>
                <a:srgbClr val="800000"/>
              </a:solidFill>
            </a:endParaRPr>
          </a:p>
        </p:txBody>
      </p:sp>
      <p:sp>
        <p:nvSpPr>
          <p:cNvPr id="19460" name="Text Box 12"/>
          <p:cNvSpPr txBox="1">
            <a:spLocks noChangeArrowheads="1"/>
          </p:cNvSpPr>
          <p:nvPr/>
        </p:nvSpPr>
        <p:spPr bwMode="auto">
          <a:xfrm>
            <a:off x="179388" y="1419225"/>
            <a:ext cx="882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800" b="0" dirty="0">
                <a:solidFill>
                  <a:srgbClr val="000000"/>
                </a:solidFill>
              </a:rPr>
              <a:t>El tema es decidir </a:t>
            </a:r>
            <a:r>
              <a:rPr lang="es-ES" altLang="es-CL" sz="1800" dirty="0">
                <a:solidFill>
                  <a:srgbClr val="000000"/>
                </a:solidFill>
              </a:rPr>
              <a:t>cuanto antes </a:t>
            </a:r>
            <a:r>
              <a:rPr lang="es-ES" altLang="es-CL" sz="1800" b="0" dirty="0">
                <a:solidFill>
                  <a:srgbClr val="000000"/>
                </a:solidFill>
              </a:rPr>
              <a:t>si el proyecto va o debe descontinuarse el esfuerzo.   Hay enorme diferencia en rentabilidad – perdidas, de acuerdo a la oportunidad</a:t>
            </a:r>
          </a:p>
        </p:txBody>
      </p:sp>
      <p:grpSp>
        <p:nvGrpSpPr>
          <p:cNvPr id="19461" name="1 Grupo"/>
          <p:cNvGrpSpPr>
            <a:grpSpLocks/>
          </p:cNvGrpSpPr>
          <p:nvPr/>
        </p:nvGrpSpPr>
        <p:grpSpPr bwMode="auto">
          <a:xfrm>
            <a:off x="179388" y="2420938"/>
            <a:ext cx="4537075" cy="3671887"/>
            <a:chOff x="179388" y="2420938"/>
            <a:chExt cx="4537075" cy="3671887"/>
          </a:xfrm>
        </p:grpSpPr>
        <p:sp>
          <p:nvSpPr>
            <p:cNvPr id="19478" name="Rectangle 66"/>
            <p:cNvSpPr>
              <a:spLocks noChangeArrowheads="1"/>
            </p:cNvSpPr>
            <p:nvPr/>
          </p:nvSpPr>
          <p:spPr bwMode="auto">
            <a:xfrm>
              <a:off x="179388" y="2420938"/>
              <a:ext cx="4537075" cy="3671887"/>
            </a:xfrm>
            <a:prstGeom prst="rect">
              <a:avLst/>
            </a:prstGeom>
            <a:solidFill>
              <a:srgbClr val="DFFB6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grpSp>
          <p:nvGrpSpPr>
            <p:cNvPr id="19479" name="Group 13"/>
            <p:cNvGrpSpPr>
              <a:grpSpLocks/>
            </p:cNvGrpSpPr>
            <p:nvPr/>
          </p:nvGrpSpPr>
          <p:grpSpPr bwMode="auto">
            <a:xfrm>
              <a:off x="303213" y="2636838"/>
              <a:ext cx="4052887" cy="3317875"/>
              <a:chOff x="191" y="1220"/>
              <a:chExt cx="2553" cy="2090"/>
            </a:xfrm>
          </p:grpSpPr>
          <p:sp>
            <p:nvSpPr>
              <p:cNvPr id="19487" name="Line 14"/>
              <p:cNvSpPr>
                <a:spLocks noChangeShapeType="1"/>
              </p:cNvSpPr>
              <p:nvPr/>
            </p:nvSpPr>
            <p:spPr bwMode="auto">
              <a:xfrm>
                <a:off x="385" y="1253"/>
                <a:ext cx="0" cy="1270"/>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s-CL"/>
              </a:p>
            </p:txBody>
          </p:sp>
          <p:sp>
            <p:nvSpPr>
              <p:cNvPr id="19488" name="Line 15"/>
              <p:cNvSpPr>
                <a:spLocks noChangeShapeType="1"/>
              </p:cNvSpPr>
              <p:nvPr/>
            </p:nvSpPr>
            <p:spPr bwMode="auto">
              <a:xfrm>
                <a:off x="385" y="2523"/>
                <a:ext cx="208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CL"/>
              </a:p>
            </p:txBody>
          </p:sp>
          <p:sp>
            <p:nvSpPr>
              <p:cNvPr id="19489" name="Text Box 16"/>
              <p:cNvSpPr txBox="1">
                <a:spLocks noChangeArrowheads="1"/>
              </p:cNvSpPr>
              <p:nvPr/>
            </p:nvSpPr>
            <p:spPr bwMode="auto">
              <a:xfrm>
                <a:off x="191" y="122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800" b="0">
                    <a:solidFill>
                      <a:srgbClr val="000000"/>
                    </a:solidFill>
                  </a:rPr>
                  <a:t>$</a:t>
                </a:r>
              </a:p>
            </p:txBody>
          </p:sp>
          <p:sp>
            <p:nvSpPr>
              <p:cNvPr id="19490" name="Text Box 17"/>
              <p:cNvSpPr txBox="1">
                <a:spLocks noChangeArrowheads="1"/>
              </p:cNvSpPr>
              <p:nvPr/>
            </p:nvSpPr>
            <p:spPr bwMode="auto">
              <a:xfrm>
                <a:off x="2051" y="2535"/>
                <a:ext cx="5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800" b="0">
                    <a:solidFill>
                      <a:srgbClr val="000000"/>
                    </a:solidFill>
                  </a:rPr>
                  <a:t>Tiempo</a:t>
                </a:r>
              </a:p>
            </p:txBody>
          </p:sp>
          <p:sp>
            <p:nvSpPr>
              <p:cNvPr id="19491" name="Freeform 18"/>
              <p:cNvSpPr>
                <a:spLocks/>
              </p:cNvSpPr>
              <p:nvPr/>
            </p:nvSpPr>
            <p:spPr bwMode="auto">
              <a:xfrm>
                <a:off x="385" y="2523"/>
                <a:ext cx="1452" cy="787"/>
              </a:xfrm>
              <a:custGeom>
                <a:avLst/>
                <a:gdLst>
                  <a:gd name="T0" fmla="*/ 0 w 1452"/>
                  <a:gd name="T1" fmla="*/ 0 h 787"/>
                  <a:gd name="T2" fmla="*/ 227 w 1452"/>
                  <a:gd name="T3" fmla="*/ 408 h 787"/>
                  <a:gd name="T4" fmla="*/ 1225 w 1452"/>
                  <a:gd name="T5" fmla="*/ 726 h 787"/>
                  <a:gd name="T6" fmla="*/ 1452 w 1452"/>
                  <a:gd name="T7" fmla="*/ 771 h 787"/>
                  <a:gd name="T8" fmla="*/ 0 60000 65536"/>
                  <a:gd name="T9" fmla="*/ 0 60000 65536"/>
                  <a:gd name="T10" fmla="*/ 0 60000 65536"/>
                  <a:gd name="T11" fmla="*/ 0 60000 65536"/>
                  <a:gd name="T12" fmla="*/ 0 w 1452"/>
                  <a:gd name="T13" fmla="*/ 0 h 787"/>
                  <a:gd name="T14" fmla="*/ 1452 w 1452"/>
                  <a:gd name="T15" fmla="*/ 787 h 787"/>
                </a:gdLst>
                <a:ahLst/>
                <a:cxnLst>
                  <a:cxn ang="T8">
                    <a:pos x="T0" y="T1"/>
                  </a:cxn>
                  <a:cxn ang="T9">
                    <a:pos x="T2" y="T3"/>
                  </a:cxn>
                  <a:cxn ang="T10">
                    <a:pos x="T4" y="T5"/>
                  </a:cxn>
                  <a:cxn ang="T11">
                    <a:pos x="T6" y="T7"/>
                  </a:cxn>
                </a:cxnLst>
                <a:rect l="T12" t="T13" r="T14" b="T15"/>
                <a:pathLst>
                  <a:path w="1452" h="787">
                    <a:moveTo>
                      <a:pt x="0" y="0"/>
                    </a:moveTo>
                    <a:cubicBezTo>
                      <a:pt x="11" y="143"/>
                      <a:pt x="23" y="287"/>
                      <a:pt x="227" y="408"/>
                    </a:cubicBezTo>
                    <a:cubicBezTo>
                      <a:pt x="431" y="529"/>
                      <a:pt x="1021" y="665"/>
                      <a:pt x="1225" y="726"/>
                    </a:cubicBezTo>
                    <a:cubicBezTo>
                      <a:pt x="1429" y="787"/>
                      <a:pt x="1440" y="779"/>
                      <a:pt x="1452" y="77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9492" name="Freeform 19"/>
              <p:cNvSpPr>
                <a:spLocks/>
              </p:cNvSpPr>
              <p:nvPr/>
            </p:nvSpPr>
            <p:spPr bwMode="auto">
              <a:xfrm>
                <a:off x="703" y="2296"/>
                <a:ext cx="1043" cy="793"/>
              </a:xfrm>
              <a:custGeom>
                <a:avLst/>
                <a:gdLst>
                  <a:gd name="T0" fmla="*/ 0 w 1043"/>
                  <a:gd name="T1" fmla="*/ 680 h 793"/>
                  <a:gd name="T2" fmla="*/ 499 w 1043"/>
                  <a:gd name="T3" fmla="*/ 680 h 793"/>
                  <a:gd name="T4" fmla="*/ 1043 w 1043"/>
                  <a:gd name="T5" fmla="*/ 0 h 793"/>
                  <a:gd name="T6" fmla="*/ 0 60000 65536"/>
                  <a:gd name="T7" fmla="*/ 0 60000 65536"/>
                  <a:gd name="T8" fmla="*/ 0 60000 65536"/>
                  <a:gd name="T9" fmla="*/ 0 w 1043"/>
                  <a:gd name="T10" fmla="*/ 0 h 793"/>
                  <a:gd name="T11" fmla="*/ 1043 w 1043"/>
                  <a:gd name="T12" fmla="*/ 793 h 793"/>
                </a:gdLst>
                <a:ahLst/>
                <a:cxnLst>
                  <a:cxn ang="T6">
                    <a:pos x="T0" y="T1"/>
                  </a:cxn>
                  <a:cxn ang="T7">
                    <a:pos x="T2" y="T3"/>
                  </a:cxn>
                  <a:cxn ang="T8">
                    <a:pos x="T4" y="T5"/>
                  </a:cxn>
                </a:cxnLst>
                <a:rect l="T9" t="T10" r="T11" b="T12"/>
                <a:pathLst>
                  <a:path w="1043" h="793">
                    <a:moveTo>
                      <a:pt x="0" y="680"/>
                    </a:moveTo>
                    <a:cubicBezTo>
                      <a:pt x="162" y="736"/>
                      <a:pt x="325" y="793"/>
                      <a:pt x="499" y="680"/>
                    </a:cubicBezTo>
                    <a:cubicBezTo>
                      <a:pt x="673" y="567"/>
                      <a:pt x="858" y="283"/>
                      <a:pt x="1043"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9493" name="Freeform 20"/>
              <p:cNvSpPr>
                <a:spLocks/>
              </p:cNvSpPr>
              <p:nvPr/>
            </p:nvSpPr>
            <p:spPr bwMode="auto">
              <a:xfrm rot="10800000">
                <a:off x="1701" y="1570"/>
                <a:ext cx="1043" cy="793"/>
              </a:xfrm>
              <a:custGeom>
                <a:avLst/>
                <a:gdLst>
                  <a:gd name="T0" fmla="*/ 0 w 1043"/>
                  <a:gd name="T1" fmla="*/ 680 h 793"/>
                  <a:gd name="T2" fmla="*/ 499 w 1043"/>
                  <a:gd name="T3" fmla="*/ 680 h 793"/>
                  <a:gd name="T4" fmla="*/ 1043 w 1043"/>
                  <a:gd name="T5" fmla="*/ 0 h 793"/>
                  <a:gd name="T6" fmla="*/ 0 60000 65536"/>
                  <a:gd name="T7" fmla="*/ 0 60000 65536"/>
                  <a:gd name="T8" fmla="*/ 0 60000 65536"/>
                  <a:gd name="T9" fmla="*/ 0 w 1043"/>
                  <a:gd name="T10" fmla="*/ 0 h 793"/>
                  <a:gd name="T11" fmla="*/ 1043 w 1043"/>
                  <a:gd name="T12" fmla="*/ 793 h 793"/>
                </a:gdLst>
                <a:ahLst/>
                <a:cxnLst>
                  <a:cxn ang="T6">
                    <a:pos x="T0" y="T1"/>
                  </a:cxn>
                  <a:cxn ang="T7">
                    <a:pos x="T2" y="T3"/>
                  </a:cxn>
                  <a:cxn ang="T8">
                    <a:pos x="T4" y="T5"/>
                  </a:cxn>
                </a:cxnLst>
                <a:rect l="T9" t="T10" r="T11" b="T12"/>
                <a:pathLst>
                  <a:path w="1043" h="793">
                    <a:moveTo>
                      <a:pt x="0" y="680"/>
                    </a:moveTo>
                    <a:cubicBezTo>
                      <a:pt x="162" y="736"/>
                      <a:pt x="325" y="793"/>
                      <a:pt x="499" y="680"/>
                    </a:cubicBezTo>
                    <a:cubicBezTo>
                      <a:pt x="673" y="567"/>
                      <a:pt x="858" y="283"/>
                      <a:pt x="1043"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9494" name="Line 21"/>
              <p:cNvSpPr>
                <a:spLocks noChangeShapeType="1"/>
              </p:cNvSpPr>
              <p:nvPr/>
            </p:nvSpPr>
            <p:spPr bwMode="auto">
              <a:xfrm>
                <a:off x="521" y="2523"/>
                <a:ext cx="0" cy="3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9495" name="Line 22"/>
              <p:cNvSpPr>
                <a:spLocks noChangeShapeType="1"/>
              </p:cNvSpPr>
              <p:nvPr/>
            </p:nvSpPr>
            <p:spPr bwMode="auto">
              <a:xfrm>
                <a:off x="657" y="2523"/>
                <a:ext cx="0" cy="4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9496" name="Line 23"/>
              <p:cNvSpPr>
                <a:spLocks noChangeShapeType="1"/>
              </p:cNvSpPr>
              <p:nvPr/>
            </p:nvSpPr>
            <p:spPr bwMode="auto">
              <a:xfrm>
                <a:off x="793" y="2568"/>
                <a:ext cx="0" cy="4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9497" name="Oval 24"/>
              <p:cNvSpPr>
                <a:spLocks noChangeArrowheads="1"/>
              </p:cNvSpPr>
              <p:nvPr/>
            </p:nvSpPr>
            <p:spPr bwMode="auto">
              <a:xfrm>
                <a:off x="748" y="2931"/>
                <a:ext cx="91" cy="136"/>
              </a:xfrm>
              <a:prstGeom prst="ellipse">
                <a:avLst/>
              </a:prstGeom>
              <a:solidFill>
                <a:srgbClr val="00FF00"/>
              </a:solidFill>
              <a:ln w="9525">
                <a:solidFill>
                  <a:srgbClr val="000000"/>
                </a:solidFill>
                <a:round/>
                <a:headEnd/>
                <a:tailEnd/>
              </a:ln>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sp>
            <p:nvSpPr>
              <p:cNvPr id="19498" name="Line 25"/>
              <p:cNvSpPr>
                <a:spLocks noChangeShapeType="1"/>
              </p:cNvSpPr>
              <p:nvPr/>
            </p:nvSpPr>
            <p:spPr bwMode="auto">
              <a:xfrm>
                <a:off x="657" y="2704"/>
                <a:ext cx="13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CL"/>
              </a:p>
            </p:txBody>
          </p:sp>
          <p:sp>
            <p:nvSpPr>
              <p:cNvPr id="19499" name="Text Box 26"/>
              <p:cNvSpPr txBox="1">
                <a:spLocks noChangeArrowheads="1"/>
              </p:cNvSpPr>
              <p:nvPr/>
            </p:nvSpPr>
            <p:spPr bwMode="auto">
              <a:xfrm>
                <a:off x="645" y="2099"/>
                <a:ext cx="23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2400">
                    <a:solidFill>
                      <a:srgbClr val="000000"/>
                    </a:solidFill>
                    <a:latin typeface="Symbol" panose="05050102010706020507" pitchFamily="18" charset="2"/>
                  </a:rPr>
                  <a:t>S</a:t>
                </a:r>
              </a:p>
            </p:txBody>
          </p:sp>
          <p:sp>
            <p:nvSpPr>
              <p:cNvPr id="19500" name="Freeform 27"/>
              <p:cNvSpPr>
                <a:spLocks/>
              </p:cNvSpPr>
              <p:nvPr/>
            </p:nvSpPr>
            <p:spPr bwMode="auto">
              <a:xfrm>
                <a:off x="839" y="2296"/>
                <a:ext cx="159" cy="363"/>
              </a:xfrm>
              <a:custGeom>
                <a:avLst/>
                <a:gdLst>
                  <a:gd name="T0" fmla="*/ 1 w 295"/>
                  <a:gd name="T1" fmla="*/ 0 h 272"/>
                  <a:gd name="T2" fmla="*/ 1 w 295"/>
                  <a:gd name="T3" fmla="*/ 606 h 272"/>
                  <a:gd name="T4" fmla="*/ 0 w 295"/>
                  <a:gd name="T5" fmla="*/ 3650 h 272"/>
                  <a:gd name="T6" fmla="*/ 0 60000 65536"/>
                  <a:gd name="T7" fmla="*/ 0 60000 65536"/>
                  <a:gd name="T8" fmla="*/ 0 60000 65536"/>
                  <a:gd name="T9" fmla="*/ 0 w 295"/>
                  <a:gd name="T10" fmla="*/ 0 h 272"/>
                  <a:gd name="T11" fmla="*/ 295 w 295"/>
                  <a:gd name="T12" fmla="*/ 272 h 272"/>
                </a:gdLst>
                <a:ahLst/>
                <a:cxnLst>
                  <a:cxn ang="T6">
                    <a:pos x="T0" y="T1"/>
                  </a:cxn>
                  <a:cxn ang="T7">
                    <a:pos x="T2" y="T3"/>
                  </a:cxn>
                  <a:cxn ang="T8">
                    <a:pos x="T4" y="T5"/>
                  </a:cxn>
                </a:cxnLst>
                <a:rect l="T9" t="T10" r="T11" b="T12"/>
                <a:pathLst>
                  <a:path w="295" h="272">
                    <a:moveTo>
                      <a:pt x="136" y="0"/>
                    </a:moveTo>
                    <a:cubicBezTo>
                      <a:pt x="215" y="0"/>
                      <a:pt x="295" y="0"/>
                      <a:pt x="272" y="45"/>
                    </a:cubicBezTo>
                    <a:cubicBezTo>
                      <a:pt x="249" y="90"/>
                      <a:pt x="45" y="234"/>
                      <a:pt x="0" y="272"/>
                    </a:cubicBezTo>
                  </a:path>
                </a:pathLst>
              </a:custGeom>
              <a:noFill/>
              <a:ln w="28575" cmpd="sng">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9501" name="Text Box 28"/>
              <p:cNvSpPr txBox="1">
                <a:spLocks noChangeArrowheads="1"/>
              </p:cNvSpPr>
              <p:nvPr/>
            </p:nvSpPr>
            <p:spPr bwMode="auto">
              <a:xfrm>
                <a:off x="2232" y="1729"/>
                <a:ext cx="30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4000">
                    <a:solidFill>
                      <a:srgbClr val="000000"/>
                    </a:solidFill>
                  </a:rPr>
                  <a:t>+</a:t>
                </a:r>
              </a:p>
            </p:txBody>
          </p:sp>
          <p:sp>
            <p:nvSpPr>
              <p:cNvPr id="19502" name="Text Box 29"/>
              <p:cNvSpPr txBox="1">
                <a:spLocks noChangeArrowheads="1"/>
              </p:cNvSpPr>
              <p:nvPr/>
            </p:nvSpPr>
            <p:spPr bwMode="auto">
              <a:xfrm>
                <a:off x="2517" y="184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endParaRPr lang="es-ES" altLang="es-CL" sz="1800" b="0">
                  <a:solidFill>
                    <a:srgbClr val="000000"/>
                  </a:solidFill>
                </a:endParaRPr>
              </a:p>
            </p:txBody>
          </p:sp>
        </p:grpSp>
        <p:sp>
          <p:nvSpPr>
            <p:cNvPr id="19480" name="Freeform 57"/>
            <p:cNvSpPr>
              <a:spLocks/>
            </p:cNvSpPr>
            <p:nvPr/>
          </p:nvSpPr>
          <p:spPr bwMode="auto">
            <a:xfrm>
              <a:off x="939800" y="5589588"/>
              <a:ext cx="227013" cy="287337"/>
            </a:xfrm>
            <a:custGeom>
              <a:avLst/>
              <a:gdLst>
                <a:gd name="T0" fmla="*/ 2147483646 w 143"/>
                <a:gd name="T1" fmla="*/ 0 h 181"/>
                <a:gd name="T2" fmla="*/ 2147483646 w 143"/>
                <a:gd name="T3" fmla="*/ 2147483646 h 181"/>
                <a:gd name="T4" fmla="*/ 2147483646 w 143"/>
                <a:gd name="T5" fmla="*/ 2147483646 h 181"/>
                <a:gd name="T6" fmla="*/ 0 60000 65536"/>
                <a:gd name="T7" fmla="*/ 0 60000 65536"/>
                <a:gd name="T8" fmla="*/ 0 60000 65536"/>
                <a:gd name="T9" fmla="*/ 0 w 143"/>
                <a:gd name="T10" fmla="*/ 0 h 181"/>
                <a:gd name="T11" fmla="*/ 143 w 143"/>
                <a:gd name="T12" fmla="*/ 181 h 181"/>
              </a:gdLst>
              <a:ahLst/>
              <a:cxnLst>
                <a:cxn ang="T6">
                  <a:pos x="T0" y="T1"/>
                </a:cxn>
                <a:cxn ang="T7">
                  <a:pos x="T2" y="T3"/>
                </a:cxn>
                <a:cxn ang="T8">
                  <a:pos x="T4" y="T5"/>
                </a:cxn>
              </a:cxnLst>
              <a:rect l="T9" t="T10" r="T11" b="T12"/>
              <a:pathLst>
                <a:path w="143" h="181">
                  <a:moveTo>
                    <a:pt x="98" y="0"/>
                  </a:moveTo>
                  <a:cubicBezTo>
                    <a:pt x="49" y="53"/>
                    <a:pt x="0" y="106"/>
                    <a:pt x="7" y="136"/>
                  </a:cubicBezTo>
                  <a:cubicBezTo>
                    <a:pt x="14" y="166"/>
                    <a:pt x="78" y="173"/>
                    <a:pt x="143" y="181"/>
                  </a:cubicBezTo>
                </a:path>
              </a:pathLst>
            </a:custGeom>
            <a:noFill/>
            <a:ln w="38100" cmpd="sng">
              <a:solidFill>
                <a:srgbClr val="000000"/>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9481" name="Text Box 58"/>
            <p:cNvSpPr txBox="1">
              <a:spLocks noChangeArrowheads="1"/>
            </p:cNvSpPr>
            <p:nvPr/>
          </p:nvSpPr>
          <p:spPr bwMode="auto">
            <a:xfrm>
              <a:off x="1239838" y="5661025"/>
              <a:ext cx="1943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spcBef>
                  <a:spcPct val="50000"/>
                </a:spcBef>
              </a:pPr>
              <a:r>
                <a:rPr lang="es-ES" altLang="es-CL" sz="1400">
                  <a:solidFill>
                    <a:srgbClr val="000000"/>
                  </a:solidFill>
                </a:rPr>
                <a:t>Punto de Inflexión</a:t>
              </a:r>
            </a:p>
          </p:txBody>
        </p:sp>
        <p:sp>
          <p:nvSpPr>
            <p:cNvPr id="19482" name="Line 59"/>
            <p:cNvSpPr>
              <a:spLocks noChangeShapeType="1"/>
            </p:cNvSpPr>
            <p:nvPr/>
          </p:nvSpPr>
          <p:spPr bwMode="auto">
            <a:xfrm>
              <a:off x="1311275" y="3357563"/>
              <a:ext cx="0" cy="719137"/>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s-CL"/>
            </a:p>
          </p:txBody>
        </p:sp>
        <p:sp>
          <p:nvSpPr>
            <p:cNvPr id="19483" name="Line 60"/>
            <p:cNvSpPr>
              <a:spLocks noChangeShapeType="1"/>
            </p:cNvSpPr>
            <p:nvPr/>
          </p:nvSpPr>
          <p:spPr bwMode="auto">
            <a:xfrm>
              <a:off x="2535238" y="3357563"/>
              <a:ext cx="0" cy="1295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CL"/>
            </a:p>
          </p:txBody>
        </p:sp>
        <p:sp>
          <p:nvSpPr>
            <p:cNvPr id="19484" name="Line 61"/>
            <p:cNvSpPr>
              <a:spLocks noChangeShapeType="1"/>
            </p:cNvSpPr>
            <p:nvPr/>
          </p:nvSpPr>
          <p:spPr bwMode="auto">
            <a:xfrm>
              <a:off x="735013" y="3500438"/>
              <a:ext cx="504825" cy="0"/>
            </a:xfrm>
            <a:prstGeom prst="line">
              <a:avLst/>
            </a:prstGeom>
            <a:noFill/>
            <a:ln w="381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CL"/>
            </a:p>
          </p:txBody>
        </p:sp>
        <p:sp>
          <p:nvSpPr>
            <p:cNvPr id="19485" name="Text Box 63"/>
            <p:cNvSpPr txBox="1">
              <a:spLocks noChangeArrowheads="1"/>
            </p:cNvSpPr>
            <p:nvPr/>
          </p:nvSpPr>
          <p:spPr bwMode="auto">
            <a:xfrm>
              <a:off x="663575" y="2852738"/>
              <a:ext cx="11525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nSpc>
                  <a:spcPct val="70000"/>
                </a:lnSpc>
                <a:spcBef>
                  <a:spcPct val="5000"/>
                </a:spcBef>
              </a:pPr>
              <a:r>
                <a:rPr lang="es-ES" altLang="es-CL" sz="1400">
                  <a:solidFill>
                    <a:srgbClr val="000000"/>
                  </a:solidFill>
                </a:rPr>
                <a:t>Período de</a:t>
              </a:r>
            </a:p>
            <a:p>
              <a:pPr>
                <a:lnSpc>
                  <a:spcPct val="70000"/>
                </a:lnSpc>
                <a:spcBef>
                  <a:spcPct val="5000"/>
                </a:spcBef>
              </a:pPr>
              <a:r>
                <a:rPr lang="es-ES" altLang="es-CL" sz="1400">
                  <a:solidFill>
                    <a:srgbClr val="000000"/>
                  </a:solidFill>
                </a:rPr>
                <a:t>Inversión</a:t>
              </a:r>
            </a:p>
          </p:txBody>
        </p:sp>
        <p:sp>
          <p:nvSpPr>
            <p:cNvPr id="19486" name="Text Box 64"/>
            <p:cNvSpPr txBox="1">
              <a:spLocks noChangeArrowheads="1"/>
            </p:cNvSpPr>
            <p:nvPr/>
          </p:nvSpPr>
          <p:spPr bwMode="auto">
            <a:xfrm>
              <a:off x="2319338" y="2852738"/>
              <a:ext cx="14398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nSpc>
                  <a:spcPct val="70000"/>
                </a:lnSpc>
                <a:spcBef>
                  <a:spcPct val="5000"/>
                </a:spcBef>
              </a:pPr>
              <a:r>
                <a:rPr lang="es-ES" altLang="es-CL" sz="1400">
                  <a:solidFill>
                    <a:srgbClr val="000000"/>
                  </a:solidFill>
                </a:rPr>
                <a:t>Inversión</a:t>
              </a:r>
            </a:p>
            <a:p>
              <a:pPr>
                <a:lnSpc>
                  <a:spcPct val="70000"/>
                </a:lnSpc>
                <a:spcBef>
                  <a:spcPct val="5000"/>
                </a:spcBef>
              </a:pPr>
              <a:r>
                <a:rPr lang="es-ES" altLang="es-CL" sz="1400">
                  <a:solidFill>
                    <a:srgbClr val="000000"/>
                  </a:solidFill>
                </a:rPr>
                <a:t>Recuperada</a:t>
              </a:r>
            </a:p>
          </p:txBody>
        </p:sp>
      </p:grpSp>
      <p:grpSp>
        <p:nvGrpSpPr>
          <p:cNvPr id="19462" name="2 Grupo"/>
          <p:cNvGrpSpPr>
            <a:grpSpLocks/>
          </p:cNvGrpSpPr>
          <p:nvPr/>
        </p:nvGrpSpPr>
        <p:grpSpPr bwMode="auto">
          <a:xfrm>
            <a:off x="4967288" y="2420938"/>
            <a:ext cx="3997325" cy="3671887"/>
            <a:chOff x="4967288" y="2420938"/>
            <a:chExt cx="3997325" cy="3671887"/>
          </a:xfrm>
        </p:grpSpPr>
        <p:sp>
          <p:nvSpPr>
            <p:cNvPr id="19464" name="Rectangle 67"/>
            <p:cNvSpPr>
              <a:spLocks noChangeArrowheads="1"/>
            </p:cNvSpPr>
            <p:nvPr/>
          </p:nvSpPr>
          <p:spPr bwMode="auto">
            <a:xfrm>
              <a:off x="4967288" y="2420938"/>
              <a:ext cx="3997325" cy="3671887"/>
            </a:xfrm>
            <a:prstGeom prst="rect">
              <a:avLst/>
            </a:prstGeom>
            <a:solidFill>
              <a:srgbClr val="FFDE63"/>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grpSp>
          <p:nvGrpSpPr>
            <p:cNvPr id="19465" name="Group 45"/>
            <p:cNvGrpSpPr>
              <a:grpSpLocks/>
            </p:cNvGrpSpPr>
            <p:nvPr/>
          </p:nvGrpSpPr>
          <p:grpSpPr bwMode="auto">
            <a:xfrm>
              <a:off x="5065713" y="2708275"/>
              <a:ext cx="3898900" cy="3317875"/>
              <a:chOff x="2789" y="1933"/>
              <a:chExt cx="2456" cy="2090"/>
            </a:xfrm>
          </p:grpSpPr>
          <p:sp>
            <p:nvSpPr>
              <p:cNvPr id="19467" name="Line 46"/>
              <p:cNvSpPr>
                <a:spLocks noChangeShapeType="1"/>
              </p:cNvSpPr>
              <p:nvPr/>
            </p:nvSpPr>
            <p:spPr bwMode="auto">
              <a:xfrm>
                <a:off x="2983" y="1966"/>
                <a:ext cx="0" cy="1270"/>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s-CL"/>
              </a:p>
            </p:txBody>
          </p:sp>
          <p:sp>
            <p:nvSpPr>
              <p:cNvPr id="19468" name="Line 47"/>
              <p:cNvSpPr>
                <a:spLocks noChangeShapeType="1"/>
              </p:cNvSpPr>
              <p:nvPr/>
            </p:nvSpPr>
            <p:spPr bwMode="auto">
              <a:xfrm>
                <a:off x="2983" y="3236"/>
                <a:ext cx="2087"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CL"/>
              </a:p>
            </p:txBody>
          </p:sp>
          <p:sp>
            <p:nvSpPr>
              <p:cNvPr id="19469" name="Text Box 48"/>
              <p:cNvSpPr txBox="1">
                <a:spLocks noChangeArrowheads="1"/>
              </p:cNvSpPr>
              <p:nvPr/>
            </p:nvSpPr>
            <p:spPr bwMode="auto">
              <a:xfrm>
                <a:off x="2789" y="193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800" b="0">
                    <a:solidFill>
                      <a:srgbClr val="000000"/>
                    </a:solidFill>
                  </a:rPr>
                  <a:t>$</a:t>
                </a:r>
              </a:p>
            </p:txBody>
          </p:sp>
          <p:sp>
            <p:nvSpPr>
              <p:cNvPr id="19470" name="Text Box 49"/>
              <p:cNvSpPr txBox="1">
                <a:spLocks noChangeArrowheads="1"/>
              </p:cNvSpPr>
              <p:nvPr/>
            </p:nvSpPr>
            <p:spPr bwMode="auto">
              <a:xfrm>
                <a:off x="4649" y="3248"/>
                <a:ext cx="5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800" b="0">
                    <a:solidFill>
                      <a:srgbClr val="000000"/>
                    </a:solidFill>
                  </a:rPr>
                  <a:t>Tiempo</a:t>
                </a:r>
              </a:p>
            </p:txBody>
          </p:sp>
          <p:sp>
            <p:nvSpPr>
              <p:cNvPr id="19471" name="Freeform 50"/>
              <p:cNvSpPr>
                <a:spLocks/>
              </p:cNvSpPr>
              <p:nvPr/>
            </p:nvSpPr>
            <p:spPr bwMode="auto">
              <a:xfrm>
                <a:off x="2983" y="3236"/>
                <a:ext cx="1452" cy="787"/>
              </a:xfrm>
              <a:custGeom>
                <a:avLst/>
                <a:gdLst>
                  <a:gd name="T0" fmla="*/ 0 w 1452"/>
                  <a:gd name="T1" fmla="*/ 0 h 787"/>
                  <a:gd name="T2" fmla="*/ 227 w 1452"/>
                  <a:gd name="T3" fmla="*/ 408 h 787"/>
                  <a:gd name="T4" fmla="*/ 1225 w 1452"/>
                  <a:gd name="T5" fmla="*/ 726 h 787"/>
                  <a:gd name="T6" fmla="*/ 1452 w 1452"/>
                  <a:gd name="T7" fmla="*/ 771 h 787"/>
                  <a:gd name="T8" fmla="*/ 0 60000 65536"/>
                  <a:gd name="T9" fmla="*/ 0 60000 65536"/>
                  <a:gd name="T10" fmla="*/ 0 60000 65536"/>
                  <a:gd name="T11" fmla="*/ 0 60000 65536"/>
                  <a:gd name="T12" fmla="*/ 0 w 1452"/>
                  <a:gd name="T13" fmla="*/ 0 h 787"/>
                  <a:gd name="T14" fmla="*/ 1452 w 1452"/>
                  <a:gd name="T15" fmla="*/ 787 h 787"/>
                </a:gdLst>
                <a:ahLst/>
                <a:cxnLst>
                  <a:cxn ang="T8">
                    <a:pos x="T0" y="T1"/>
                  </a:cxn>
                  <a:cxn ang="T9">
                    <a:pos x="T2" y="T3"/>
                  </a:cxn>
                  <a:cxn ang="T10">
                    <a:pos x="T4" y="T5"/>
                  </a:cxn>
                  <a:cxn ang="T11">
                    <a:pos x="T6" y="T7"/>
                  </a:cxn>
                </a:cxnLst>
                <a:rect l="T12" t="T13" r="T14" b="T15"/>
                <a:pathLst>
                  <a:path w="1452" h="787">
                    <a:moveTo>
                      <a:pt x="0" y="0"/>
                    </a:moveTo>
                    <a:cubicBezTo>
                      <a:pt x="11" y="143"/>
                      <a:pt x="23" y="287"/>
                      <a:pt x="227" y="408"/>
                    </a:cubicBezTo>
                    <a:cubicBezTo>
                      <a:pt x="431" y="529"/>
                      <a:pt x="1021" y="665"/>
                      <a:pt x="1225" y="726"/>
                    </a:cubicBezTo>
                    <a:cubicBezTo>
                      <a:pt x="1429" y="787"/>
                      <a:pt x="1440" y="779"/>
                      <a:pt x="1452" y="77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CL"/>
              </a:p>
            </p:txBody>
          </p:sp>
          <p:sp>
            <p:nvSpPr>
              <p:cNvPr id="19472" name="Line 51"/>
              <p:cNvSpPr>
                <a:spLocks noChangeShapeType="1"/>
              </p:cNvSpPr>
              <p:nvPr/>
            </p:nvSpPr>
            <p:spPr bwMode="auto">
              <a:xfrm>
                <a:off x="3119" y="3236"/>
                <a:ext cx="0" cy="31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9473" name="Line 52"/>
              <p:cNvSpPr>
                <a:spLocks noChangeShapeType="1"/>
              </p:cNvSpPr>
              <p:nvPr/>
            </p:nvSpPr>
            <p:spPr bwMode="auto">
              <a:xfrm>
                <a:off x="3255" y="3236"/>
                <a:ext cx="0" cy="4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9474" name="Line 53"/>
              <p:cNvSpPr>
                <a:spLocks noChangeShapeType="1"/>
              </p:cNvSpPr>
              <p:nvPr/>
            </p:nvSpPr>
            <p:spPr bwMode="auto">
              <a:xfrm>
                <a:off x="3391" y="3281"/>
                <a:ext cx="0" cy="4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19475" name="Oval 54"/>
              <p:cNvSpPr>
                <a:spLocks noChangeArrowheads="1"/>
              </p:cNvSpPr>
              <p:nvPr/>
            </p:nvSpPr>
            <p:spPr bwMode="auto">
              <a:xfrm>
                <a:off x="3346" y="3644"/>
                <a:ext cx="91" cy="136"/>
              </a:xfrm>
              <a:prstGeom prst="ellipse">
                <a:avLst/>
              </a:prstGeom>
              <a:solidFill>
                <a:srgbClr val="FF0000"/>
              </a:solidFill>
              <a:ln w="9525">
                <a:solidFill>
                  <a:srgbClr val="000000"/>
                </a:solidFill>
                <a:round/>
                <a:headEnd/>
                <a:tailEnd/>
              </a:ln>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sp>
            <p:nvSpPr>
              <p:cNvPr id="19476" name="Line 55"/>
              <p:cNvSpPr>
                <a:spLocks noChangeShapeType="1"/>
              </p:cNvSpPr>
              <p:nvPr/>
            </p:nvSpPr>
            <p:spPr bwMode="auto">
              <a:xfrm>
                <a:off x="3255" y="3417"/>
                <a:ext cx="13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CL"/>
              </a:p>
            </p:txBody>
          </p:sp>
          <p:sp>
            <p:nvSpPr>
              <p:cNvPr id="19477" name="AutoShape 56"/>
              <p:cNvSpPr>
                <a:spLocks noChangeArrowheads="1"/>
              </p:cNvSpPr>
              <p:nvPr/>
            </p:nvSpPr>
            <p:spPr bwMode="auto">
              <a:xfrm>
                <a:off x="3696" y="3385"/>
                <a:ext cx="726" cy="318"/>
              </a:xfrm>
              <a:prstGeom prst="rightArrow">
                <a:avLst>
                  <a:gd name="adj1" fmla="val 50000"/>
                  <a:gd name="adj2" fmla="val 57075"/>
                </a:avLst>
              </a:prstGeom>
              <a:solidFill>
                <a:schemeClr val="accent1"/>
              </a:solidFill>
              <a:ln w="9525">
                <a:solidFill>
                  <a:srgbClr val="000000"/>
                </a:solidFill>
                <a:miter lim="800000"/>
                <a:headEnd/>
                <a:tailEnd/>
              </a:ln>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grpSp>
        <p:sp>
          <p:nvSpPr>
            <p:cNvPr id="19466" name="Text Box 65"/>
            <p:cNvSpPr txBox="1">
              <a:spLocks noChangeArrowheads="1"/>
            </p:cNvSpPr>
            <p:nvPr/>
          </p:nvSpPr>
          <p:spPr bwMode="auto">
            <a:xfrm>
              <a:off x="6156325" y="2997200"/>
              <a:ext cx="25209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nSpc>
                  <a:spcPct val="70000"/>
                </a:lnSpc>
                <a:spcBef>
                  <a:spcPct val="5000"/>
                </a:spcBef>
              </a:pPr>
              <a:r>
                <a:rPr lang="es-ES" altLang="es-CL" sz="1600">
                  <a:solidFill>
                    <a:srgbClr val="800000"/>
                  </a:solidFill>
                </a:rPr>
                <a:t>Si el punto de inflexión no se produce o se retarda más allá de un período de tolerancia, el proyecto resultará en pérdidas no aceptables.</a:t>
              </a:r>
            </a:p>
          </p:txBody>
        </p:sp>
      </p:grpSp>
      <p:sp>
        <p:nvSpPr>
          <p:cNvPr id="19463" name="Text Box 2"/>
          <p:cNvSpPr txBox="1">
            <a:spLocks noChangeArrowheads="1"/>
          </p:cNvSpPr>
          <p:nvPr/>
        </p:nvSpPr>
        <p:spPr bwMode="auto">
          <a:xfrm>
            <a:off x="179388" y="404813"/>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600">
                <a:solidFill>
                  <a:srgbClr val="417204"/>
                </a:solidFill>
              </a:rPr>
              <a:t>Preparación y Evaluación de Proyectos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95288" y="981075"/>
            <a:ext cx="8424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CL" altLang="es-CL" sz="2000">
                <a:solidFill>
                  <a:srgbClr val="800000"/>
                </a:solidFill>
              </a:rPr>
              <a:t>LA EVALUACIÓN DE PROYECTOS COMO UN PROCESO</a:t>
            </a:r>
            <a:endParaRPr lang="es-ES" altLang="es-CL" sz="2000">
              <a:solidFill>
                <a:srgbClr val="800000"/>
              </a:solidFill>
            </a:endParaRPr>
          </a:p>
        </p:txBody>
      </p:sp>
      <p:sp>
        <p:nvSpPr>
          <p:cNvPr id="18435" name="Text Box 3"/>
          <p:cNvSpPr txBox="1">
            <a:spLocks noChangeArrowheads="1"/>
          </p:cNvSpPr>
          <p:nvPr/>
        </p:nvSpPr>
        <p:spPr bwMode="auto">
          <a:xfrm>
            <a:off x="1092200" y="1835150"/>
            <a:ext cx="7367588" cy="3616325"/>
          </a:xfrm>
          <a:prstGeom prst="rect">
            <a:avLst/>
          </a:prstGeom>
          <a:noFill/>
          <a:ln>
            <a:noFill/>
          </a:ln>
        </p:spPr>
        <p:txBody>
          <a:bodyPr>
            <a:spAutoFit/>
          </a:bodyPr>
          <a:lstStyle>
            <a:lvl1pPr marL="457200" indent="-457200">
              <a:defRPr sz="4400" b="1">
                <a:solidFill>
                  <a:schemeClr val="accent2"/>
                </a:solidFill>
                <a:latin typeface="Arial" pitchFamily="34" charset="0"/>
              </a:defRPr>
            </a:lvl1pPr>
            <a:lvl2pPr marL="742950" indent="-285750">
              <a:defRPr sz="4400" b="1">
                <a:solidFill>
                  <a:schemeClr val="accent2"/>
                </a:solidFill>
                <a:latin typeface="Arial" pitchFamily="34" charset="0"/>
              </a:defRPr>
            </a:lvl2pPr>
            <a:lvl3pPr marL="1143000" indent="-228600">
              <a:defRPr sz="4400" b="1">
                <a:solidFill>
                  <a:schemeClr val="accent2"/>
                </a:solidFill>
                <a:latin typeface="Arial" pitchFamily="34" charset="0"/>
              </a:defRPr>
            </a:lvl3pPr>
            <a:lvl4pPr marL="1600200" indent="-228600">
              <a:defRPr sz="4400" b="1">
                <a:solidFill>
                  <a:schemeClr val="accent2"/>
                </a:solidFill>
                <a:latin typeface="Arial" pitchFamily="34" charset="0"/>
              </a:defRPr>
            </a:lvl4pPr>
            <a:lvl5pPr marL="2057400" indent="-228600">
              <a:defRPr sz="4400" b="1">
                <a:solidFill>
                  <a:schemeClr val="accent2"/>
                </a:solidFill>
                <a:latin typeface="Arial" pitchFamily="34" charset="0"/>
              </a:defRPr>
            </a:lvl5pPr>
            <a:lvl6pPr marL="2514600" indent="-228600" eaLnBrk="0" fontAlgn="base" hangingPunct="0">
              <a:spcBef>
                <a:spcPct val="0"/>
              </a:spcBef>
              <a:spcAft>
                <a:spcPct val="0"/>
              </a:spcAft>
              <a:defRPr sz="4400" b="1">
                <a:solidFill>
                  <a:schemeClr val="accent2"/>
                </a:solidFill>
                <a:latin typeface="Arial" pitchFamily="34" charset="0"/>
              </a:defRPr>
            </a:lvl6pPr>
            <a:lvl7pPr marL="2971800" indent="-228600" eaLnBrk="0" fontAlgn="base" hangingPunct="0">
              <a:spcBef>
                <a:spcPct val="0"/>
              </a:spcBef>
              <a:spcAft>
                <a:spcPct val="0"/>
              </a:spcAft>
              <a:defRPr sz="4400" b="1">
                <a:solidFill>
                  <a:schemeClr val="accent2"/>
                </a:solidFill>
                <a:latin typeface="Arial" pitchFamily="34" charset="0"/>
              </a:defRPr>
            </a:lvl7pPr>
            <a:lvl8pPr marL="3429000" indent="-228600" eaLnBrk="0" fontAlgn="base" hangingPunct="0">
              <a:spcBef>
                <a:spcPct val="0"/>
              </a:spcBef>
              <a:spcAft>
                <a:spcPct val="0"/>
              </a:spcAft>
              <a:defRPr sz="4400" b="1">
                <a:solidFill>
                  <a:schemeClr val="accent2"/>
                </a:solidFill>
                <a:latin typeface="Arial" pitchFamily="34" charset="0"/>
              </a:defRPr>
            </a:lvl8pPr>
            <a:lvl9pPr marL="3886200" indent="-228600" eaLnBrk="0" fontAlgn="base" hangingPunct="0">
              <a:spcBef>
                <a:spcPct val="0"/>
              </a:spcBef>
              <a:spcAft>
                <a:spcPct val="0"/>
              </a:spcAft>
              <a:defRPr sz="4400" b="1">
                <a:solidFill>
                  <a:schemeClr val="accent2"/>
                </a:solidFill>
                <a:latin typeface="Arial" pitchFamily="34" charset="0"/>
              </a:defRPr>
            </a:lvl9pPr>
          </a:lstStyle>
          <a:p>
            <a:pPr eaLnBrk="1" hangingPunct="1">
              <a:defRPr/>
            </a:pPr>
            <a:endParaRPr lang="es-ES" altLang="es-CL" sz="2000" dirty="0">
              <a:solidFill>
                <a:srgbClr val="800000"/>
              </a:solidFill>
              <a:latin typeface="Verdana" pitchFamily="34" charset="0"/>
            </a:endParaRPr>
          </a:p>
          <a:p>
            <a:pPr eaLnBrk="1" hangingPunct="1">
              <a:buFontTx/>
              <a:buAutoNum type="arabicPeriod"/>
              <a:defRPr/>
            </a:pPr>
            <a:r>
              <a:rPr lang="es-ES" altLang="es-CL" sz="2000" dirty="0">
                <a:solidFill>
                  <a:srgbClr val="800000"/>
                </a:solidFill>
                <a:latin typeface="+mn-lt"/>
              </a:rPr>
              <a:t>IDENTIFICACIÓN</a:t>
            </a:r>
            <a:r>
              <a:rPr lang="es-ES" altLang="es-CL" sz="2000" dirty="0">
                <a:solidFill>
                  <a:srgbClr val="800000"/>
                </a:solidFill>
                <a:latin typeface="Verdana" pitchFamily="34" charset="0"/>
              </a:rPr>
              <a:t> DEL PROYECTO (Perfil)</a:t>
            </a:r>
          </a:p>
          <a:p>
            <a:pPr eaLnBrk="1" hangingPunct="1">
              <a:defRPr/>
            </a:pPr>
            <a:endParaRPr lang="es-ES" altLang="es-CL" sz="1200" dirty="0">
              <a:solidFill>
                <a:srgbClr val="800000"/>
              </a:solidFill>
              <a:latin typeface="Verdana" pitchFamily="34" charset="0"/>
            </a:endParaRPr>
          </a:p>
          <a:p>
            <a:pPr eaLnBrk="1" hangingPunct="1">
              <a:buFont typeface="Arial" panose="020B0604020202020204" pitchFamily="34" charset="0"/>
              <a:buChar char="•"/>
              <a:defRPr/>
            </a:pPr>
            <a:r>
              <a:rPr lang="es-ES" altLang="es-CL" sz="2000" dirty="0">
                <a:solidFill>
                  <a:srgbClr val="800000"/>
                </a:solidFill>
              </a:rPr>
              <a:t>Idea del proyecto</a:t>
            </a:r>
          </a:p>
          <a:p>
            <a:pPr eaLnBrk="1" hangingPunct="1">
              <a:buFont typeface="Arial" panose="020B0604020202020204" pitchFamily="34" charset="0"/>
              <a:buChar char="•"/>
              <a:defRPr/>
            </a:pPr>
            <a:endParaRPr lang="es-ES" altLang="es-CL" sz="1050" dirty="0">
              <a:solidFill>
                <a:srgbClr val="800000"/>
              </a:solidFill>
            </a:endParaRPr>
          </a:p>
          <a:p>
            <a:pPr eaLnBrk="1" hangingPunct="1">
              <a:buFont typeface="Arial" panose="020B0604020202020204" pitchFamily="34" charset="0"/>
              <a:buChar char="•"/>
              <a:defRPr/>
            </a:pPr>
            <a:r>
              <a:rPr lang="es-ES" altLang="es-CL" sz="2000" dirty="0">
                <a:solidFill>
                  <a:srgbClr val="800000"/>
                </a:solidFill>
              </a:rPr>
              <a:t>Análisis del entorno</a:t>
            </a:r>
          </a:p>
          <a:p>
            <a:pPr eaLnBrk="1" hangingPunct="1">
              <a:buFont typeface="Arial" panose="020B0604020202020204" pitchFamily="34" charset="0"/>
              <a:buChar char="•"/>
              <a:defRPr/>
            </a:pPr>
            <a:endParaRPr lang="es-ES" altLang="es-CL" sz="1050" dirty="0">
              <a:solidFill>
                <a:srgbClr val="800000"/>
              </a:solidFill>
            </a:endParaRPr>
          </a:p>
          <a:p>
            <a:pPr eaLnBrk="1" hangingPunct="1">
              <a:buFont typeface="Arial" panose="020B0604020202020204" pitchFamily="34" charset="0"/>
              <a:buChar char="•"/>
              <a:defRPr/>
            </a:pPr>
            <a:r>
              <a:rPr lang="es-ES" altLang="es-CL" sz="2000" dirty="0">
                <a:solidFill>
                  <a:srgbClr val="800000"/>
                </a:solidFill>
              </a:rPr>
              <a:t>Detección de necesidades</a:t>
            </a:r>
          </a:p>
          <a:p>
            <a:pPr eaLnBrk="1" hangingPunct="1">
              <a:buFont typeface="Arial" panose="020B0604020202020204" pitchFamily="34" charset="0"/>
              <a:buChar char="•"/>
              <a:defRPr/>
            </a:pPr>
            <a:endParaRPr lang="es-ES" altLang="es-CL" sz="1050" dirty="0">
              <a:solidFill>
                <a:srgbClr val="800000"/>
              </a:solidFill>
            </a:endParaRPr>
          </a:p>
          <a:p>
            <a:pPr eaLnBrk="1" hangingPunct="1">
              <a:buFont typeface="Arial" panose="020B0604020202020204" pitchFamily="34" charset="0"/>
              <a:buChar char="•"/>
              <a:defRPr/>
            </a:pPr>
            <a:r>
              <a:rPr lang="es-ES" altLang="es-CL" sz="2000" dirty="0">
                <a:solidFill>
                  <a:srgbClr val="800000"/>
                </a:solidFill>
              </a:rPr>
              <a:t>Análisis de oportunidades para satisfacer necesidades</a:t>
            </a:r>
          </a:p>
          <a:p>
            <a:pPr eaLnBrk="1" hangingPunct="1">
              <a:buFont typeface="Arial" panose="020B0604020202020204" pitchFamily="34" charset="0"/>
              <a:buChar char="•"/>
              <a:defRPr/>
            </a:pPr>
            <a:endParaRPr lang="es-ES" altLang="es-CL" sz="1050" dirty="0">
              <a:solidFill>
                <a:srgbClr val="800000"/>
              </a:solidFill>
            </a:endParaRPr>
          </a:p>
          <a:p>
            <a:pPr eaLnBrk="1" hangingPunct="1">
              <a:buFont typeface="Arial" panose="020B0604020202020204" pitchFamily="34" charset="0"/>
              <a:buChar char="•"/>
              <a:defRPr/>
            </a:pPr>
            <a:r>
              <a:rPr lang="es-ES" altLang="es-CL" sz="2000" dirty="0">
                <a:solidFill>
                  <a:srgbClr val="800000"/>
                </a:solidFill>
              </a:rPr>
              <a:t>Definición conceptual del proyecto</a:t>
            </a:r>
          </a:p>
          <a:p>
            <a:pPr eaLnBrk="1" hangingPunct="1">
              <a:buFont typeface="Arial" panose="020B0604020202020204" pitchFamily="34" charset="0"/>
              <a:buChar char="•"/>
              <a:defRPr/>
            </a:pPr>
            <a:endParaRPr lang="es-ES" altLang="es-CL" sz="1000" dirty="0">
              <a:solidFill>
                <a:srgbClr val="800000"/>
              </a:solidFill>
            </a:endParaRPr>
          </a:p>
          <a:p>
            <a:pPr eaLnBrk="1" hangingPunct="1">
              <a:buFont typeface="Arial" panose="020B0604020202020204" pitchFamily="34" charset="0"/>
              <a:buChar char="•"/>
              <a:defRPr/>
            </a:pPr>
            <a:r>
              <a:rPr lang="es-ES" altLang="es-CL" sz="2000" dirty="0">
                <a:solidFill>
                  <a:srgbClr val="800000"/>
                </a:solidFill>
              </a:rPr>
              <a:t>Determinación de objetivos y alcances del proyecto</a:t>
            </a:r>
          </a:p>
        </p:txBody>
      </p:sp>
      <p:sp>
        <p:nvSpPr>
          <p:cNvPr id="21508" name="Text Box 2"/>
          <p:cNvSpPr txBox="1">
            <a:spLocks noChangeArrowheads="1"/>
          </p:cNvSpPr>
          <p:nvPr/>
        </p:nvSpPr>
        <p:spPr bwMode="auto">
          <a:xfrm>
            <a:off x="179388" y="404813"/>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600">
                <a:solidFill>
                  <a:srgbClr val="417204"/>
                </a:solidFill>
              </a:rPr>
              <a:t>Preparación y Evaluación de Proyectos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68313" y="1628775"/>
            <a:ext cx="8280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buFontTx/>
              <a:buAutoNum type="arabicPeriod" startAt="2"/>
            </a:pPr>
            <a:r>
              <a:rPr lang="es-CL" altLang="es-CL" sz="2000" dirty="0">
                <a:solidFill>
                  <a:srgbClr val="800000"/>
                </a:solidFill>
                <a:latin typeface="+mn-lt"/>
              </a:rPr>
              <a:t>FACTIBILIDAD O ANTEPROYECTO  (PREPARACIÓN)</a:t>
            </a:r>
          </a:p>
          <a:p>
            <a:pPr eaLnBrk="1" hangingPunct="1">
              <a:buFontTx/>
              <a:buAutoNum type="arabicPeriod" startAt="2"/>
            </a:pPr>
            <a:endParaRPr lang="es-ES" altLang="es-CL" sz="1000" dirty="0">
              <a:solidFill>
                <a:srgbClr val="800000"/>
              </a:solidFill>
              <a:latin typeface="+mn-lt"/>
            </a:endParaRPr>
          </a:p>
          <a:p>
            <a:pPr eaLnBrk="1" hangingPunct="1">
              <a:buFont typeface="Arial" panose="020B0604020202020204" pitchFamily="34" charset="0"/>
              <a:buChar char="•"/>
            </a:pPr>
            <a:r>
              <a:rPr lang="es-ES" altLang="es-CL" sz="2000" dirty="0">
                <a:solidFill>
                  <a:srgbClr val="800000"/>
                </a:solidFill>
                <a:latin typeface="+mn-lt"/>
              </a:rPr>
              <a:t>Estudio de la demanda </a:t>
            </a:r>
          </a:p>
          <a:p>
            <a:pPr eaLnBrk="1" hangingPunct="1">
              <a:buFont typeface="Arial" panose="020B0604020202020204" pitchFamily="34" charset="0"/>
              <a:buChar char="•"/>
            </a:pPr>
            <a:endParaRPr lang="es-ES" altLang="es-CL" sz="1000" dirty="0">
              <a:solidFill>
                <a:srgbClr val="800000"/>
              </a:solidFill>
              <a:latin typeface="+mn-lt"/>
            </a:endParaRPr>
          </a:p>
          <a:p>
            <a:pPr eaLnBrk="1" hangingPunct="1">
              <a:buFont typeface="Arial" panose="020B0604020202020204" pitchFamily="34" charset="0"/>
              <a:buChar char="•"/>
            </a:pPr>
            <a:r>
              <a:rPr lang="es-ES" altLang="es-CL" sz="2000" dirty="0">
                <a:solidFill>
                  <a:srgbClr val="800000"/>
                </a:solidFill>
                <a:latin typeface="+mn-lt"/>
              </a:rPr>
              <a:t>Estudio y selección de opciones técnicas/operativas</a:t>
            </a:r>
          </a:p>
          <a:p>
            <a:pPr eaLnBrk="1" hangingPunct="1">
              <a:buFont typeface="Arial" panose="020B0604020202020204" pitchFamily="34" charset="0"/>
              <a:buChar char="•"/>
            </a:pPr>
            <a:endParaRPr lang="es-ES" altLang="es-CL" sz="1000" dirty="0">
              <a:solidFill>
                <a:srgbClr val="800000"/>
              </a:solidFill>
              <a:latin typeface="+mn-lt"/>
            </a:endParaRPr>
          </a:p>
          <a:p>
            <a:pPr eaLnBrk="1" hangingPunct="1">
              <a:buFont typeface="Arial" panose="020B0604020202020204" pitchFamily="34" charset="0"/>
              <a:buChar char="•"/>
            </a:pPr>
            <a:r>
              <a:rPr lang="es-ES" altLang="es-CL" sz="2000" dirty="0">
                <a:solidFill>
                  <a:srgbClr val="800000"/>
                </a:solidFill>
                <a:latin typeface="+mn-lt"/>
              </a:rPr>
              <a:t>Estudio de marco y restricciones legales, sociales, etc.</a:t>
            </a:r>
          </a:p>
          <a:p>
            <a:pPr eaLnBrk="1" hangingPunct="1">
              <a:buFont typeface="Arial" panose="020B0604020202020204" pitchFamily="34" charset="0"/>
              <a:buChar char="•"/>
            </a:pPr>
            <a:endParaRPr lang="es-ES" altLang="es-CL" sz="1000" dirty="0">
              <a:solidFill>
                <a:srgbClr val="800000"/>
              </a:solidFill>
              <a:latin typeface="+mn-lt"/>
            </a:endParaRPr>
          </a:p>
          <a:p>
            <a:pPr eaLnBrk="1" hangingPunct="1">
              <a:buFont typeface="Arial" panose="020B0604020202020204" pitchFamily="34" charset="0"/>
              <a:buChar char="•"/>
            </a:pPr>
            <a:r>
              <a:rPr lang="es-ES" altLang="es-CL" sz="2000" dirty="0">
                <a:solidFill>
                  <a:srgbClr val="800000"/>
                </a:solidFill>
                <a:latin typeface="+mn-lt"/>
              </a:rPr>
              <a:t>Determinación de inversiones, ingresos y costos (Flujos).</a:t>
            </a:r>
          </a:p>
          <a:p>
            <a:pPr eaLnBrk="1" hangingPunct="1"/>
            <a:endParaRPr lang="es-ES" altLang="es-CL" sz="2000" dirty="0">
              <a:solidFill>
                <a:srgbClr val="800000"/>
              </a:solidFill>
              <a:latin typeface="+mn-lt"/>
            </a:endParaRPr>
          </a:p>
          <a:p>
            <a:pPr eaLnBrk="1" hangingPunct="1">
              <a:buFontTx/>
              <a:buAutoNum type="arabicPeriod" startAt="3"/>
            </a:pPr>
            <a:r>
              <a:rPr lang="es-ES" altLang="es-CL" sz="2000" dirty="0">
                <a:solidFill>
                  <a:srgbClr val="800000"/>
                </a:solidFill>
                <a:latin typeface="+mn-lt"/>
              </a:rPr>
              <a:t>EVALUACIÓN DEL PROYECTO</a:t>
            </a:r>
          </a:p>
          <a:p>
            <a:pPr eaLnBrk="1" hangingPunct="1">
              <a:buFontTx/>
              <a:buAutoNum type="arabicPeriod" startAt="3"/>
            </a:pPr>
            <a:endParaRPr lang="es-ES" altLang="es-CL" sz="2000" dirty="0">
              <a:solidFill>
                <a:srgbClr val="800000"/>
              </a:solidFill>
              <a:latin typeface="+mn-lt"/>
            </a:endParaRPr>
          </a:p>
          <a:p>
            <a:pPr eaLnBrk="1" hangingPunct="1">
              <a:buFontTx/>
              <a:buAutoNum type="arabicPeriod" startAt="3"/>
            </a:pPr>
            <a:r>
              <a:rPr lang="es-ES" altLang="es-CL" sz="2000" dirty="0">
                <a:solidFill>
                  <a:srgbClr val="800000"/>
                </a:solidFill>
                <a:latin typeface="+mn-lt"/>
              </a:rPr>
              <a:t>DECISIÓN SOBRE EL PROYECTO</a:t>
            </a:r>
          </a:p>
          <a:p>
            <a:pPr eaLnBrk="1" hangingPunct="1">
              <a:buFontTx/>
              <a:buAutoNum type="arabicPeriod" startAt="3"/>
            </a:pPr>
            <a:endParaRPr lang="es-ES" altLang="es-CL" sz="2000" dirty="0">
              <a:solidFill>
                <a:srgbClr val="800000"/>
              </a:solidFill>
              <a:latin typeface="+mn-lt"/>
            </a:endParaRPr>
          </a:p>
          <a:p>
            <a:pPr eaLnBrk="1" hangingPunct="1">
              <a:buFontTx/>
              <a:buAutoNum type="arabicPeriod" startAt="3"/>
            </a:pPr>
            <a:r>
              <a:rPr lang="es-ES" altLang="es-CL" sz="2000" dirty="0">
                <a:solidFill>
                  <a:srgbClr val="800000"/>
                </a:solidFill>
                <a:latin typeface="+mn-lt"/>
              </a:rPr>
              <a:t>EJECUCIÓN DEL PROYECTO</a:t>
            </a:r>
          </a:p>
        </p:txBody>
      </p:sp>
      <p:sp>
        <p:nvSpPr>
          <p:cNvPr id="22531" name="Text Box 4"/>
          <p:cNvSpPr txBox="1">
            <a:spLocks noChangeArrowheads="1"/>
          </p:cNvSpPr>
          <p:nvPr/>
        </p:nvSpPr>
        <p:spPr bwMode="auto">
          <a:xfrm>
            <a:off x="250825" y="811213"/>
            <a:ext cx="8424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CL" altLang="es-CL" sz="2000" dirty="0">
                <a:solidFill>
                  <a:srgbClr val="800000"/>
                </a:solidFill>
              </a:rPr>
              <a:t>LA EVALUACIÓN DE PROYECTOS COMO UN PROCESO</a:t>
            </a:r>
            <a:endParaRPr lang="es-ES" altLang="es-CL" sz="2000" dirty="0">
              <a:solidFill>
                <a:srgbClr val="800000"/>
              </a:solidFill>
            </a:endParaRPr>
          </a:p>
        </p:txBody>
      </p:sp>
      <p:sp>
        <p:nvSpPr>
          <p:cNvPr id="22532" name="Text Box 2"/>
          <p:cNvSpPr txBox="1">
            <a:spLocks noChangeArrowheads="1"/>
          </p:cNvSpPr>
          <p:nvPr/>
        </p:nvSpPr>
        <p:spPr bwMode="auto">
          <a:xfrm>
            <a:off x="250825" y="319088"/>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600">
                <a:solidFill>
                  <a:srgbClr val="417204"/>
                </a:solidFill>
              </a:rPr>
              <a:t>Preparación y Evaluación de Proyectos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ChangeArrowheads="1"/>
          </p:cNvSpPr>
          <p:nvPr/>
        </p:nvSpPr>
        <p:spPr bwMode="auto">
          <a:xfrm>
            <a:off x="3392294" y="5301208"/>
            <a:ext cx="4190851" cy="332459"/>
          </a:xfrm>
          <a:prstGeom prst="rect">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p>
            <a:pPr algn="ctr" eaLnBrk="1" hangingPunct="1"/>
            <a:r>
              <a:rPr lang="es-CL" altLang="es-CL" sz="1800" dirty="0">
                <a:solidFill>
                  <a:schemeClr val="bg1">
                    <a:lumMod val="10000"/>
                  </a:schemeClr>
                </a:solidFill>
              </a:rPr>
              <a:t>ANÁLISIS Y CONCLUSIONES</a:t>
            </a:r>
            <a:endParaRPr lang="es-ES" altLang="es-CL" sz="1800" dirty="0">
              <a:solidFill>
                <a:schemeClr val="bg1">
                  <a:lumMod val="10000"/>
                </a:schemeClr>
              </a:solidFill>
            </a:endParaRPr>
          </a:p>
        </p:txBody>
      </p:sp>
      <p:sp>
        <p:nvSpPr>
          <p:cNvPr id="23558" name="Rectangle 5"/>
          <p:cNvSpPr>
            <a:spLocks noChangeArrowheads="1"/>
          </p:cNvSpPr>
          <p:nvPr/>
        </p:nvSpPr>
        <p:spPr bwMode="auto">
          <a:xfrm>
            <a:off x="6776670" y="1653540"/>
            <a:ext cx="2016224" cy="914400"/>
          </a:xfrm>
          <a:prstGeom prst="rect">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p>
            <a:pPr algn="ctr" eaLnBrk="1" hangingPunct="1"/>
            <a:r>
              <a:rPr lang="es-ES" altLang="es-CL" sz="1800" dirty="0">
                <a:solidFill>
                  <a:schemeClr val="bg1">
                    <a:lumMod val="10000"/>
                  </a:schemeClr>
                </a:solidFill>
              </a:rPr>
              <a:t>ANÁLISIS LEGAL</a:t>
            </a:r>
          </a:p>
          <a:p>
            <a:pPr algn="ctr" eaLnBrk="1" hangingPunct="1"/>
            <a:r>
              <a:rPr lang="es-ES" altLang="es-CL" sz="1800" dirty="0">
                <a:solidFill>
                  <a:schemeClr val="bg1">
                    <a:lumMod val="10000"/>
                  </a:schemeClr>
                </a:solidFill>
              </a:rPr>
              <a:t>SOCIO ECONÓM</a:t>
            </a:r>
          </a:p>
          <a:p>
            <a:pPr algn="ctr" eaLnBrk="1" hangingPunct="1"/>
            <a:r>
              <a:rPr lang="es-ES" altLang="es-CL" sz="1800" dirty="0">
                <a:solidFill>
                  <a:schemeClr val="bg1">
                    <a:lumMod val="10000"/>
                  </a:schemeClr>
                </a:solidFill>
              </a:rPr>
              <a:t>Y AMBIENTAL</a:t>
            </a:r>
          </a:p>
        </p:txBody>
      </p:sp>
      <p:sp>
        <p:nvSpPr>
          <p:cNvPr id="23559" name="Rectangle 6"/>
          <p:cNvSpPr>
            <a:spLocks noChangeArrowheads="1"/>
          </p:cNvSpPr>
          <p:nvPr/>
        </p:nvSpPr>
        <p:spPr bwMode="auto">
          <a:xfrm>
            <a:off x="2214429" y="2890890"/>
            <a:ext cx="1676400" cy="593542"/>
          </a:xfrm>
          <a:prstGeom prst="rect">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p>
            <a:pPr algn="ctr" eaLnBrk="1" hangingPunct="1"/>
            <a:r>
              <a:rPr lang="es-ES" altLang="es-CL" sz="1800" dirty="0">
                <a:solidFill>
                  <a:schemeClr val="bg1">
                    <a:lumMod val="10000"/>
                  </a:schemeClr>
                </a:solidFill>
              </a:rPr>
              <a:t>TAMAÑO</a:t>
            </a:r>
          </a:p>
        </p:txBody>
      </p:sp>
      <p:sp>
        <p:nvSpPr>
          <p:cNvPr id="23560" name="Rectangle 7"/>
          <p:cNvSpPr>
            <a:spLocks noChangeArrowheads="1"/>
          </p:cNvSpPr>
          <p:nvPr/>
        </p:nvSpPr>
        <p:spPr bwMode="auto">
          <a:xfrm>
            <a:off x="4350555" y="1642366"/>
            <a:ext cx="2210091" cy="900768"/>
          </a:xfrm>
          <a:prstGeom prst="rect">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p>
            <a:pPr algn="ctr" eaLnBrk="1" hangingPunct="1"/>
            <a:r>
              <a:rPr lang="es-ES" altLang="es-CL" sz="1800" dirty="0">
                <a:solidFill>
                  <a:schemeClr val="bg1">
                    <a:lumMod val="10000"/>
                  </a:schemeClr>
                </a:solidFill>
              </a:rPr>
              <a:t>ANÁLISIS DE</a:t>
            </a:r>
          </a:p>
          <a:p>
            <a:pPr algn="ctr" eaLnBrk="1" hangingPunct="1"/>
            <a:r>
              <a:rPr lang="es-ES" altLang="es-CL" sz="1800" dirty="0">
                <a:solidFill>
                  <a:schemeClr val="bg1">
                    <a:lumMod val="10000"/>
                  </a:schemeClr>
                </a:solidFill>
              </a:rPr>
              <a:t>LOS MERCADOS</a:t>
            </a:r>
          </a:p>
          <a:p>
            <a:pPr algn="ctr" eaLnBrk="1" hangingPunct="1"/>
            <a:r>
              <a:rPr lang="es-ES" altLang="es-CL" sz="1800" dirty="0">
                <a:solidFill>
                  <a:schemeClr val="bg1">
                    <a:lumMod val="10000"/>
                  </a:schemeClr>
                </a:solidFill>
              </a:rPr>
              <a:t>(DEMANDA)</a:t>
            </a:r>
          </a:p>
        </p:txBody>
      </p:sp>
      <p:sp>
        <p:nvSpPr>
          <p:cNvPr id="23561" name="Rectangle 8"/>
          <p:cNvSpPr>
            <a:spLocks noChangeArrowheads="1"/>
          </p:cNvSpPr>
          <p:nvPr/>
        </p:nvSpPr>
        <p:spPr bwMode="auto">
          <a:xfrm>
            <a:off x="2214429" y="1628800"/>
            <a:ext cx="1676400" cy="914400"/>
          </a:xfrm>
          <a:prstGeom prst="rect">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1800" dirty="0">
                <a:solidFill>
                  <a:schemeClr val="bg1">
                    <a:lumMod val="10000"/>
                  </a:schemeClr>
                </a:solidFill>
              </a:rPr>
              <a:t>ANÁLISIS </a:t>
            </a:r>
          </a:p>
          <a:p>
            <a:pPr algn="ctr" eaLnBrk="1" hangingPunct="1"/>
            <a:r>
              <a:rPr lang="es-ES" altLang="es-CL" sz="1800" dirty="0">
                <a:solidFill>
                  <a:schemeClr val="bg1">
                    <a:lumMod val="10000"/>
                  </a:schemeClr>
                </a:solidFill>
              </a:rPr>
              <a:t>TÉCNICO- </a:t>
            </a:r>
          </a:p>
          <a:p>
            <a:pPr algn="ctr" eaLnBrk="1" hangingPunct="1"/>
            <a:r>
              <a:rPr lang="es-ES" altLang="es-CL" sz="1800" dirty="0">
                <a:solidFill>
                  <a:schemeClr val="bg1">
                    <a:lumMod val="10000"/>
                  </a:schemeClr>
                </a:solidFill>
              </a:rPr>
              <a:t>OPERATIVO</a:t>
            </a:r>
          </a:p>
        </p:txBody>
      </p:sp>
      <p:sp>
        <p:nvSpPr>
          <p:cNvPr id="23562" name="AutoShape 9"/>
          <p:cNvSpPr>
            <a:spLocks noChangeArrowheads="1"/>
          </p:cNvSpPr>
          <p:nvPr/>
        </p:nvSpPr>
        <p:spPr bwMode="auto">
          <a:xfrm>
            <a:off x="2925421" y="981497"/>
            <a:ext cx="5083175" cy="393700"/>
          </a:xfrm>
          <a:prstGeom prst="flowChartProcess">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solidFill>
                <a:schemeClr val="bg1">
                  <a:lumMod val="10000"/>
                </a:schemeClr>
              </a:solidFill>
            </a:endParaRPr>
          </a:p>
        </p:txBody>
      </p:sp>
      <p:sp>
        <p:nvSpPr>
          <p:cNvPr id="23563" name="Rectangle 10"/>
          <p:cNvSpPr>
            <a:spLocks noChangeArrowheads="1"/>
          </p:cNvSpPr>
          <p:nvPr/>
        </p:nvSpPr>
        <p:spPr bwMode="auto">
          <a:xfrm>
            <a:off x="2925421" y="476672"/>
            <a:ext cx="5083175" cy="381000"/>
          </a:xfrm>
          <a:prstGeom prst="rect">
            <a:avLst/>
          </a:prstGeom>
          <a:solidFill>
            <a:srgbClr val="F6BD30"/>
          </a:solidFill>
          <a:ln w="9525">
            <a:solidFill>
              <a:srgbClr val="000000"/>
            </a:solidFill>
            <a:miter lim="800000"/>
            <a:headEnd/>
            <a:tailEnd/>
          </a:ln>
          <a:effectLst>
            <a:outerShdw dist="71842"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endParaRPr lang="es-ES" altLang="es-CL" sz="2400">
              <a:solidFill>
                <a:schemeClr val="bg1">
                  <a:lumMod val="10000"/>
                </a:schemeClr>
              </a:solidFill>
            </a:endParaRPr>
          </a:p>
        </p:txBody>
      </p:sp>
      <p:sp>
        <p:nvSpPr>
          <p:cNvPr id="23564" name="Text Box 11"/>
          <p:cNvSpPr txBox="1">
            <a:spLocks noChangeArrowheads="1"/>
          </p:cNvSpPr>
          <p:nvPr/>
        </p:nvSpPr>
        <p:spPr bwMode="auto">
          <a:xfrm>
            <a:off x="2752216" y="477674"/>
            <a:ext cx="5380458" cy="36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CL" altLang="es-CL" sz="1800">
                <a:solidFill>
                  <a:schemeClr val="bg1">
                    <a:lumMod val="10000"/>
                  </a:schemeClr>
                </a:solidFill>
              </a:rPr>
              <a:t>IDENTIFICACIÓN DE LA IDEA O NECESIDAD</a:t>
            </a:r>
            <a:endParaRPr lang="es-ES" altLang="es-CL" sz="1800">
              <a:solidFill>
                <a:schemeClr val="bg1">
                  <a:lumMod val="10000"/>
                </a:schemeClr>
              </a:solidFill>
            </a:endParaRPr>
          </a:p>
        </p:txBody>
      </p:sp>
      <p:sp>
        <p:nvSpPr>
          <p:cNvPr id="23565" name="Text Box 12"/>
          <p:cNvSpPr txBox="1">
            <a:spLocks noChangeArrowheads="1"/>
          </p:cNvSpPr>
          <p:nvPr/>
        </p:nvSpPr>
        <p:spPr bwMode="auto">
          <a:xfrm>
            <a:off x="3003312" y="981794"/>
            <a:ext cx="4835750" cy="369379"/>
          </a:xfrm>
          <a:prstGeom prst="rect">
            <a:avLst/>
          </a:prstGeom>
          <a:solidFill>
            <a:srgbClr val="F6BD3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CL" altLang="es-CL" sz="1800" dirty="0">
                <a:solidFill>
                  <a:schemeClr val="bg1">
                    <a:lumMod val="10000"/>
                  </a:schemeClr>
                </a:solidFill>
              </a:rPr>
              <a:t>DEFINICIÓN DE OBJETIVOS Y ALCANCES</a:t>
            </a:r>
            <a:endParaRPr lang="es-ES" altLang="es-CL" sz="1800" dirty="0">
              <a:solidFill>
                <a:schemeClr val="bg1">
                  <a:lumMod val="10000"/>
                </a:schemeClr>
              </a:solidFill>
            </a:endParaRPr>
          </a:p>
        </p:txBody>
      </p:sp>
      <p:sp>
        <p:nvSpPr>
          <p:cNvPr id="23569" name="Line 17"/>
          <p:cNvSpPr>
            <a:spLocks noChangeShapeType="1"/>
          </p:cNvSpPr>
          <p:nvPr/>
        </p:nvSpPr>
        <p:spPr bwMode="auto">
          <a:xfrm>
            <a:off x="5443413" y="857721"/>
            <a:ext cx="0" cy="133367"/>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70" name="Line 18"/>
          <p:cNvSpPr>
            <a:spLocks noChangeShapeType="1"/>
          </p:cNvSpPr>
          <p:nvPr/>
        </p:nvSpPr>
        <p:spPr bwMode="auto">
          <a:xfrm>
            <a:off x="3003311" y="1484784"/>
            <a:ext cx="4717525" cy="0"/>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71" name="Line 19"/>
          <p:cNvSpPr>
            <a:spLocks noChangeShapeType="1"/>
          </p:cNvSpPr>
          <p:nvPr/>
        </p:nvSpPr>
        <p:spPr bwMode="auto">
          <a:xfrm flipV="1">
            <a:off x="3003310" y="1484784"/>
            <a:ext cx="5381" cy="164788"/>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72" name="Line 20"/>
          <p:cNvSpPr>
            <a:spLocks noChangeShapeType="1"/>
          </p:cNvSpPr>
          <p:nvPr/>
        </p:nvSpPr>
        <p:spPr bwMode="auto">
          <a:xfrm>
            <a:off x="9396536" y="5816287"/>
            <a:ext cx="0" cy="228629"/>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73" name="Line 21"/>
          <p:cNvSpPr>
            <a:spLocks noChangeShapeType="1"/>
          </p:cNvSpPr>
          <p:nvPr/>
        </p:nvSpPr>
        <p:spPr bwMode="auto">
          <a:xfrm>
            <a:off x="5434804" y="1575610"/>
            <a:ext cx="53753" cy="30487"/>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74" name="Line 22"/>
          <p:cNvSpPr>
            <a:spLocks noChangeShapeType="1"/>
          </p:cNvSpPr>
          <p:nvPr/>
        </p:nvSpPr>
        <p:spPr bwMode="auto">
          <a:xfrm>
            <a:off x="7720835" y="1484784"/>
            <a:ext cx="1" cy="190654"/>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75" name="Line 23"/>
          <p:cNvSpPr>
            <a:spLocks noChangeShapeType="1"/>
          </p:cNvSpPr>
          <p:nvPr/>
        </p:nvSpPr>
        <p:spPr bwMode="auto">
          <a:xfrm>
            <a:off x="5434805" y="1423191"/>
            <a:ext cx="0" cy="228629"/>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76" name="Line 24"/>
          <p:cNvSpPr>
            <a:spLocks noChangeShapeType="1"/>
          </p:cNvSpPr>
          <p:nvPr/>
        </p:nvSpPr>
        <p:spPr bwMode="auto">
          <a:xfrm flipV="1">
            <a:off x="2911784" y="2755687"/>
            <a:ext cx="4857513" cy="2504"/>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77" name="Line 25"/>
          <p:cNvSpPr>
            <a:spLocks noChangeShapeType="1"/>
          </p:cNvSpPr>
          <p:nvPr/>
        </p:nvSpPr>
        <p:spPr bwMode="auto">
          <a:xfrm>
            <a:off x="5470380" y="5159196"/>
            <a:ext cx="1" cy="121361"/>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78" name="Line 26"/>
          <p:cNvSpPr>
            <a:spLocks noChangeShapeType="1"/>
          </p:cNvSpPr>
          <p:nvPr/>
        </p:nvSpPr>
        <p:spPr bwMode="auto">
          <a:xfrm flipH="1">
            <a:off x="7769297" y="2567939"/>
            <a:ext cx="0" cy="336121"/>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79" name="Line 27"/>
          <p:cNvSpPr>
            <a:spLocks noChangeShapeType="1"/>
          </p:cNvSpPr>
          <p:nvPr/>
        </p:nvSpPr>
        <p:spPr bwMode="auto">
          <a:xfrm>
            <a:off x="5421187" y="3520099"/>
            <a:ext cx="0" cy="270736"/>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80" name="Line 28"/>
          <p:cNvSpPr>
            <a:spLocks noChangeShapeType="1"/>
          </p:cNvSpPr>
          <p:nvPr/>
        </p:nvSpPr>
        <p:spPr bwMode="auto">
          <a:xfrm flipH="1">
            <a:off x="5479688" y="5654318"/>
            <a:ext cx="838" cy="181025"/>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81" name="Line 29"/>
          <p:cNvSpPr>
            <a:spLocks noChangeShapeType="1"/>
          </p:cNvSpPr>
          <p:nvPr/>
        </p:nvSpPr>
        <p:spPr bwMode="auto">
          <a:xfrm flipV="1">
            <a:off x="857062" y="1610193"/>
            <a:ext cx="0" cy="2819760"/>
          </a:xfrm>
          <a:prstGeom prst="line">
            <a:avLst/>
          </a:prstGeom>
          <a:noFill/>
          <a:ln w="952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83" name="Line 31"/>
          <p:cNvSpPr>
            <a:spLocks noChangeShapeType="1"/>
          </p:cNvSpPr>
          <p:nvPr/>
        </p:nvSpPr>
        <p:spPr bwMode="auto">
          <a:xfrm>
            <a:off x="857062" y="1260402"/>
            <a:ext cx="2743238" cy="0"/>
          </a:xfrm>
          <a:prstGeom prst="line">
            <a:avLst/>
          </a:prstGeom>
          <a:noFill/>
          <a:ln w="9525">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84" name="Line 32"/>
          <p:cNvSpPr>
            <a:spLocks noChangeShapeType="1"/>
          </p:cNvSpPr>
          <p:nvPr/>
        </p:nvSpPr>
        <p:spPr bwMode="auto">
          <a:xfrm flipV="1">
            <a:off x="2132989" y="5415552"/>
            <a:ext cx="1282497" cy="13958"/>
          </a:xfrm>
          <a:prstGeom prst="line">
            <a:avLst/>
          </a:prstGeom>
          <a:noFill/>
          <a:ln w="28575">
            <a:solidFill>
              <a:srgbClr val="800000"/>
            </a:solidFill>
            <a:prstDash val="dash"/>
            <a:miter lim="800000"/>
            <a:headEnd type="triangle" w="med" len="me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85" name="Line 20"/>
          <p:cNvSpPr>
            <a:spLocks noChangeShapeType="1"/>
          </p:cNvSpPr>
          <p:nvPr/>
        </p:nvSpPr>
        <p:spPr bwMode="auto">
          <a:xfrm>
            <a:off x="5455600" y="2543134"/>
            <a:ext cx="0" cy="360927"/>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86" name="Rectangle 3"/>
          <p:cNvSpPr>
            <a:spLocks noChangeArrowheads="1"/>
          </p:cNvSpPr>
          <p:nvPr/>
        </p:nvSpPr>
        <p:spPr bwMode="auto">
          <a:xfrm>
            <a:off x="2242009" y="4676457"/>
            <a:ext cx="6550884" cy="433845"/>
          </a:xfrm>
          <a:prstGeom prst="rect">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p>
            <a:pPr eaLnBrk="1" hangingPunct="1"/>
            <a:r>
              <a:rPr lang="es-CL" altLang="es-CL" sz="1800" dirty="0">
                <a:solidFill>
                  <a:schemeClr val="bg1">
                    <a:lumMod val="10000"/>
                  </a:schemeClr>
                </a:solidFill>
              </a:rPr>
              <a:t>      EVALUACIÓN ECONÓMICA  PRIVADA y/o SOCIAL</a:t>
            </a:r>
            <a:endParaRPr lang="es-ES" altLang="es-CL" sz="1800" dirty="0">
              <a:solidFill>
                <a:schemeClr val="bg1">
                  <a:lumMod val="10000"/>
                </a:schemeClr>
              </a:solidFill>
            </a:endParaRPr>
          </a:p>
        </p:txBody>
      </p:sp>
      <p:sp>
        <p:nvSpPr>
          <p:cNvPr id="23590" name="1 Llamada de nube"/>
          <p:cNvSpPr>
            <a:spLocks noChangeArrowheads="1"/>
          </p:cNvSpPr>
          <p:nvPr/>
        </p:nvSpPr>
        <p:spPr bwMode="auto">
          <a:xfrm>
            <a:off x="484603" y="4797153"/>
            <a:ext cx="1633705" cy="1090150"/>
          </a:xfrm>
          <a:prstGeom prst="cloudCallout">
            <a:avLst>
              <a:gd name="adj1" fmla="val -25986"/>
              <a:gd name="adj2" fmla="val 39611"/>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CL" altLang="es-CL">
              <a:solidFill>
                <a:schemeClr val="bg1">
                  <a:lumMod val="10000"/>
                </a:schemeClr>
              </a:solidFill>
            </a:endParaRPr>
          </a:p>
        </p:txBody>
      </p:sp>
      <p:sp>
        <p:nvSpPr>
          <p:cNvPr id="23591" name="Text Box 14"/>
          <p:cNvSpPr txBox="1">
            <a:spLocks noChangeArrowheads="1"/>
          </p:cNvSpPr>
          <p:nvPr/>
        </p:nvSpPr>
        <p:spPr bwMode="auto">
          <a:xfrm>
            <a:off x="731327" y="5008357"/>
            <a:ext cx="1284865" cy="523220"/>
          </a:xfrm>
          <a:prstGeom prst="rect">
            <a:avLst/>
          </a:prstGeom>
          <a:solidFill>
            <a:srgbClr val="F6BD3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CL" altLang="es-CL" sz="1400" dirty="0">
                <a:solidFill>
                  <a:schemeClr val="bg1">
                    <a:lumMod val="10000"/>
                  </a:schemeClr>
                </a:solidFill>
              </a:rPr>
              <a:t>RETROALI-MENTACIÓN</a:t>
            </a:r>
            <a:endParaRPr lang="es-ES" altLang="es-CL" sz="1400" dirty="0">
              <a:solidFill>
                <a:schemeClr val="bg1">
                  <a:lumMod val="10000"/>
                </a:schemeClr>
              </a:solidFill>
            </a:endParaRPr>
          </a:p>
        </p:txBody>
      </p:sp>
      <p:sp>
        <p:nvSpPr>
          <p:cNvPr id="23592" name="Line 32"/>
          <p:cNvSpPr>
            <a:spLocks noChangeShapeType="1"/>
          </p:cNvSpPr>
          <p:nvPr/>
        </p:nvSpPr>
        <p:spPr bwMode="auto">
          <a:xfrm flipV="1">
            <a:off x="1387825" y="1166481"/>
            <a:ext cx="1537009" cy="3150"/>
          </a:xfrm>
          <a:prstGeom prst="line">
            <a:avLst/>
          </a:prstGeom>
          <a:noFill/>
          <a:ln w="28575">
            <a:solidFill>
              <a:srgbClr val="800000"/>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93" name="Line 32"/>
          <p:cNvSpPr>
            <a:spLocks noChangeShapeType="1"/>
          </p:cNvSpPr>
          <p:nvPr/>
        </p:nvSpPr>
        <p:spPr bwMode="auto">
          <a:xfrm flipV="1">
            <a:off x="1346907" y="1166480"/>
            <a:ext cx="47316" cy="3656037"/>
          </a:xfrm>
          <a:prstGeom prst="line">
            <a:avLst/>
          </a:prstGeom>
          <a:noFill/>
          <a:ln w="28575">
            <a:solidFill>
              <a:srgbClr val="800000"/>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94" name="Line 32"/>
          <p:cNvSpPr>
            <a:spLocks noChangeShapeType="1"/>
          </p:cNvSpPr>
          <p:nvPr/>
        </p:nvSpPr>
        <p:spPr bwMode="auto">
          <a:xfrm>
            <a:off x="1387825" y="1878799"/>
            <a:ext cx="745164" cy="1"/>
          </a:xfrm>
          <a:prstGeom prst="line">
            <a:avLst/>
          </a:prstGeom>
          <a:noFill/>
          <a:ln w="28575">
            <a:solidFill>
              <a:srgbClr val="800000"/>
            </a:solidFill>
            <a:prstDash val="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23595" name="Line 32"/>
          <p:cNvSpPr>
            <a:spLocks noChangeShapeType="1"/>
          </p:cNvSpPr>
          <p:nvPr/>
        </p:nvSpPr>
        <p:spPr bwMode="auto">
          <a:xfrm>
            <a:off x="1897212" y="4797153"/>
            <a:ext cx="348786" cy="0"/>
          </a:xfrm>
          <a:prstGeom prst="line">
            <a:avLst/>
          </a:prstGeom>
          <a:noFill/>
          <a:ln w="28575">
            <a:solidFill>
              <a:srgbClr val="800000"/>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45" name="Rectangle 6"/>
          <p:cNvSpPr>
            <a:spLocks noChangeArrowheads="1"/>
          </p:cNvSpPr>
          <p:nvPr/>
        </p:nvSpPr>
        <p:spPr bwMode="auto">
          <a:xfrm>
            <a:off x="4427989" y="2904061"/>
            <a:ext cx="2078037" cy="590990"/>
          </a:xfrm>
          <a:prstGeom prst="rect">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p>
            <a:pPr algn="ctr" eaLnBrk="1" hangingPunct="1"/>
            <a:r>
              <a:rPr lang="es-ES" altLang="es-CL" sz="1800" dirty="0">
                <a:solidFill>
                  <a:schemeClr val="bg1">
                    <a:lumMod val="10000"/>
                  </a:schemeClr>
                </a:solidFill>
              </a:rPr>
              <a:t>ORGANIZACIÓN</a:t>
            </a:r>
          </a:p>
        </p:txBody>
      </p:sp>
      <p:sp>
        <p:nvSpPr>
          <p:cNvPr id="46" name="Rectangle 6"/>
          <p:cNvSpPr>
            <a:spLocks noChangeArrowheads="1"/>
          </p:cNvSpPr>
          <p:nvPr/>
        </p:nvSpPr>
        <p:spPr bwMode="auto">
          <a:xfrm>
            <a:off x="6904462" y="2887793"/>
            <a:ext cx="1888431" cy="593542"/>
          </a:xfrm>
          <a:prstGeom prst="rect">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p>
            <a:pPr algn="ctr" eaLnBrk="1" hangingPunct="1"/>
            <a:r>
              <a:rPr lang="es-ES" altLang="es-CL" sz="1800" dirty="0">
                <a:solidFill>
                  <a:schemeClr val="bg1">
                    <a:lumMod val="10000"/>
                  </a:schemeClr>
                </a:solidFill>
              </a:rPr>
              <a:t>LOCALIZACIÓN</a:t>
            </a:r>
          </a:p>
        </p:txBody>
      </p:sp>
      <p:sp>
        <p:nvSpPr>
          <p:cNvPr id="51" name="Rectangle 6"/>
          <p:cNvSpPr>
            <a:spLocks noChangeArrowheads="1"/>
          </p:cNvSpPr>
          <p:nvPr/>
        </p:nvSpPr>
        <p:spPr bwMode="auto">
          <a:xfrm>
            <a:off x="2242008" y="3777664"/>
            <a:ext cx="1676400" cy="593542"/>
          </a:xfrm>
          <a:prstGeom prst="rect">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p>
            <a:pPr algn="ctr" eaLnBrk="1" hangingPunct="1"/>
            <a:r>
              <a:rPr lang="es-ES" altLang="es-CL" sz="1800" dirty="0">
                <a:solidFill>
                  <a:schemeClr val="bg1">
                    <a:lumMod val="10000"/>
                  </a:schemeClr>
                </a:solidFill>
              </a:rPr>
              <a:t>COSTOS DE </a:t>
            </a:r>
          </a:p>
          <a:p>
            <a:pPr algn="ctr" eaLnBrk="1" hangingPunct="1"/>
            <a:r>
              <a:rPr lang="es-ES" altLang="es-CL" sz="1800" dirty="0">
                <a:solidFill>
                  <a:schemeClr val="bg1">
                    <a:lumMod val="10000"/>
                  </a:schemeClr>
                </a:solidFill>
              </a:rPr>
              <a:t>OPERACIÓN</a:t>
            </a:r>
          </a:p>
        </p:txBody>
      </p:sp>
      <p:sp>
        <p:nvSpPr>
          <p:cNvPr id="52" name="Line 24"/>
          <p:cNvSpPr>
            <a:spLocks noChangeShapeType="1"/>
          </p:cNvSpPr>
          <p:nvPr/>
        </p:nvSpPr>
        <p:spPr bwMode="auto">
          <a:xfrm flipV="1">
            <a:off x="2911784" y="3623019"/>
            <a:ext cx="4857513" cy="13123"/>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53" name="Rectangle 6"/>
          <p:cNvSpPr>
            <a:spLocks noChangeArrowheads="1"/>
          </p:cNvSpPr>
          <p:nvPr/>
        </p:nvSpPr>
        <p:spPr bwMode="auto">
          <a:xfrm>
            <a:off x="4455568" y="3790835"/>
            <a:ext cx="2078037" cy="590990"/>
          </a:xfrm>
          <a:prstGeom prst="rect">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p>
            <a:pPr algn="ctr" eaLnBrk="1" hangingPunct="1"/>
            <a:r>
              <a:rPr lang="es-ES" altLang="es-CL" sz="1800" dirty="0">
                <a:solidFill>
                  <a:schemeClr val="bg1">
                    <a:lumMod val="10000"/>
                  </a:schemeClr>
                </a:solidFill>
              </a:rPr>
              <a:t>BENEFICIOS</a:t>
            </a:r>
          </a:p>
        </p:txBody>
      </p:sp>
      <p:sp>
        <p:nvSpPr>
          <p:cNvPr id="54" name="Rectangle 6"/>
          <p:cNvSpPr>
            <a:spLocks noChangeArrowheads="1"/>
          </p:cNvSpPr>
          <p:nvPr/>
        </p:nvSpPr>
        <p:spPr bwMode="auto">
          <a:xfrm>
            <a:off x="6932041" y="3774567"/>
            <a:ext cx="1888431" cy="593542"/>
          </a:xfrm>
          <a:prstGeom prst="rect">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p>
            <a:pPr algn="ctr" eaLnBrk="1" hangingPunct="1"/>
            <a:r>
              <a:rPr lang="es-ES" altLang="es-CL" sz="1800" dirty="0">
                <a:solidFill>
                  <a:schemeClr val="bg1">
                    <a:lumMod val="10000"/>
                  </a:schemeClr>
                </a:solidFill>
              </a:rPr>
              <a:t>INVERSIONES</a:t>
            </a:r>
          </a:p>
          <a:p>
            <a:pPr algn="ctr" eaLnBrk="1" hangingPunct="1"/>
            <a:r>
              <a:rPr lang="es-ES" altLang="es-CL" sz="1800" dirty="0">
                <a:solidFill>
                  <a:schemeClr val="bg1">
                    <a:lumMod val="10000"/>
                  </a:schemeClr>
                </a:solidFill>
              </a:rPr>
              <a:t>O C. INICIALES</a:t>
            </a:r>
          </a:p>
        </p:txBody>
      </p:sp>
      <p:sp>
        <p:nvSpPr>
          <p:cNvPr id="55" name="Line 26"/>
          <p:cNvSpPr>
            <a:spLocks noChangeShapeType="1"/>
          </p:cNvSpPr>
          <p:nvPr/>
        </p:nvSpPr>
        <p:spPr bwMode="auto">
          <a:xfrm flipH="1">
            <a:off x="2915746" y="2551672"/>
            <a:ext cx="0" cy="336121"/>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56" name="Line 26"/>
          <p:cNvSpPr>
            <a:spLocks noChangeShapeType="1"/>
          </p:cNvSpPr>
          <p:nvPr/>
        </p:nvSpPr>
        <p:spPr bwMode="auto">
          <a:xfrm flipH="1">
            <a:off x="2911784" y="3481336"/>
            <a:ext cx="0" cy="293232"/>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57" name="Line 26"/>
          <p:cNvSpPr>
            <a:spLocks noChangeShapeType="1"/>
          </p:cNvSpPr>
          <p:nvPr/>
        </p:nvSpPr>
        <p:spPr bwMode="auto">
          <a:xfrm flipH="1">
            <a:off x="7799864" y="3481335"/>
            <a:ext cx="0" cy="336121"/>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58" name="Line 24"/>
          <p:cNvSpPr>
            <a:spLocks noChangeShapeType="1"/>
          </p:cNvSpPr>
          <p:nvPr/>
        </p:nvSpPr>
        <p:spPr bwMode="auto">
          <a:xfrm flipV="1">
            <a:off x="2911784" y="4597818"/>
            <a:ext cx="4857513" cy="2504"/>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59" name="Line 26"/>
          <p:cNvSpPr>
            <a:spLocks noChangeShapeType="1"/>
          </p:cNvSpPr>
          <p:nvPr/>
        </p:nvSpPr>
        <p:spPr bwMode="auto">
          <a:xfrm flipH="1">
            <a:off x="7769297" y="4410071"/>
            <a:ext cx="0" cy="187748"/>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60" name="Line 20"/>
          <p:cNvSpPr>
            <a:spLocks noChangeShapeType="1"/>
          </p:cNvSpPr>
          <p:nvPr/>
        </p:nvSpPr>
        <p:spPr bwMode="auto">
          <a:xfrm>
            <a:off x="5455600" y="4385265"/>
            <a:ext cx="0" cy="290285"/>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61" name="Line 26"/>
          <p:cNvSpPr>
            <a:spLocks noChangeShapeType="1"/>
          </p:cNvSpPr>
          <p:nvPr/>
        </p:nvSpPr>
        <p:spPr bwMode="auto">
          <a:xfrm>
            <a:off x="2915746" y="4393803"/>
            <a:ext cx="9088" cy="204015"/>
          </a:xfrm>
          <a:prstGeom prst="line">
            <a:avLst/>
          </a:prstGeom>
          <a:noFill/>
          <a:ln w="28575">
            <a:solidFill>
              <a:srgbClr val="800000"/>
            </a:solidFill>
            <a:miter lim="800000"/>
            <a:headEnd/>
            <a:tailEnd/>
          </a:ln>
          <a:extLst>
            <a:ext uri="{909E8E84-426E-40DD-AFC4-6F175D3DCCD1}">
              <a14:hiddenFill xmlns:a14="http://schemas.microsoft.com/office/drawing/2010/main">
                <a:noFill/>
              </a14:hiddenFill>
            </a:ext>
          </a:extLst>
        </p:spPr>
        <p:txBody>
          <a:bodyPr wrap="none"/>
          <a:lstStyle/>
          <a:p>
            <a:endParaRPr lang="es-CL">
              <a:solidFill>
                <a:schemeClr val="bg1">
                  <a:lumMod val="10000"/>
                </a:schemeClr>
              </a:solidFill>
            </a:endParaRPr>
          </a:p>
        </p:txBody>
      </p:sp>
      <p:sp>
        <p:nvSpPr>
          <p:cNvPr id="62" name="Rectangle 3"/>
          <p:cNvSpPr>
            <a:spLocks noChangeArrowheads="1"/>
          </p:cNvSpPr>
          <p:nvPr/>
        </p:nvSpPr>
        <p:spPr bwMode="auto">
          <a:xfrm>
            <a:off x="3415486" y="5775451"/>
            <a:ext cx="4190851" cy="332459"/>
          </a:xfrm>
          <a:prstGeom prst="rect">
            <a:avLst/>
          </a:prstGeom>
          <a:solidFill>
            <a:srgbClr val="F6BD30"/>
          </a:solidFill>
          <a:ln w="9525">
            <a:solidFill>
              <a:srgbClr val="000000"/>
            </a:solidFill>
            <a:miter lim="800000"/>
            <a:headEnd/>
            <a:tailEnd/>
          </a:ln>
          <a:effectLst>
            <a:outerShdw dist="53882" dir="2700000" algn="ctr" rotWithShape="0">
              <a:schemeClr val="bg2"/>
            </a:outerShdw>
          </a:effectLst>
        </p:spPr>
        <p:txBody>
          <a:bodyPr wrap="none" anchor="ctr"/>
          <a:lstStyle/>
          <a:p>
            <a:pPr algn="ctr" eaLnBrk="1" hangingPunct="1"/>
            <a:r>
              <a:rPr lang="es-CL" altLang="es-CL" sz="1800" dirty="0">
                <a:solidFill>
                  <a:schemeClr val="bg1">
                    <a:lumMod val="10000"/>
                  </a:schemeClr>
                </a:solidFill>
              </a:rPr>
              <a:t>DECISIÓN SOBRE EL PROYECTO</a:t>
            </a:r>
            <a:endParaRPr lang="es-ES" altLang="es-CL" sz="1800" dirty="0">
              <a:solidFill>
                <a:schemeClr val="bg1">
                  <a:lumMod val="10000"/>
                </a:schemeClr>
              </a:solidFill>
            </a:endParaRPr>
          </a:p>
        </p:txBody>
      </p:sp>
      <p:sp>
        <p:nvSpPr>
          <p:cNvPr id="63" name="Text Box 4"/>
          <p:cNvSpPr txBox="1">
            <a:spLocks noChangeArrowheads="1"/>
          </p:cNvSpPr>
          <p:nvPr/>
        </p:nvSpPr>
        <p:spPr bwMode="auto">
          <a:xfrm rot="16200000">
            <a:off x="-1603398" y="2401744"/>
            <a:ext cx="42916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CL" altLang="es-CL" sz="2000" dirty="0">
                <a:solidFill>
                  <a:srgbClr val="800000"/>
                </a:solidFill>
              </a:rPr>
              <a:t>PREPARACIÓN O FORMULACIÓN DEL PROYECTO</a:t>
            </a:r>
            <a:endParaRPr lang="es-ES" altLang="es-CL" sz="2000" dirty="0">
              <a:solidFill>
                <a:srgbClr val="800000"/>
              </a:solidFill>
            </a:endParaRPr>
          </a:p>
        </p:txBody>
      </p:sp>
      <p:sp>
        <p:nvSpPr>
          <p:cNvPr id="2" name="Abrir llave 1"/>
          <p:cNvSpPr/>
          <p:nvPr/>
        </p:nvSpPr>
        <p:spPr bwMode="auto">
          <a:xfrm>
            <a:off x="887181" y="1036135"/>
            <a:ext cx="315470" cy="3401267"/>
          </a:xfrm>
          <a:prstGeom prst="leftBrace">
            <a:avLst>
              <a:gd name="adj1" fmla="val 8333"/>
              <a:gd name="adj2" fmla="val 51083"/>
            </a:avLst>
          </a:prstGeom>
          <a:noFill/>
          <a:ln w="28575"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a:ln>
                <a:noFill/>
              </a:ln>
              <a:solidFill>
                <a:schemeClr val="accent2"/>
              </a:solidFill>
              <a:effectLst/>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719138"/>
            <a:ext cx="8915400"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p:cNvSpPr>
            <a:spLocks noChangeArrowheads="1"/>
          </p:cNvSpPr>
          <p:nvPr/>
        </p:nvSpPr>
        <p:spPr bwMode="auto">
          <a:xfrm>
            <a:off x="4813300" y="620713"/>
            <a:ext cx="3465513"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nchor="b"/>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lnSpc>
                <a:spcPct val="90000"/>
              </a:lnSpc>
            </a:pPr>
            <a:r>
              <a:rPr lang="es-ES" altLang="es-CL" sz="2000">
                <a:solidFill>
                  <a:srgbClr val="204392"/>
                </a:solidFill>
              </a:rPr>
              <a:t>Relación Detallada de Estudios en la Preparación y Evaluación de Proyectos</a:t>
            </a:r>
            <a:endParaRPr lang="es-ES_tradnl" altLang="es-CL" sz="2000">
              <a:solidFill>
                <a:srgbClr val="204392"/>
              </a:solidFill>
            </a:endParaRPr>
          </a:p>
        </p:txBody>
      </p:sp>
      <p:grpSp>
        <p:nvGrpSpPr>
          <p:cNvPr id="24580" name="Group 11"/>
          <p:cNvGrpSpPr>
            <a:grpSpLocks/>
          </p:cNvGrpSpPr>
          <p:nvPr/>
        </p:nvGrpSpPr>
        <p:grpSpPr bwMode="auto">
          <a:xfrm>
            <a:off x="2319338" y="5986463"/>
            <a:ext cx="6140450" cy="293687"/>
            <a:chOff x="1461" y="3771"/>
            <a:chExt cx="3868" cy="185"/>
          </a:xfrm>
        </p:grpSpPr>
        <p:sp>
          <p:nvSpPr>
            <p:cNvPr id="24582" name="Rectangle 5"/>
            <p:cNvSpPr>
              <a:spLocks noChangeArrowheads="1"/>
            </p:cNvSpPr>
            <p:nvPr/>
          </p:nvSpPr>
          <p:spPr bwMode="auto">
            <a:xfrm>
              <a:off x="1461" y="3788"/>
              <a:ext cx="386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sp>
          <p:nvSpPr>
            <p:cNvPr id="24583" name="Rectangle 6"/>
            <p:cNvSpPr>
              <a:spLocks noChangeArrowheads="1"/>
            </p:cNvSpPr>
            <p:nvPr/>
          </p:nvSpPr>
          <p:spPr bwMode="auto">
            <a:xfrm>
              <a:off x="1461" y="3788"/>
              <a:ext cx="31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r>
                <a:rPr lang="es-ES_tradnl" altLang="es-CL" sz="900">
                  <a:solidFill>
                    <a:srgbClr val="000000"/>
                  </a:solidFill>
                </a:rPr>
                <a:t>INTERRELACIONES ENTRE LOS ESTUDIOS PARA PREPARAR Y EVALUAR UN PROYECTO</a:t>
              </a:r>
              <a:endParaRPr lang="es-ES_tradnl" altLang="es-CL"/>
            </a:p>
          </p:txBody>
        </p:sp>
        <p:sp>
          <p:nvSpPr>
            <p:cNvPr id="24584" name="Rectangle 7"/>
            <p:cNvSpPr>
              <a:spLocks noChangeArrowheads="1"/>
            </p:cNvSpPr>
            <p:nvPr/>
          </p:nvSpPr>
          <p:spPr bwMode="auto">
            <a:xfrm>
              <a:off x="4649" y="3771"/>
              <a:ext cx="6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r>
                <a:rPr lang="es-ES_tradnl" altLang="es-CL" sz="700">
                  <a:solidFill>
                    <a:srgbClr val="000000"/>
                  </a:solidFill>
                </a:rPr>
                <a:t>(*)</a:t>
              </a:r>
              <a:endParaRPr lang="es-ES_tradnl" altLang="es-CL"/>
            </a:p>
          </p:txBody>
        </p:sp>
        <p:sp>
          <p:nvSpPr>
            <p:cNvPr id="24585" name="Rectangle 8"/>
            <p:cNvSpPr>
              <a:spLocks noChangeArrowheads="1"/>
            </p:cNvSpPr>
            <p:nvPr/>
          </p:nvSpPr>
          <p:spPr bwMode="auto">
            <a:xfrm>
              <a:off x="1496" y="3869"/>
              <a:ext cx="3830"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sp>
          <p:nvSpPr>
            <p:cNvPr id="24586" name="Rectangle 9"/>
            <p:cNvSpPr>
              <a:spLocks noChangeArrowheads="1"/>
            </p:cNvSpPr>
            <p:nvPr/>
          </p:nvSpPr>
          <p:spPr bwMode="auto">
            <a:xfrm>
              <a:off x="1496" y="3875"/>
              <a:ext cx="2213"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r>
                <a:rPr lang="es-ES_tradnl" altLang="es-CL" sz="800" b="0">
                  <a:solidFill>
                    <a:srgbClr val="000000"/>
                  </a:solidFill>
                </a:rPr>
                <a:t>(*)  Adaptado de Evaluación de Proyectos, Nassir y Reinaldo Sapag, (c) 1997</a:t>
              </a:r>
              <a:endParaRPr lang="es-ES_tradnl" altLang="es-CL"/>
            </a:p>
          </p:txBody>
        </p:sp>
        <p:sp>
          <p:nvSpPr>
            <p:cNvPr id="24587" name="Rectangle 10"/>
            <p:cNvSpPr>
              <a:spLocks noChangeArrowheads="1"/>
            </p:cNvSpPr>
            <p:nvPr/>
          </p:nvSpPr>
          <p:spPr bwMode="auto">
            <a:xfrm>
              <a:off x="3725" y="3870"/>
              <a:ext cx="15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r>
                <a:rPr lang="es-ES_tradnl" altLang="es-CL" sz="900" b="0">
                  <a:solidFill>
                    <a:srgbClr val="000000"/>
                  </a:solidFill>
                </a:rPr>
                <a:t>, J.Elliott, para Escuela de Ingeniería Civil, U.D.P.</a:t>
              </a:r>
              <a:endParaRPr lang="es-ES_tradnl" altLang="es-CL"/>
            </a:p>
          </p:txBody>
        </p:sp>
      </p:grpSp>
      <p:sp>
        <p:nvSpPr>
          <p:cNvPr id="24581" name="Text Box 2"/>
          <p:cNvSpPr txBox="1">
            <a:spLocks noChangeArrowheads="1"/>
          </p:cNvSpPr>
          <p:nvPr/>
        </p:nvSpPr>
        <p:spPr bwMode="auto">
          <a:xfrm>
            <a:off x="395288" y="333375"/>
            <a:ext cx="8424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CL" altLang="es-CL" sz="2000">
                <a:solidFill>
                  <a:srgbClr val="800000"/>
                </a:solidFill>
              </a:rPr>
              <a:t>LA EVALUACIÓN DE PROYECTOS COMO UN PROCESO</a:t>
            </a:r>
            <a:endParaRPr lang="es-ES" altLang="es-CL" sz="2000">
              <a:solidFill>
                <a:srgbClr val="8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116013" y="1125538"/>
            <a:ext cx="6767512" cy="4968875"/>
          </a:xfrm>
        </p:spPr>
        <p:txBody>
          <a:bodyPr/>
          <a:lstStyle/>
          <a:p>
            <a:pPr marL="342900" indent="-342900" eaLnBrk="1" hangingPunct="1">
              <a:lnSpc>
                <a:spcPct val="85000"/>
              </a:lnSpc>
              <a:buFont typeface="Wingdings" pitchFamily="2" charset="2"/>
              <a:buNone/>
              <a:defRPr/>
            </a:pPr>
            <a:r>
              <a:rPr lang="es-ES" altLang="es-CL" sz="2200" dirty="0">
                <a:solidFill>
                  <a:schemeClr val="bg1">
                    <a:lumMod val="10000"/>
                  </a:schemeClr>
                </a:solidFill>
              </a:rPr>
              <a:t>Preparación</a:t>
            </a:r>
          </a:p>
          <a:p>
            <a:pPr marL="342900" indent="-342900" eaLnBrk="1" hangingPunct="1">
              <a:lnSpc>
                <a:spcPct val="85000"/>
              </a:lnSpc>
              <a:defRPr/>
            </a:pPr>
            <a:endParaRPr lang="es-ES" altLang="es-CL" sz="500" dirty="0">
              <a:solidFill>
                <a:srgbClr val="C14F01"/>
              </a:solidFill>
            </a:endParaRPr>
          </a:p>
          <a:p>
            <a:pPr marL="1600200" lvl="3" indent="-228600" eaLnBrk="1" hangingPunct="1">
              <a:lnSpc>
                <a:spcPct val="85000"/>
              </a:lnSpc>
              <a:defRPr/>
            </a:pPr>
            <a:r>
              <a:rPr lang="en-US" altLang="es-CL" sz="2000" dirty="0" err="1"/>
              <a:t>Generar</a:t>
            </a:r>
            <a:r>
              <a:rPr lang="en-US" altLang="es-CL" sz="2000" dirty="0"/>
              <a:t> </a:t>
            </a:r>
            <a:r>
              <a:rPr lang="en-US" altLang="es-CL" sz="2000" dirty="0" err="1"/>
              <a:t>antecedentes</a:t>
            </a:r>
            <a:r>
              <a:rPr lang="en-US" altLang="es-CL" sz="2000" dirty="0"/>
              <a:t> </a:t>
            </a:r>
            <a:r>
              <a:rPr lang="en-US" altLang="es-CL" sz="2000" dirty="0" err="1"/>
              <a:t>sobre</a:t>
            </a:r>
            <a:r>
              <a:rPr lang="en-US" altLang="es-CL" sz="2000" dirty="0"/>
              <a:t> el </a:t>
            </a:r>
            <a:r>
              <a:rPr lang="en-US" altLang="es-CL" sz="2000" dirty="0" err="1"/>
              <a:t>proyecto</a:t>
            </a:r>
            <a:r>
              <a:rPr lang="en-US" altLang="es-CL" sz="2000" dirty="0"/>
              <a:t> para la </a:t>
            </a:r>
            <a:r>
              <a:rPr lang="en-US" altLang="es-CL" sz="2000" dirty="0" err="1"/>
              <a:t>evaluación</a:t>
            </a:r>
            <a:endParaRPr lang="en-US" altLang="es-CL" sz="2000" dirty="0"/>
          </a:p>
          <a:p>
            <a:pPr marL="1600200" lvl="3" indent="-228600" eaLnBrk="1" hangingPunct="1">
              <a:lnSpc>
                <a:spcPct val="85000"/>
              </a:lnSpc>
              <a:defRPr/>
            </a:pPr>
            <a:r>
              <a:rPr lang="en-US" altLang="es-CL" sz="2000" dirty="0" err="1"/>
              <a:t>Diagnóstico</a:t>
            </a:r>
            <a:endParaRPr lang="en-US" altLang="es-CL" sz="2000" dirty="0"/>
          </a:p>
          <a:p>
            <a:pPr marL="1600200" lvl="3" indent="-228600" eaLnBrk="1" hangingPunct="1">
              <a:lnSpc>
                <a:spcPct val="85000"/>
              </a:lnSpc>
              <a:defRPr/>
            </a:pPr>
            <a:r>
              <a:rPr lang="en-US" altLang="es-CL" sz="2000" dirty="0" err="1"/>
              <a:t>Proposición</a:t>
            </a:r>
            <a:r>
              <a:rPr lang="en-US" altLang="es-CL" sz="2000" dirty="0"/>
              <a:t> de </a:t>
            </a:r>
            <a:r>
              <a:rPr lang="en-US" altLang="es-CL" sz="2000" dirty="0" err="1"/>
              <a:t>alternativas</a:t>
            </a:r>
            <a:endParaRPr lang="en-US" altLang="es-CL" sz="2000" dirty="0"/>
          </a:p>
          <a:p>
            <a:pPr marL="1600200" lvl="3" indent="-228600" eaLnBrk="1" hangingPunct="1">
              <a:lnSpc>
                <a:spcPct val="85000"/>
              </a:lnSpc>
              <a:defRPr/>
            </a:pPr>
            <a:r>
              <a:rPr lang="en-US" altLang="es-CL" sz="2000" dirty="0" err="1"/>
              <a:t>Preselección</a:t>
            </a:r>
            <a:r>
              <a:rPr lang="en-US" altLang="es-CL" sz="2000" dirty="0"/>
              <a:t> de </a:t>
            </a:r>
            <a:r>
              <a:rPr lang="en-US" altLang="es-CL" sz="2000" dirty="0" err="1"/>
              <a:t>alternativas</a:t>
            </a:r>
            <a:endParaRPr lang="en-US" altLang="es-CL" sz="2000" dirty="0"/>
          </a:p>
          <a:p>
            <a:pPr marL="1600200" lvl="3" indent="-228600" eaLnBrk="1" hangingPunct="1">
              <a:lnSpc>
                <a:spcPct val="85000"/>
              </a:lnSpc>
              <a:defRPr/>
            </a:pPr>
            <a:endParaRPr lang="es-ES" altLang="es-CL" sz="1200" dirty="0">
              <a:solidFill>
                <a:srgbClr val="C14F01"/>
              </a:solidFill>
            </a:endParaRPr>
          </a:p>
          <a:p>
            <a:pPr marL="342900" indent="-342900" eaLnBrk="1" hangingPunct="1">
              <a:lnSpc>
                <a:spcPct val="85000"/>
              </a:lnSpc>
              <a:defRPr/>
            </a:pPr>
            <a:r>
              <a:rPr lang="es-ES" altLang="es-CL" sz="2000" dirty="0">
                <a:solidFill>
                  <a:schemeClr val="bg1">
                    <a:lumMod val="10000"/>
                  </a:schemeClr>
                </a:solidFill>
              </a:rPr>
              <a:t>Estas actividades generalmente se realizan en un tiempo de maduración del proyecto, en forma incremental, </a:t>
            </a:r>
            <a:r>
              <a:rPr lang="es-ES" altLang="es-CL" sz="2000" dirty="0" err="1">
                <a:solidFill>
                  <a:schemeClr val="bg1">
                    <a:lumMod val="10000"/>
                  </a:schemeClr>
                </a:solidFill>
              </a:rPr>
              <a:t>menteniéndolo</a:t>
            </a:r>
            <a:r>
              <a:rPr lang="es-ES" altLang="es-CL" sz="2000" dirty="0">
                <a:solidFill>
                  <a:schemeClr val="bg1">
                    <a:lumMod val="10000"/>
                  </a:schemeClr>
                </a:solidFill>
              </a:rPr>
              <a:t> en el catastro de proyectos de la compañía.</a:t>
            </a:r>
          </a:p>
          <a:p>
            <a:pPr marL="342900" indent="-342900" eaLnBrk="1" hangingPunct="1">
              <a:lnSpc>
                <a:spcPct val="85000"/>
              </a:lnSpc>
              <a:defRPr/>
            </a:pPr>
            <a:r>
              <a:rPr lang="es-ES" altLang="es-CL" sz="2000" dirty="0">
                <a:solidFill>
                  <a:schemeClr val="bg1">
                    <a:lumMod val="10000"/>
                  </a:schemeClr>
                </a:solidFill>
              </a:rPr>
              <a:t>Cuando se trata de una oportunidad o amenaza de rápida respuesta, se realizan en forma inmediata. </a:t>
            </a:r>
          </a:p>
          <a:p>
            <a:pPr marL="342900" indent="-342900" eaLnBrk="1" hangingPunct="1">
              <a:lnSpc>
                <a:spcPct val="85000"/>
              </a:lnSpc>
              <a:defRPr/>
            </a:pPr>
            <a:endParaRPr lang="es-ES" altLang="es-CL" sz="2000" dirty="0">
              <a:solidFill>
                <a:srgbClr val="C14F01"/>
              </a:solidFill>
            </a:endParaRPr>
          </a:p>
        </p:txBody>
      </p:sp>
      <p:sp>
        <p:nvSpPr>
          <p:cNvPr id="10243" name="Rectangle 4"/>
          <p:cNvSpPr>
            <a:spLocks noChangeArrowheads="1"/>
          </p:cNvSpPr>
          <p:nvPr/>
        </p:nvSpPr>
        <p:spPr bwMode="auto">
          <a:xfrm>
            <a:off x="395288" y="404813"/>
            <a:ext cx="8089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nchor="b"/>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lnSpc>
                <a:spcPct val="90000"/>
              </a:lnSpc>
            </a:pPr>
            <a:r>
              <a:rPr lang="es-ES_tradnl" altLang="es-CL" sz="2400">
                <a:solidFill>
                  <a:srgbClr val="204392"/>
                </a:solidFill>
              </a:rPr>
              <a:t>Preparación del Proyecto</a:t>
            </a:r>
          </a:p>
        </p:txBody>
      </p:sp>
    </p:spTree>
    <p:extLst>
      <p:ext uri="{BB962C8B-B14F-4D97-AF65-F5344CB8AC3E}">
        <p14:creationId xmlns:p14="http://schemas.microsoft.com/office/powerpoint/2010/main" val="2022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525463" y="998538"/>
            <a:ext cx="7961312" cy="3078162"/>
          </a:xfrm>
          <a:noFill/>
        </p:spPr>
        <p:txBody>
          <a:bodyPr/>
          <a:lstStyle/>
          <a:p>
            <a:r>
              <a:rPr lang="es-ES_tradnl" altLang="es-CL" dirty="0"/>
              <a:t>Trabajo  o conjunto de actividades coordinadas con un objetivo  específico, generalmente de cambio, que es planeado, dirigido y controlado, con un una cantidad de recursos, un comienzo y un final predeterminado.</a:t>
            </a:r>
          </a:p>
        </p:txBody>
      </p:sp>
      <p:sp>
        <p:nvSpPr>
          <p:cNvPr id="6147" name="Rectangle 4"/>
          <p:cNvSpPr>
            <a:spLocks noChangeArrowheads="1"/>
          </p:cNvSpPr>
          <p:nvPr/>
        </p:nvSpPr>
        <p:spPr bwMode="auto">
          <a:xfrm>
            <a:off x="525463" y="5118100"/>
            <a:ext cx="7961312"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85750" indent="-285750">
              <a:lnSpc>
                <a:spcPct val="90000"/>
              </a:lnSpc>
              <a:spcBef>
                <a:spcPct val="30000"/>
              </a:spcBef>
              <a:buClr>
                <a:srgbClr val="037C03"/>
              </a:buClr>
              <a:buSzPct val="85000"/>
              <a:buFont typeface="Wingdings" panose="05000000000000000000" pitchFamily="2" charset="2"/>
              <a:buChar char="l"/>
              <a:defRPr sz="2400" b="1">
                <a:solidFill>
                  <a:srgbClr val="000000"/>
                </a:solidFill>
                <a:latin typeface="Arial" panose="020B0604020202020204" pitchFamily="34" charset="0"/>
              </a:defRPr>
            </a:lvl1pPr>
            <a:lvl2pPr marL="742950" indent="-285750">
              <a:lnSpc>
                <a:spcPct val="90000"/>
              </a:lnSpc>
              <a:spcBef>
                <a:spcPct val="30000"/>
              </a:spcBef>
              <a:buClr>
                <a:srgbClr val="037C03"/>
              </a:buClr>
              <a:buSzPct val="80000"/>
              <a:buFont typeface="Wingdings" panose="05000000000000000000" pitchFamily="2" charset="2"/>
              <a:buChar char="n"/>
              <a:defRPr b="1">
                <a:solidFill>
                  <a:srgbClr val="000000"/>
                </a:solidFill>
                <a:latin typeface="Arial" panose="020B0604020202020204" pitchFamily="34" charset="0"/>
              </a:defRPr>
            </a:lvl2pPr>
            <a:lvl3pPr marL="1143000" indent="-228600">
              <a:lnSpc>
                <a:spcPct val="90000"/>
              </a:lnSpc>
              <a:spcBef>
                <a:spcPct val="30000"/>
              </a:spcBef>
              <a:buClr>
                <a:srgbClr val="037C03"/>
              </a:buClr>
              <a:buSzPct val="75000"/>
              <a:buFont typeface="Wingdings" panose="05000000000000000000" pitchFamily="2" charset="2"/>
              <a:buChar char="u"/>
              <a:defRPr b="1">
                <a:solidFill>
                  <a:srgbClr val="000000"/>
                </a:solidFill>
                <a:latin typeface="Arial" panose="020B0604020202020204" pitchFamily="34" charset="0"/>
              </a:defRPr>
            </a:lvl3pPr>
            <a:lvl4pPr marL="1600200" indent="-228600">
              <a:lnSpc>
                <a:spcPct val="90000"/>
              </a:lnSpc>
              <a:spcBef>
                <a:spcPct val="30000"/>
              </a:spcBef>
              <a:buClr>
                <a:srgbClr val="037C03"/>
              </a:buClr>
              <a:buSzPct val="80000"/>
              <a:buFont typeface="Wingdings" panose="05000000000000000000" pitchFamily="2" charset="2"/>
              <a:buChar char="l"/>
              <a:defRPr sz="1400" b="1">
                <a:solidFill>
                  <a:srgbClr val="000000"/>
                </a:solidFill>
                <a:latin typeface="Arial" panose="020B0604020202020204" pitchFamily="34" charset="0"/>
              </a:defRPr>
            </a:lvl4pPr>
            <a:lvl5pPr marL="2057400" indent="-228600">
              <a:lnSpc>
                <a:spcPct val="90000"/>
              </a:lnSpc>
              <a:spcBef>
                <a:spcPct val="30000"/>
              </a:spcBef>
              <a:buSzPct val="100000"/>
              <a:buChar char="–"/>
              <a:defRPr sz="1400" b="1">
                <a:solidFill>
                  <a:srgbClr val="000000"/>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b="1">
                <a:solidFill>
                  <a:srgbClr val="000000"/>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b="1">
                <a:solidFill>
                  <a:srgbClr val="000000"/>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b="1">
                <a:solidFill>
                  <a:srgbClr val="000000"/>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b="1">
                <a:solidFill>
                  <a:srgbClr val="000000"/>
                </a:solidFill>
                <a:latin typeface="Arial" panose="020B0604020202020204" pitchFamily="34" charset="0"/>
              </a:defRPr>
            </a:lvl9pPr>
          </a:lstStyle>
          <a:p>
            <a:r>
              <a:rPr lang="es-ES_tradnl" altLang="es-CL" sz="2000" dirty="0"/>
              <a:t>Un trabajo periódico o continuo, en su realización regular, una vez que entró en operación. Un proceso del negocio normalmente no será un proyecto, salvo que el negocio sea hacer proyectos.</a:t>
            </a:r>
          </a:p>
        </p:txBody>
      </p:sp>
      <p:sp>
        <p:nvSpPr>
          <p:cNvPr id="6148" name="Rectangle 5"/>
          <p:cNvSpPr>
            <a:spLocks noChangeArrowheads="1"/>
          </p:cNvSpPr>
          <p:nvPr/>
        </p:nvSpPr>
        <p:spPr bwMode="auto">
          <a:xfrm>
            <a:off x="468313" y="4508500"/>
            <a:ext cx="3902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nSpc>
                <a:spcPct val="90000"/>
              </a:lnSpc>
            </a:pPr>
            <a:r>
              <a:rPr lang="es-ES_tradnl" altLang="es-CL" sz="2800">
                <a:solidFill>
                  <a:srgbClr val="990000"/>
                </a:solidFill>
              </a:rPr>
              <a:t>No es un Proyecto</a:t>
            </a:r>
          </a:p>
        </p:txBody>
      </p:sp>
      <p:sp>
        <p:nvSpPr>
          <p:cNvPr id="6149" name="Rectangle 10"/>
          <p:cNvSpPr>
            <a:spLocks noChangeArrowheads="1"/>
          </p:cNvSpPr>
          <p:nvPr/>
        </p:nvSpPr>
        <p:spPr bwMode="auto">
          <a:xfrm>
            <a:off x="468313" y="476250"/>
            <a:ext cx="54721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nchor="b"/>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nSpc>
                <a:spcPct val="90000"/>
              </a:lnSpc>
            </a:pPr>
            <a:r>
              <a:rPr lang="es-ES_tradnl" altLang="es-CL" sz="2600">
                <a:solidFill>
                  <a:srgbClr val="417204"/>
                </a:solidFill>
              </a:rPr>
              <a:t>¿Que es un Proyecto?</a:t>
            </a:r>
          </a:p>
        </p:txBody>
      </p:sp>
      <p:pic>
        <p:nvPicPr>
          <p:cNvPr id="6150" name="Imagen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5063" y="2492375"/>
            <a:ext cx="3541712"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5952" y="894192"/>
            <a:ext cx="9005084" cy="415498"/>
          </a:xfrm>
          <a:prstGeom prst="rect">
            <a:avLst/>
          </a:prstGeom>
          <a:noFill/>
          <a:ln>
            <a:noFill/>
          </a:ln>
        </p:spPr>
        <p:txBody>
          <a:bodyPr wrap="square">
            <a:spAutoFit/>
          </a:bodyPr>
          <a:lstStyle>
            <a:lvl1pPr marL="457200" indent="-457200">
              <a:defRPr sz="4400" b="1">
                <a:solidFill>
                  <a:schemeClr val="accent2"/>
                </a:solidFill>
                <a:latin typeface="Arial" pitchFamily="34" charset="0"/>
              </a:defRPr>
            </a:lvl1pPr>
            <a:lvl2pPr marL="914400" indent="-457200">
              <a:defRPr sz="4400" b="1">
                <a:solidFill>
                  <a:schemeClr val="accent2"/>
                </a:solidFill>
                <a:latin typeface="Arial" pitchFamily="34" charset="0"/>
              </a:defRPr>
            </a:lvl2pPr>
            <a:lvl3pPr marL="1371600" indent="-457200">
              <a:defRPr sz="4400" b="1">
                <a:solidFill>
                  <a:schemeClr val="accent2"/>
                </a:solidFill>
                <a:latin typeface="Arial" pitchFamily="34" charset="0"/>
              </a:defRPr>
            </a:lvl3pPr>
            <a:lvl4pPr marL="1600200" indent="-228600">
              <a:defRPr sz="4400" b="1">
                <a:solidFill>
                  <a:schemeClr val="accent2"/>
                </a:solidFill>
                <a:latin typeface="Arial" pitchFamily="34" charset="0"/>
              </a:defRPr>
            </a:lvl4pPr>
            <a:lvl5pPr marL="2057400" indent="-228600">
              <a:defRPr sz="4400" b="1">
                <a:solidFill>
                  <a:schemeClr val="accent2"/>
                </a:solidFill>
                <a:latin typeface="Arial" pitchFamily="34" charset="0"/>
              </a:defRPr>
            </a:lvl5pPr>
            <a:lvl6pPr marL="2514600" indent="-228600" eaLnBrk="0" fontAlgn="base" hangingPunct="0">
              <a:spcBef>
                <a:spcPct val="0"/>
              </a:spcBef>
              <a:spcAft>
                <a:spcPct val="0"/>
              </a:spcAft>
              <a:defRPr sz="4400" b="1">
                <a:solidFill>
                  <a:schemeClr val="accent2"/>
                </a:solidFill>
                <a:latin typeface="Arial" pitchFamily="34" charset="0"/>
              </a:defRPr>
            </a:lvl6pPr>
            <a:lvl7pPr marL="2971800" indent="-228600" eaLnBrk="0" fontAlgn="base" hangingPunct="0">
              <a:spcBef>
                <a:spcPct val="0"/>
              </a:spcBef>
              <a:spcAft>
                <a:spcPct val="0"/>
              </a:spcAft>
              <a:defRPr sz="4400" b="1">
                <a:solidFill>
                  <a:schemeClr val="accent2"/>
                </a:solidFill>
                <a:latin typeface="Arial" pitchFamily="34" charset="0"/>
              </a:defRPr>
            </a:lvl7pPr>
            <a:lvl8pPr marL="3429000" indent="-228600" eaLnBrk="0" fontAlgn="base" hangingPunct="0">
              <a:spcBef>
                <a:spcPct val="0"/>
              </a:spcBef>
              <a:spcAft>
                <a:spcPct val="0"/>
              </a:spcAft>
              <a:defRPr sz="4400" b="1">
                <a:solidFill>
                  <a:schemeClr val="accent2"/>
                </a:solidFill>
                <a:latin typeface="Arial" pitchFamily="34" charset="0"/>
              </a:defRPr>
            </a:lvl8pPr>
            <a:lvl9pPr marL="3886200" indent="-228600" eaLnBrk="0" fontAlgn="base" hangingPunct="0">
              <a:spcBef>
                <a:spcPct val="0"/>
              </a:spcBef>
              <a:spcAft>
                <a:spcPct val="0"/>
              </a:spcAft>
              <a:defRPr sz="4400" b="1">
                <a:solidFill>
                  <a:schemeClr val="accent2"/>
                </a:solidFill>
                <a:latin typeface="Arial" pitchFamily="34" charset="0"/>
              </a:defRPr>
            </a:lvl9pPr>
          </a:lstStyle>
          <a:p>
            <a:pPr eaLnBrk="1" hangingPunct="1">
              <a:defRPr/>
            </a:pPr>
            <a:r>
              <a:rPr lang="es-ES" altLang="es-CL" sz="2100" dirty="0">
                <a:solidFill>
                  <a:schemeClr val="bg2"/>
                </a:solidFill>
              </a:rPr>
              <a:t>Los proyectos formulados son considerados como un activo valioso</a:t>
            </a:r>
          </a:p>
        </p:txBody>
      </p:sp>
      <p:sp>
        <p:nvSpPr>
          <p:cNvPr id="8" name="Text Box 2"/>
          <p:cNvSpPr txBox="1">
            <a:spLocks noChangeArrowheads="1"/>
          </p:cNvSpPr>
          <p:nvPr/>
        </p:nvSpPr>
        <p:spPr bwMode="auto">
          <a:xfrm>
            <a:off x="20246" y="442159"/>
            <a:ext cx="903649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CL" altLang="es-CL" sz="1900" dirty="0">
                <a:solidFill>
                  <a:srgbClr val="800000"/>
                </a:solidFill>
              </a:rPr>
              <a:t>FUENTES GENERALES PARA LA IDENTIFICACIÓN DE IDEAS DE INVERSIÓN</a:t>
            </a:r>
            <a:endParaRPr lang="es-ES" altLang="es-CL" sz="1900" dirty="0">
              <a:solidFill>
                <a:srgbClr val="800000"/>
              </a:solidFill>
            </a:endParaRPr>
          </a:p>
        </p:txBody>
      </p:sp>
      <p:sp>
        <p:nvSpPr>
          <p:cNvPr id="9" name="Rectangle 8"/>
          <p:cNvSpPr>
            <a:spLocks noChangeArrowheads="1"/>
          </p:cNvSpPr>
          <p:nvPr/>
        </p:nvSpPr>
        <p:spPr bwMode="auto">
          <a:xfrm>
            <a:off x="293688" y="1481885"/>
            <a:ext cx="2449513" cy="863600"/>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2400" dirty="0">
                <a:solidFill>
                  <a:schemeClr val="accent5">
                    <a:lumMod val="25000"/>
                  </a:schemeClr>
                </a:solidFill>
              </a:rPr>
              <a:t>Nuevos </a:t>
            </a:r>
            <a:r>
              <a:rPr lang="es-ES" altLang="es-CL" sz="2400" dirty="0" err="1">
                <a:solidFill>
                  <a:schemeClr val="accent5">
                    <a:lumMod val="25000"/>
                  </a:schemeClr>
                </a:solidFill>
              </a:rPr>
              <a:t>produc</a:t>
            </a:r>
            <a:r>
              <a:rPr lang="es-ES" altLang="es-CL" sz="2400" dirty="0">
                <a:solidFill>
                  <a:schemeClr val="accent5">
                    <a:lumMod val="25000"/>
                  </a:schemeClr>
                </a:solidFill>
              </a:rPr>
              <a:t>-</a:t>
            </a:r>
          </a:p>
          <a:p>
            <a:pPr algn="ctr"/>
            <a:r>
              <a:rPr lang="es-ES" altLang="es-CL" sz="2400" dirty="0">
                <a:solidFill>
                  <a:schemeClr val="accent5">
                    <a:lumMod val="25000"/>
                  </a:schemeClr>
                </a:solidFill>
              </a:rPr>
              <a:t>tos o servicios</a:t>
            </a:r>
          </a:p>
        </p:txBody>
      </p:sp>
      <p:sp>
        <p:nvSpPr>
          <p:cNvPr id="10" name="Rectangle 8"/>
          <p:cNvSpPr>
            <a:spLocks noChangeArrowheads="1"/>
          </p:cNvSpPr>
          <p:nvPr/>
        </p:nvSpPr>
        <p:spPr bwMode="auto">
          <a:xfrm>
            <a:off x="3188928" y="1452850"/>
            <a:ext cx="2449513" cy="863600"/>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2400" dirty="0">
                <a:solidFill>
                  <a:schemeClr val="accent5">
                    <a:lumMod val="25000"/>
                  </a:schemeClr>
                </a:solidFill>
              </a:rPr>
              <a:t>Reingeniería o </a:t>
            </a:r>
          </a:p>
          <a:p>
            <a:pPr algn="ctr"/>
            <a:r>
              <a:rPr lang="es-ES" altLang="es-CL" sz="2400" dirty="0">
                <a:solidFill>
                  <a:schemeClr val="accent5">
                    <a:lumMod val="25000"/>
                  </a:schemeClr>
                </a:solidFill>
              </a:rPr>
              <a:t>reestructuración</a:t>
            </a:r>
          </a:p>
        </p:txBody>
      </p:sp>
      <p:sp>
        <p:nvSpPr>
          <p:cNvPr id="11" name="Rectangle 8"/>
          <p:cNvSpPr>
            <a:spLocks noChangeArrowheads="1"/>
          </p:cNvSpPr>
          <p:nvPr/>
        </p:nvSpPr>
        <p:spPr bwMode="auto">
          <a:xfrm>
            <a:off x="6084168" y="1452850"/>
            <a:ext cx="2449513" cy="863600"/>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2400" dirty="0">
                <a:solidFill>
                  <a:schemeClr val="accent5">
                    <a:lumMod val="25000"/>
                  </a:schemeClr>
                </a:solidFill>
              </a:rPr>
              <a:t>Requerimientos</a:t>
            </a:r>
          </a:p>
          <a:p>
            <a:pPr algn="ctr"/>
            <a:r>
              <a:rPr lang="es-ES" altLang="es-CL" sz="2400" dirty="0">
                <a:solidFill>
                  <a:schemeClr val="accent5">
                    <a:lumMod val="25000"/>
                  </a:schemeClr>
                </a:solidFill>
              </a:rPr>
              <a:t>legales o otros </a:t>
            </a:r>
          </a:p>
        </p:txBody>
      </p:sp>
      <p:sp>
        <p:nvSpPr>
          <p:cNvPr id="12" name="Rectangle 8"/>
          <p:cNvSpPr>
            <a:spLocks noChangeArrowheads="1"/>
          </p:cNvSpPr>
          <p:nvPr/>
        </p:nvSpPr>
        <p:spPr bwMode="auto">
          <a:xfrm>
            <a:off x="1518444" y="2688634"/>
            <a:ext cx="2449513" cy="863600"/>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2400">
                <a:solidFill>
                  <a:schemeClr val="accent5">
                    <a:lumMod val="25000"/>
                  </a:schemeClr>
                </a:solidFill>
              </a:rPr>
              <a:t>Planificación</a:t>
            </a:r>
          </a:p>
          <a:p>
            <a:pPr algn="ctr"/>
            <a:r>
              <a:rPr lang="es-ES" altLang="es-CL" sz="2400">
                <a:solidFill>
                  <a:schemeClr val="accent5">
                    <a:lumMod val="25000"/>
                  </a:schemeClr>
                </a:solidFill>
              </a:rPr>
              <a:t>y Organización</a:t>
            </a:r>
          </a:p>
        </p:txBody>
      </p:sp>
      <p:sp>
        <p:nvSpPr>
          <p:cNvPr id="13" name="Rectangle 8"/>
          <p:cNvSpPr>
            <a:spLocks noChangeArrowheads="1"/>
          </p:cNvSpPr>
          <p:nvPr/>
        </p:nvSpPr>
        <p:spPr bwMode="auto">
          <a:xfrm>
            <a:off x="4562232" y="2688634"/>
            <a:ext cx="2449513" cy="863600"/>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2400" dirty="0">
                <a:solidFill>
                  <a:schemeClr val="accent5">
                    <a:lumMod val="25000"/>
                  </a:schemeClr>
                </a:solidFill>
              </a:rPr>
              <a:t>Propuestas de </a:t>
            </a:r>
          </a:p>
          <a:p>
            <a:pPr algn="ctr"/>
            <a:r>
              <a:rPr lang="es-ES" altLang="es-CL" sz="2400" dirty="0">
                <a:solidFill>
                  <a:schemeClr val="accent5">
                    <a:lumMod val="25000"/>
                  </a:schemeClr>
                </a:solidFill>
              </a:rPr>
              <a:t>Innovaciones</a:t>
            </a:r>
          </a:p>
        </p:txBody>
      </p:sp>
      <p:sp>
        <p:nvSpPr>
          <p:cNvPr id="14" name="Freeform 42"/>
          <p:cNvSpPr>
            <a:spLocks/>
          </p:cNvSpPr>
          <p:nvPr/>
        </p:nvSpPr>
        <p:spPr bwMode="auto">
          <a:xfrm>
            <a:off x="4355379" y="4478966"/>
            <a:ext cx="1728789" cy="1130300"/>
          </a:xfrm>
          <a:custGeom>
            <a:avLst/>
            <a:gdLst>
              <a:gd name="T0" fmla="*/ 0 w 1089"/>
              <a:gd name="T1" fmla="*/ 72 h 712"/>
              <a:gd name="T2" fmla="*/ 0 w 1089"/>
              <a:gd name="T3" fmla="*/ 712 h 712"/>
              <a:gd name="T4" fmla="*/ 1089 w 1089"/>
              <a:gd name="T5" fmla="*/ 712 h 712"/>
              <a:gd name="T6" fmla="*/ 1089 w 1089"/>
              <a:gd name="T7" fmla="*/ 72 h 712"/>
              <a:gd name="T8" fmla="*/ 387 w 1089"/>
              <a:gd name="T9" fmla="*/ 72 h 712"/>
              <a:gd name="T10" fmla="*/ 387 w 1089"/>
              <a:gd name="T11" fmla="*/ 72 h 712"/>
              <a:gd name="T12" fmla="*/ 387 w 1089"/>
              <a:gd name="T13" fmla="*/ 54 h 712"/>
              <a:gd name="T14" fmla="*/ 381 w 1089"/>
              <a:gd name="T15" fmla="*/ 42 h 712"/>
              <a:gd name="T16" fmla="*/ 375 w 1089"/>
              <a:gd name="T17" fmla="*/ 30 h 712"/>
              <a:gd name="T18" fmla="*/ 369 w 1089"/>
              <a:gd name="T19" fmla="*/ 18 h 712"/>
              <a:gd name="T20" fmla="*/ 363 w 1089"/>
              <a:gd name="T21" fmla="*/ 12 h 712"/>
              <a:gd name="T22" fmla="*/ 351 w 1089"/>
              <a:gd name="T23" fmla="*/ 6 h 712"/>
              <a:gd name="T24" fmla="*/ 345 w 1089"/>
              <a:gd name="T25" fmla="*/ 0 h 712"/>
              <a:gd name="T26" fmla="*/ 333 w 1089"/>
              <a:gd name="T27" fmla="*/ 0 h 712"/>
              <a:gd name="T28" fmla="*/ 54 w 1089"/>
              <a:gd name="T29" fmla="*/ 0 h 712"/>
              <a:gd name="T30" fmla="*/ 42 w 1089"/>
              <a:gd name="T31" fmla="*/ 0 h 712"/>
              <a:gd name="T32" fmla="*/ 36 w 1089"/>
              <a:gd name="T33" fmla="*/ 6 h 712"/>
              <a:gd name="T34" fmla="*/ 24 w 1089"/>
              <a:gd name="T35" fmla="*/ 12 h 712"/>
              <a:gd name="T36" fmla="*/ 18 w 1089"/>
              <a:gd name="T37" fmla="*/ 18 h 712"/>
              <a:gd name="T38" fmla="*/ 12 w 1089"/>
              <a:gd name="T39" fmla="*/ 30 h 712"/>
              <a:gd name="T40" fmla="*/ 6 w 1089"/>
              <a:gd name="T41" fmla="*/ 42 h 712"/>
              <a:gd name="T42" fmla="*/ 0 w 1089"/>
              <a:gd name="T43" fmla="*/ 54 h 712"/>
              <a:gd name="T44" fmla="*/ 0 w 1089"/>
              <a:gd name="T45" fmla="*/ 72 h 712"/>
              <a:gd name="T46" fmla="*/ 0 w 1089"/>
              <a:gd name="T47" fmla="*/ 72 h 7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9"/>
              <a:gd name="T73" fmla="*/ 0 h 712"/>
              <a:gd name="T74" fmla="*/ 1089 w 1089"/>
              <a:gd name="T75" fmla="*/ 712 h 7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9" h="712">
                <a:moveTo>
                  <a:pt x="0" y="72"/>
                </a:moveTo>
                <a:lnTo>
                  <a:pt x="0" y="712"/>
                </a:lnTo>
                <a:lnTo>
                  <a:pt x="1089" y="712"/>
                </a:lnTo>
                <a:lnTo>
                  <a:pt x="1089" y="72"/>
                </a:lnTo>
                <a:lnTo>
                  <a:pt x="387" y="72"/>
                </a:lnTo>
                <a:lnTo>
                  <a:pt x="387" y="54"/>
                </a:lnTo>
                <a:lnTo>
                  <a:pt x="381" y="42"/>
                </a:lnTo>
                <a:lnTo>
                  <a:pt x="375" y="30"/>
                </a:lnTo>
                <a:lnTo>
                  <a:pt x="369" y="18"/>
                </a:lnTo>
                <a:lnTo>
                  <a:pt x="363" y="12"/>
                </a:lnTo>
                <a:lnTo>
                  <a:pt x="351" y="6"/>
                </a:lnTo>
                <a:lnTo>
                  <a:pt x="345" y="0"/>
                </a:lnTo>
                <a:lnTo>
                  <a:pt x="333" y="0"/>
                </a:lnTo>
                <a:lnTo>
                  <a:pt x="54" y="0"/>
                </a:lnTo>
                <a:lnTo>
                  <a:pt x="42" y="0"/>
                </a:lnTo>
                <a:lnTo>
                  <a:pt x="36" y="6"/>
                </a:lnTo>
                <a:lnTo>
                  <a:pt x="24" y="12"/>
                </a:lnTo>
                <a:lnTo>
                  <a:pt x="18" y="18"/>
                </a:lnTo>
                <a:lnTo>
                  <a:pt x="12" y="30"/>
                </a:lnTo>
                <a:lnTo>
                  <a:pt x="6" y="42"/>
                </a:lnTo>
                <a:lnTo>
                  <a:pt x="0" y="54"/>
                </a:lnTo>
                <a:lnTo>
                  <a:pt x="0" y="72"/>
                </a:lnTo>
                <a:close/>
              </a:path>
            </a:pathLst>
          </a:custGeom>
          <a:solidFill>
            <a:srgbClr val="E5CC4C"/>
          </a:solidFill>
          <a:ln w="9525">
            <a:solidFill>
              <a:srgbClr val="000000"/>
            </a:solidFill>
            <a:round/>
            <a:headEnd/>
            <a:tailEnd/>
          </a:ln>
        </p:spPr>
        <p:txBody>
          <a:bodyPr/>
          <a:lstStyle/>
          <a:p>
            <a:endParaRPr lang="es-CL"/>
          </a:p>
        </p:txBody>
      </p:sp>
      <p:sp>
        <p:nvSpPr>
          <p:cNvPr id="15" name="Freeform 42"/>
          <p:cNvSpPr>
            <a:spLocks/>
          </p:cNvSpPr>
          <p:nvPr/>
        </p:nvSpPr>
        <p:spPr bwMode="auto">
          <a:xfrm>
            <a:off x="4262000" y="4669286"/>
            <a:ext cx="1853129" cy="1141161"/>
          </a:xfrm>
          <a:custGeom>
            <a:avLst/>
            <a:gdLst>
              <a:gd name="T0" fmla="*/ 0 w 1089"/>
              <a:gd name="T1" fmla="*/ 72 h 712"/>
              <a:gd name="T2" fmla="*/ 0 w 1089"/>
              <a:gd name="T3" fmla="*/ 712 h 712"/>
              <a:gd name="T4" fmla="*/ 1089 w 1089"/>
              <a:gd name="T5" fmla="*/ 712 h 712"/>
              <a:gd name="T6" fmla="*/ 1089 w 1089"/>
              <a:gd name="T7" fmla="*/ 72 h 712"/>
              <a:gd name="T8" fmla="*/ 387 w 1089"/>
              <a:gd name="T9" fmla="*/ 72 h 712"/>
              <a:gd name="T10" fmla="*/ 387 w 1089"/>
              <a:gd name="T11" fmla="*/ 72 h 712"/>
              <a:gd name="T12" fmla="*/ 387 w 1089"/>
              <a:gd name="T13" fmla="*/ 54 h 712"/>
              <a:gd name="T14" fmla="*/ 381 w 1089"/>
              <a:gd name="T15" fmla="*/ 42 h 712"/>
              <a:gd name="T16" fmla="*/ 375 w 1089"/>
              <a:gd name="T17" fmla="*/ 30 h 712"/>
              <a:gd name="T18" fmla="*/ 369 w 1089"/>
              <a:gd name="T19" fmla="*/ 18 h 712"/>
              <a:gd name="T20" fmla="*/ 363 w 1089"/>
              <a:gd name="T21" fmla="*/ 12 h 712"/>
              <a:gd name="T22" fmla="*/ 351 w 1089"/>
              <a:gd name="T23" fmla="*/ 6 h 712"/>
              <a:gd name="T24" fmla="*/ 345 w 1089"/>
              <a:gd name="T25" fmla="*/ 0 h 712"/>
              <a:gd name="T26" fmla="*/ 333 w 1089"/>
              <a:gd name="T27" fmla="*/ 0 h 712"/>
              <a:gd name="T28" fmla="*/ 54 w 1089"/>
              <a:gd name="T29" fmla="*/ 0 h 712"/>
              <a:gd name="T30" fmla="*/ 42 w 1089"/>
              <a:gd name="T31" fmla="*/ 0 h 712"/>
              <a:gd name="T32" fmla="*/ 36 w 1089"/>
              <a:gd name="T33" fmla="*/ 6 h 712"/>
              <a:gd name="T34" fmla="*/ 24 w 1089"/>
              <a:gd name="T35" fmla="*/ 12 h 712"/>
              <a:gd name="T36" fmla="*/ 18 w 1089"/>
              <a:gd name="T37" fmla="*/ 18 h 712"/>
              <a:gd name="T38" fmla="*/ 12 w 1089"/>
              <a:gd name="T39" fmla="*/ 30 h 712"/>
              <a:gd name="T40" fmla="*/ 6 w 1089"/>
              <a:gd name="T41" fmla="*/ 42 h 712"/>
              <a:gd name="T42" fmla="*/ 0 w 1089"/>
              <a:gd name="T43" fmla="*/ 54 h 712"/>
              <a:gd name="T44" fmla="*/ 0 w 1089"/>
              <a:gd name="T45" fmla="*/ 72 h 712"/>
              <a:gd name="T46" fmla="*/ 0 w 1089"/>
              <a:gd name="T47" fmla="*/ 72 h 7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9"/>
              <a:gd name="T73" fmla="*/ 0 h 712"/>
              <a:gd name="T74" fmla="*/ 1089 w 1089"/>
              <a:gd name="T75" fmla="*/ 712 h 7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9" h="712">
                <a:moveTo>
                  <a:pt x="0" y="72"/>
                </a:moveTo>
                <a:lnTo>
                  <a:pt x="0" y="712"/>
                </a:lnTo>
                <a:lnTo>
                  <a:pt x="1089" y="712"/>
                </a:lnTo>
                <a:lnTo>
                  <a:pt x="1089" y="72"/>
                </a:lnTo>
                <a:lnTo>
                  <a:pt x="387" y="72"/>
                </a:lnTo>
                <a:lnTo>
                  <a:pt x="387" y="54"/>
                </a:lnTo>
                <a:lnTo>
                  <a:pt x="381" y="42"/>
                </a:lnTo>
                <a:lnTo>
                  <a:pt x="375" y="30"/>
                </a:lnTo>
                <a:lnTo>
                  <a:pt x="369" y="18"/>
                </a:lnTo>
                <a:lnTo>
                  <a:pt x="363" y="12"/>
                </a:lnTo>
                <a:lnTo>
                  <a:pt x="351" y="6"/>
                </a:lnTo>
                <a:lnTo>
                  <a:pt x="345" y="0"/>
                </a:lnTo>
                <a:lnTo>
                  <a:pt x="333" y="0"/>
                </a:lnTo>
                <a:lnTo>
                  <a:pt x="54" y="0"/>
                </a:lnTo>
                <a:lnTo>
                  <a:pt x="42" y="0"/>
                </a:lnTo>
                <a:lnTo>
                  <a:pt x="36" y="6"/>
                </a:lnTo>
                <a:lnTo>
                  <a:pt x="24" y="12"/>
                </a:lnTo>
                <a:lnTo>
                  <a:pt x="18" y="18"/>
                </a:lnTo>
                <a:lnTo>
                  <a:pt x="12" y="30"/>
                </a:lnTo>
                <a:lnTo>
                  <a:pt x="6" y="42"/>
                </a:lnTo>
                <a:lnTo>
                  <a:pt x="0" y="54"/>
                </a:lnTo>
                <a:lnTo>
                  <a:pt x="0" y="72"/>
                </a:lnTo>
                <a:close/>
              </a:path>
            </a:pathLst>
          </a:custGeom>
          <a:solidFill>
            <a:srgbClr val="E5CC4C"/>
          </a:solidFill>
          <a:ln w="9525">
            <a:solidFill>
              <a:srgbClr val="000000"/>
            </a:solidFill>
            <a:round/>
            <a:headEnd/>
            <a:tailEnd/>
          </a:ln>
        </p:spPr>
        <p:txBody>
          <a:bodyPr/>
          <a:lstStyle/>
          <a:p>
            <a:endParaRPr lang="es-CL"/>
          </a:p>
        </p:txBody>
      </p:sp>
      <p:sp>
        <p:nvSpPr>
          <p:cNvPr id="32772" name="Rectangle 2"/>
          <p:cNvSpPr>
            <a:spLocks noChangeArrowheads="1"/>
          </p:cNvSpPr>
          <p:nvPr/>
        </p:nvSpPr>
        <p:spPr bwMode="auto">
          <a:xfrm>
            <a:off x="3923928" y="4823232"/>
            <a:ext cx="2504715" cy="93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lnSpc>
                <a:spcPct val="90000"/>
              </a:lnSpc>
            </a:pPr>
            <a:r>
              <a:rPr lang="es-ES_tradnl" altLang="es-CL" sz="2000" dirty="0">
                <a:solidFill>
                  <a:schemeClr val="accent5">
                    <a:lumMod val="25000"/>
                  </a:schemeClr>
                </a:solidFill>
              </a:rPr>
              <a:t>REPOSITORIO</a:t>
            </a:r>
          </a:p>
          <a:p>
            <a:pPr algn="ctr">
              <a:lnSpc>
                <a:spcPct val="90000"/>
              </a:lnSpc>
            </a:pPr>
            <a:r>
              <a:rPr lang="es-ES_tradnl" altLang="es-CL" sz="2000" dirty="0">
                <a:solidFill>
                  <a:schemeClr val="accent5">
                    <a:lumMod val="25000"/>
                  </a:schemeClr>
                </a:solidFill>
              </a:rPr>
              <a:t>DE</a:t>
            </a:r>
          </a:p>
          <a:p>
            <a:pPr algn="ctr">
              <a:lnSpc>
                <a:spcPct val="90000"/>
              </a:lnSpc>
            </a:pPr>
            <a:r>
              <a:rPr lang="es-ES_tradnl" altLang="es-CL" sz="2000" dirty="0">
                <a:solidFill>
                  <a:schemeClr val="accent5">
                    <a:lumMod val="25000"/>
                  </a:schemeClr>
                </a:solidFill>
              </a:rPr>
              <a:t> PROYECTOS</a:t>
            </a:r>
          </a:p>
        </p:txBody>
      </p:sp>
      <p:cxnSp>
        <p:nvCxnSpPr>
          <p:cNvPr id="3" name="Conector curvado 2"/>
          <p:cNvCxnSpPr>
            <a:endCxn id="15" idx="3"/>
          </p:cNvCxnSpPr>
          <p:nvPr/>
        </p:nvCxnSpPr>
        <p:spPr bwMode="auto">
          <a:xfrm rot="5400000">
            <a:off x="5889534" y="2542046"/>
            <a:ext cx="2468234" cy="2017043"/>
          </a:xfrm>
          <a:prstGeom prst="curvedConnector2">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7" name="Conector curvado 26"/>
          <p:cNvCxnSpPr/>
          <p:nvPr/>
        </p:nvCxnSpPr>
        <p:spPr bwMode="auto">
          <a:xfrm>
            <a:off x="875859" y="2397859"/>
            <a:ext cx="3389193" cy="2227341"/>
          </a:xfrm>
          <a:prstGeom prst="curvedConnector3">
            <a:avLst>
              <a:gd name="adj1" fmla="val 11153"/>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0" name="Conector curvado 29"/>
          <p:cNvCxnSpPr/>
          <p:nvPr/>
        </p:nvCxnSpPr>
        <p:spPr bwMode="auto">
          <a:xfrm>
            <a:off x="2765070" y="3558066"/>
            <a:ext cx="1467947" cy="920900"/>
          </a:xfrm>
          <a:prstGeom prst="curved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3" name="Conector curvado 32"/>
          <p:cNvCxnSpPr/>
          <p:nvPr/>
        </p:nvCxnSpPr>
        <p:spPr bwMode="auto">
          <a:xfrm rot="16200000" flipH="1">
            <a:off x="3394730" y="3263154"/>
            <a:ext cx="2118390" cy="313234"/>
          </a:xfrm>
          <a:prstGeom prst="curvedConnector3">
            <a:avLst>
              <a:gd name="adj1" fmla="val 84407"/>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7" name="Conector curvado 36"/>
          <p:cNvCxnSpPr>
            <a:stCxn id="13" idx="2"/>
          </p:cNvCxnSpPr>
          <p:nvPr/>
        </p:nvCxnSpPr>
        <p:spPr bwMode="auto">
          <a:xfrm rot="5400000">
            <a:off x="5112851" y="3951062"/>
            <a:ext cx="1072966" cy="275311"/>
          </a:xfrm>
          <a:prstGeom prst="curvedConnector3">
            <a:avLst>
              <a:gd name="adj1" fmla="val 50000"/>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39" name="Conector curvado 38"/>
          <p:cNvCxnSpPr/>
          <p:nvPr/>
        </p:nvCxnSpPr>
        <p:spPr bwMode="auto">
          <a:xfrm rot="16200000" flipH="1">
            <a:off x="7883365" y="2317452"/>
            <a:ext cx="2680" cy="675"/>
          </a:xfrm>
          <a:prstGeom prst="curvedConnector3">
            <a:avLst/>
          </a:prstGeom>
          <a:solidFill>
            <a:srgbClr val="51DC00"/>
          </a:solidFill>
          <a:ln w="12700" cap="flat" cmpd="sng" algn="ctr">
            <a:noFill/>
            <a:prstDash val="solid"/>
            <a:round/>
            <a:headEnd type="none" w="med" len="med"/>
            <a:tailEnd type="triangle"/>
          </a:ln>
          <a:effectLst>
            <a:outerShdw dist="107763" dir="2700000" algn="ctr" rotWithShape="0">
              <a:schemeClr val="bg2"/>
            </a:outerShdw>
          </a:effectLst>
        </p:spPr>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684213" y="1268413"/>
            <a:ext cx="7127875" cy="5040312"/>
          </a:xfrm>
        </p:spPr>
        <p:txBody>
          <a:bodyPr/>
          <a:lstStyle/>
          <a:p>
            <a:pPr marL="342900" indent="-342900" eaLnBrk="1" hangingPunct="1">
              <a:lnSpc>
                <a:spcPct val="80000"/>
              </a:lnSpc>
              <a:buFont typeface="Wingdings" pitchFamily="2" charset="2"/>
              <a:buNone/>
              <a:defRPr/>
            </a:pPr>
            <a:r>
              <a:rPr lang="es-ES" altLang="es-CL" sz="2200" dirty="0">
                <a:solidFill>
                  <a:schemeClr val="accent5">
                    <a:lumMod val="50000"/>
                  </a:schemeClr>
                </a:solidFill>
              </a:rPr>
              <a:t>La Necesidad</a:t>
            </a:r>
          </a:p>
          <a:p>
            <a:pPr marL="342900" indent="-342900" eaLnBrk="1" hangingPunct="1">
              <a:lnSpc>
                <a:spcPct val="80000"/>
              </a:lnSpc>
              <a:defRPr/>
            </a:pPr>
            <a:r>
              <a:rPr lang="es-ES" altLang="es-CL" sz="1800" dirty="0">
                <a:solidFill>
                  <a:schemeClr val="bg2"/>
                </a:solidFill>
              </a:rPr>
              <a:t>La necesidad aparece por un evento obligado, espontáneo, inducido o un proceso sistemático.</a:t>
            </a:r>
          </a:p>
          <a:p>
            <a:pPr marL="342900" indent="-342900" eaLnBrk="1" hangingPunct="1">
              <a:lnSpc>
                <a:spcPct val="80000"/>
              </a:lnSpc>
              <a:defRPr/>
            </a:pPr>
            <a:r>
              <a:rPr lang="es-ES" altLang="es-CL" sz="1800" dirty="0">
                <a:solidFill>
                  <a:schemeClr val="bg2"/>
                </a:solidFill>
              </a:rPr>
              <a:t>Es importante documentar las necesidades en cuanto se detectan</a:t>
            </a:r>
          </a:p>
          <a:p>
            <a:pPr marL="342900" indent="-342900" eaLnBrk="1" hangingPunct="1">
              <a:lnSpc>
                <a:spcPct val="80000"/>
              </a:lnSpc>
              <a:defRPr/>
            </a:pPr>
            <a:r>
              <a:rPr lang="es-ES" altLang="es-CL" sz="1800" dirty="0">
                <a:solidFill>
                  <a:schemeClr val="bg2"/>
                </a:solidFill>
              </a:rPr>
              <a:t>Los aportes más importantes a la rentabilidad, nacen de proyectos no obligados.</a:t>
            </a:r>
          </a:p>
          <a:p>
            <a:pPr marL="342900" indent="-342900" eaLnBrk="1" hangingPunct="1">
              <a:lnSpc>
                <a:spcPct val="80000"/>
              </a:lnSpc>
              <a:defRPr/>
            </a:pPr>
            <a:r>
              <a:rPr lang="es-ES" altLang="es-CL" sz="1800" dirty="0">
                <a:solidFill>
                  <a:schemeClr val="bg2"/>
                </a:solidFill>
              </a:rPr>
              <a:t>La sensibilidad a las oportunidades, como se dijo,  es parte de una cultura de innovación</a:t>
            </a:r>
            <a:r>
              <a:rPr lang="es-ES" altLang="es-CL" sz="2000" dirty="0">
                <a:solidFill>
                  <a:schemeClr val="bg2"/>
                </a:solidFill>
              </a:rPr>
              <a:t>.</a:t>
            </a:r>
          </a:p>
          <a:p>
            <a:pPr marL="342900" indent="-342900" eaLnBrk="1" hangingPunct="1">
              <a:lnSpc>
                <a:spcPct val="80000"/>
              </a:lnSpc>
              <a:buFont typeface="Wingdings" pitchFamily="2" charset="2"/>
              <a:buNone/>
              <a:defRPr/>
            </a:pPr>
            <a:r>
              <a:rPr lang="es-ES" altLang="es-CL" sz="2200" dirty="0">
                <a:solidFill>
                  <a:schemeClr val="accent5">
                    <a:lumMod val="50000"/>
                  </a:schemeClr>
                </a:solidFill>
              </a:rPr>
              <a:t>Documentando la Necesidad</a:t>
            </a:r>
          </a:p>
          <a:p>
            <a:pPr marL="342900" indent="-342900" eaLnBrk="1" hangingPunct="1">
              <a:lnSpc>
                <a:spcPct val="80000"/>
              </a:lnSpc>
              <a:defRPr/>
            </a:pPr>
            <a:r>
              <a:rPr lang="es-ES" altLang="es-CL" sz="1800" dirty="0">
                <a:solidFill>
                  <a:schemeClr val="bg2"/>
                </a:solidFill>
              </a:rPr>
              <a:t>Debe existir en cada área un Repositorio de Proyectos, en este caso en T.I., almacenando los proyectos potenciales identificados.</a:t>
            </a:r>
          </a:p>
          <a:p>
            <a:pPr marL="342900" indent="-342900" eaLnBrk="1" hangingPunct="1">
              <a:lnSpc>
                <a:spcPct val="80000"/>
              </a:lnSpc>
              <a:defRPr/>
            </a:pPr>
            <a:r>
              <a:rPr lang="es-ES" altLang="es-CL" sz="1800" dirty="0">
                <a:solidFill>
                  <a:schemeClr val="bg2"/>
                </a:solidFill>
              </a:rPr>
              <a:t>Salvo ideas primarias, los prospectos deben materializarse en Casos de Negocio.  Pueden contener estimaciones preliminares de beneficios, costos y rentabilidad</a:t>
            </a:r>
          </a:p>
          <a:p>
            <a:pPr marL="342900" indent="-342900" eaLnBrk="1" hangingPunct="1">
              <a:lnSpc>
                <a:spcPct val="80000"/>
              </a:lnSpc>
              <a:defRPr/>
            </a:pPr>
            <a:r>
              <a:rPr lang="es-ES" altLang="es-CL" sz="1800" dirty="0">
                <a:solidFill>
                  <a:schemeClr val="bg2"/>
                </a:solidFill>
              </a:rPr>
              <a:t>Se mantiene un índice de prospectos de proyectos, con sus datos principales, su estado de evaluación y las fechas previstas de activación.</a:t>
            </a:r>
          </a:p>
        </p:txBody>
      </p:sp>
      <p:sp>
        <p:nvSpPr>
          <p:cNvPr id="34819" name="Text Box 2"/>
          <p:cNvSpPr txBox="1">
            <a:spLocks noChangeArrowheads="1"/>
          </p:cNvSpPr>
          <p:nvPr/>
        </p:nvSpPr>
        <p:spPr bwMode="auto">
          <a:xfrm>
            <a:off x="323850" y="765175"/>
            <a:ext cx="5472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CL" altLang="es-CL" sz="2000">
                <a:solidFill>
                  <a:srgbClr val="800000"/>
                </a:solidFill>
              </a:rPr>
              <a:t>IDENTIFICACIÓN DEL PROYECTO TIC</a:t>
            </a:r>
            <a:endParaRPr lang="es-ES" altLang="es-CL" sz="2000">
              <a:solidFill>
                <a:srgbClr val="800000"/>
              </a:solidFill>
            </a:endParaRPr>
          </a:p>
        </p:txBody>
      </p:sp>
      <p:sp>
        <p:nvSpPr>
          <p:cNvPr id="34820" name="Text Box 2"/>
          <p:cNvSpPr txBox="1">
            <a:spLocks noChangeArrowheads="1"/>
          </p:cNvSpPr>
          <p:nvPr/>
        </p:nvSpPr>
        <p:spPr bwMode="auto">
          <a:xfrm>
            <a:off x="179388" y="260350"/>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600">
                <a:solidFill>
                  <a:srgbClr val="417204"/>
                </a:solidFill>
              </a:rPr>
              <a:t>Preparación y Evaluación de Proyectos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sz="half" idx="1"/>
          </p:nvPr>
        </p:nvSpPr>
        <p:spPr>
          <a:xfrm>
            <a:off x="719138" y="1390650"/>
            <a:ext cx="7669212" cy="503238"/>
          </a:xfrm>
          <a:noFill/>
        </p:spPr>
        <p:txBody>
          <a:bodyPr/>
          <a:lstStyle/>
          <a:p>
            <a:pPr marL="342900" indent="-342900" eaLnBrk="1" hangingPunct="1">
              <a:buFont typeface="Wingdings" pitchFamily="2" charset="2"/>
              <a:buNone/>
            </a:pPr>
            <a:r>
              <a:rPr lang="es-ES" altLang="es-CL" sz="2000">
                <a:solidFill>
                  <a:srgbClr val="050575"/>
                </a:solidFill>
              </a:rPr>
              <a:t>El Repositorio de Proyectos y los Planes Operativos.</a:t>
            </a:r>
          </a:p>
        </p:txBody>
      </p:sp>
      <p:grpSp>
        <p:nvGrpSpPr>
          <p:cNvPr id="44035" name="Group 17"/>
          <p:cNvGrpSpPr>
            <a:grpSpLocks/>
          </p:cNvGrpSpPr>
          <p:nvPr/>
        </p:nvGrpSpPr>
        <p:grpSpPr bwMode="auto">
          <a:xfrm>
            <a:off x="5219700" y="2781300"/>
            <a:ext cx="3529013" cy="3311525"/>
            <a:chOff x="2018" y="981"/>
            <a:chExt cx="3135" cy="2926"/>
          </a:xfrm>
        </p:grpSpPr>
        <p:pic>
          <p:nvPicPr>
            <p:cNvPr id="44039"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 y="981"/>
              <a:ext cx="2182" cy="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4040"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 y="2840"/>
              <a:ext cx="588"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 y="2614"/>
              <a:ext cx="2132" cy="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4042" name="AutoShape 11"/>
            <p:cNvSpPr>
              <a:spLocks noChangeArrowheads="1"/>
            </p:cNvSpPr>
            <p:nvPr/>
          </p:nvSpPr>
          <p:spPr bwMode="auto">
            <a:xfrm>
              <a:off x="2290" y="1434"/>
              <a:ext cx="953" cy="1225"/>
            </a:xfrm>
            <a:prstGeom prst="cloudCallout">
              <a:avLst>
                <a:gd name="adj1" fmla="val 90292"/>
                <a:gd name="adj2" fmla="val 47551"/>
              </a:avLst>
            </a:prstGeom>
            <a:solidFill>
              <a:srgbClr val="DDDDDD"/>
            </a:solidFill>
            <a:ln>
              <a:noFill/>
            </a:ln>
            <a:effectLst>
              <a:outerShdw dist="71842" dir="2700000" algn="ctr" rotWithShape="0">
                <a:schemeClr val="bg2"/>
              </a:outerShdw>
            </a:effectLst>
            <a:extLst>
              <a:ext uri="{91240B29-F687-4F45-9708-019B960494DF}">
                <a14:hiddenLine xmlns:a14="http://schemas.microsoft.com/office/drawing/2010/main" w="12700">
                  <a:solidFill>
                    <a:srgbClr val="000000"/>
                  </a:solidFill>
                  <a:round/>
                  <a:headEnd/>
                  <a:tailEnd/>
                </a14:hiddenLine>
              </a:ext>
            </a:extLst>
          </p:spPr>
          <p:txBody>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endParaRPr lang="es-ES" altLang="es-CL"/>
            </a:p>
          </p:txBody>
        </p:sp>
        <p:pic>
          <p:nvPicPr>
            <p:cNvPr id="44043"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307310">
              <a:off x="2395" y="1602"/>
              <a:ext cx="789"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404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0" y="2931"/>
              <a:ext cx="600"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5" name="AutoShape 15"/>
            <p:cNvSpPr>
              <a:spLocks noChangeArrowheads="1"/>
            </p:cNvSpPr>
            <p:nvPr/>
          </p:nvSpPr>
          <p:spPr bwMode="auto">
            <a:xfrm rot="-2007897">
              <a:off x="2901" y="3409"/>
              <a:ext cx="364" cy="318"/>
            </a:xfrm>
            <a:prstGeom prst="rightArrow">
              <a:avLst>
                <a:gd name="adj1" fmla="val 50000"/>
                <a:gd name="adj2" fmla="val 28537"/>
              </a:avLst>
            </a:prstGeom>
            <a:solidFill>
              <a:schemeClr val="hlink"/>
            </a:solidFill>
            <a:ln>
              <a:noFill/>
            </a:ln>
            <a:effectLst>
              <a:outerShdw dist="63500" dir="3187806"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sp>
          <p:nvSpPr>
            <p:cNvPr id="44046" name="AutoShape 16"/>
            <p:cNvSpPr>
              <a:spLocks noChangeArrowheads="1"/>
            </p:cNvSpPr>
            <p:nvPr/>
          </p:nvSpPr>
          <p:spPr bwMode="auto">
            <a:xfrm rot="-5215043">
              <a:off x="3942" y="2590"/>
              <a:ext cx="543" cy="317"/>
            </a:xfrm>
            <a:prstGeom prst="rightArrow">
              <a:avLst>
                <a:gd name="adj1" fmla="val 50000"/>
                <a:gd name="adj2" fmla="val 42768"/>
              </a:avLst>
            </a:prstGeom>
            <a:solidFill>
              <a:schemeClr val="hlink"/>
            </a:solidFill>
            <a:ln>
              <a:noFill/>
            </a:ln>
            <a:effectLst>
              <a:outerShdw dist="63500" dir="3187806"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grpSp>
      <p:sp>
        <p:nvSpPr>
          <p:cNvPr id="44036" name="Rectangle 20"/>
          <p:cNvSpPr>
            <a:spLocks noChangeArrowheads="1"/>
          </p:cNvSpPr>
          <p:nvPr/>
        </p:nvSpPr>
        <p:spPr bwMode="auto">
          <a:xfrm>
            <a:off x="611188" y="1916113"/>
            <a:ext cx="4578350" cy="44878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lnSpc>
                <a:spcPct val="85000"/>
              </a:lnSpc>
              <a:spcBef>
                <a:spcPct val="30000"/>
              </a:spcBef>
              <a:buClr>
                <a:srgbClr val="037C03"/>
              </a:buClr>
              <a:buSzPct val="85000"/>
              <a:buFont typeface="Wingdings" panose="05000000000000000000" pitchFamily="2" charset="2"/>
              <a:buChar char="l"/>
            </a:pPr>
            <a:r>
              <a:rPr lang="es-ES" altLang="es-CL" sz="1800">
                <a:solidFill>
                  <a:srgbClr val="050575"/>
                </a:solidFill>
              </a:rPr>
              <a:t>Los Proyectos requeridos y presentados como Casos de Negocio, en sus diferentes niveles de definición, se mantienen en un Repositorio o catálogo de Proyectos.</a:t>
            </a:r>
          </a:p>
          <a:p>
            <a:pPr eaLnBrk="1" hangingPunct="1">
              <a:lnSpc>
                <a:spcPct val="85000"/>
              </a:lnSpc>
              <a:spcBef>
                <a:spcPct val="30000"/>
              </a:spcBef>
              <a:buClr>
                <a:srgbClr val="037C03"/>
              </a:buClr>
              <a:buSzPct val="85000"/>
              <a:buFont typeface="Wingdings" panose="05000000000000000000" pitchFamily="2" charset="2"/>
              <a:buChar char="l"/>
            </a:pPr>
            <a:endParaRPr lang="es-ES" altLang="es-CL" sz="600">
              <a:solidFill>
                <a:srgbClr val="050575"/>
              </a:solidFill>
            </a:endParaRPr>
          </a:p>
          <a:p>
            <a:pPr eaLnBrk="1" hangingPunct="1">
              <a:lnSpc>
                <a:spcPct val="85000"/>
              </a:lnSpc>
              <a:spcBef>
                <a:spcPct val="30000"/>
              </a:spcBef>
              <a:buClr>
                <a:srgbClr val="037C03"/>
              </a:buClr>
              <a:buSzPct val="85000"/>
              <a:buFont typeface="Wingdings" panose="05000000000000000000" pitchFamily="2" charset="2"/>
              <a:buChar char="l"/>
            </a:pPr>
            <a:r>
              <a:rPr lang="es-ES" altLang="es-CL" sz="1800">
                <a:solidFill>
                  <a:srgbClr val="050575"/>
                </a:solidFill>
              </a:rPr>
              <a:t>Periódicamente (anualmente o semestralmente) se realiza el proceso de generación del Plan Operativo de T.I., a partir de los proyectos en espera.</a:t>
            </a:r>
          </a:p>
          <a:p>
            <a:pPr eaLnBrk="1" hangingPunct="1">
              <a:lnSpc>
                <a:spcPct val="85000"/>
              </a:lnSpc>
              <a:spcBef>
                <a:spcPct val="30000"/>
              </a:spcBef>
              <a:buClr>
                <a:srgbClr val="037C03"/>
              </a:buClr>
              <a:buSzPct val="85000"/>
              <a:buFont typeface="Wingdings" panose="05000000000000000000" pitchFamily="2" charset="2"/>
              <a:buChar char="l"/>
            </a:pPr>
            <a:endParaRPr lang="es-ES" altLang="es-CL" sz="600">
              <a:solidFill>
                <a:srgbClr val="050575"/>
              </a:solidFill>
            </a:endParaRPr>
          </a:p>
          <a:p>
            <a:pPr eaLnBrk="1" hangingPunct="1">
              <a:lnSpc>
                <a:spcPct val="85000"/>
              </a:lnSpc>
              <a:spcBef>
                <a:spcPct val="30000"/>
              </a:spcBef>
              <a:buClr>
                <a:srgbClr val="037C03"/>
              </a:buClr>
              <a:buSzPct val="85000"/>
              <a:buFont typeface="Wingdings" panose="05000000000000000000" pitchFamily="2" charset="2"/>
              <a:buChar char="l"/>
            </a:pPr>
            <a:r>
              <a:rPr lang="es-ES" altLang="es-CL" sz="1800">
                <a:solidFill>
                  <a:srgbClr val="050575"/>
                </a:solidFill>
              </a:rPr>
              <a:t>La se fijan prioridades de evaluación y de ejecución de proyectos.</a:t>
            </a:r>
          </a:p>
          <a:p>
            <a:pPr eaLnBrk="1" hangingPunct="1">
              <a:lnSpc>
                <a:spcPct val="85000"/>
              </a:lnSpc>
              <a:spcBef>
                <a:spcPct val="30000"/>
              </a:spcBef>
              <a:buClr>
                <a:srgbClr val="037C03"/>
              </a:buClr>
              <a:buSzPct val="85000"/>
              <a:buFont typeface="Wingdings" panose="05000000000000000000" pitchFamily="2" charset="2"/>
              <a:buChar char="l"/>
            </a:pPr>
            <a:endParaRPr lang="es-ES" altLang="es-CL" sz="600">
              <a:solidFill>
                <a:srgbClr val="050575"/>
              </a:solidFill>
            </a:endParaRPr>
          </a:p>
          <a:p>
            <a:pPr eaLnBrk="1" hangingPunct="1">
              <a:lnSpc>
                <a:spcPct val="85000"/>
              </a:lnSpc>
              <a:spcBef>
                <a:spcPct val="30000"/>
              </a:spcBef>
              <a:buClr>
                <a:srgbClr val="037C03"/>
              </a:buClr>
              <a:buSzPct val="85000"/>
              <a:buFont typeface="Wingdings" panose="05000000000000000000" pitchFamily="2" charset="2"/>
              <a:buChar char="l"/>
            </a:pPr>
            <a:r>
              <a:rPr lang="es-ES" altLang="es-CL" sz="1800">
                <a:solidFill>
                  <a:srgbClr val="050575"/>
                </a:solidFill>
              </a:rPr>
              <a:t>El Plan resulta más rápido, adecuado a las necesidades, objetivo y confiable. </a:t>
            </a:r>
          </a:p>
        </p:txBody>
      </p:sp>
      <p:sp>
        <p:nvSpPr>
          <p:cNvPr id="44037" name="Text Box 2"/>
          <p:cNvSpPr txBox="1">
            <a:spLocks noChangeArrowheads="1"/>
          </p:cNvSpPr>
          <p:nvPr/>
        </p:nvSpPr>
        <p:spPr bwMode="auto">
          <a:xfrm>
            <a:off x="1213547" y="871777"/>
            <a:ext cx="5472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CL" altLang="es-CL" sz="2000" dirty="0">
                <a:solidFill>
                  <a:srgbClr val="800000"/>
                </a:solidFill>
              </a:rPr>
              <a:t>IDENTIFICACIÓN DEL PROYECTO TIC</a:t>
            </a:r>
            <a:endParaRPr lang="es-ES" altLang="es-CL" sz="2000" dirty="0">
              <a:solidFill>
                <a:srgbClr val="800000"/>
              </a:solidFill>
            </a:endParaRPr>
          </a:p>
        </p:txBody>
      </p:sp>
      <p:sp>
        <p:nvSpPr>
          <p:cNvPr id="44038" name="Text Box 2"/>
          <p:cNvSpPr txBox="1">
            <a:spLocks noChangeArrowheads="1"/>
          </p:cNvSpPr>
          <p:nvPr/>
        </p:nvSpPr>
        <p:spPr bwMode="auto">
          <a:xfrm>
            <a:off x="107950" y="314325"/>
            <a:ext cx="67675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600">
                <a:solidFill>
                  <a:srgbClr val="417204"/>
                </a:solidFill>
              </a:rPr>
              <a:t>Preparación y Evaluación de Proyectos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9750" y="1484313"/>
            <a:ext cx="6696075" cy="4681537"/>
          </a:xfrm>
        </p:spPr>
        <p:txBody>
          <a:bodyPr/>
          <a:lstStyle/>
          <a:p>
            <a:pPr marL="342900" indent="-342900" eaLnBrk="1" hangingPunct="1">
              <a:buFont typeface="Wingdings" pitchFamily="2" charset="2"/>
              <a:buNone/>
              <a:defRPr/>
            </a:pPr>
            <a:r>
              <a:rPr lang="es-ES" altLang="es-CL" dirty="0">
                <a:solidFill>
                  <a:srgbClr val="C00000"/>
                </a:solidFill>
              </a:rPr>
              <a:t>Recomendaciones</a:t>
            </a:r>
          </a:p>
          <a:p>
            <a:pPr marL="342900" indent="-342900" eaLnBrk="1" hangingPunct="1">
              <a:defRPr/>
            </a:pPr>
            <a:r>
              <a:rPr lang="es-ES" altLang="es-CL" sz="2000" dirty="0">
                <a:solidFill>
                  <a:schemeClr val="bg2"/>
                </a:solidFill>
              </a:rPr>
              <a:t>Cada área operacional, la gerencia y las unidades de servicio deben, periódicamente, realizar el ejercicio de identificar proyectos.</a:t>
            </a:r>
            <a:endParaRPr lang="es-ES" altLang="es-CL" sz="2000" i="1" dirty="0">
              <a:solidFill>
                <a:schemeClr val="bg2"/>
              </a:solidFill>
            </a:endParaRPr>
          </a:p>
          <a:p>
            <a:pPr marL="342900" indent="-342900" eaLnBrk="1" hangingPunct="1">
              <a:defRPr/>
            </a:pPr>
            <a:r>
              <a:rPr lang="es-ES" altLang="es-CL" sz="2000" i="1" dirty="0">
                <a:solidFill>
                  <a:schemeClr val="bg2"/>
                </a:solidFill>
              </a:rPr>
              <a:t>Periódicamente traspase a otro nivel (aparte) las ideas o </a:t>
            </a:r>
            <a:r>
              <a:rPr lang="es-ES" altLang="es-CL" sz="2000" dirty="0">
                <a:solidFill>
                  <a:schemeClr val="bg2"/>
                </a:solidFill>
              </a:rPr>
              <a:t>proyectos no factibles, que fueron superadas por otras o pasó su tiempo o requerimiento.</a:t>
            </a:r>
          </a:p>
          <a:p>
            <a:pPr marL="342900" indent="-342900" eaLnBrk="1" hangingPunct="1">
              <a:buSzPct val="90000"/>
              <a:defRPr/>
            </a:pPr>
            <a:r>
              <a:rPr lang="es-ES" altLang="es-CL" sz="2000" dirty="0">
                <a:solidFill>
                  <a:srgbClr val="800000"/>
                </a:solidFill>
              </a:rPr>
              <a:t>Nunca inicie un proyecto si usted </a:t>
            </a:r>
            <a:r>
              <a:rPr lang="es-MX" altLang="es-CL" sz="2000" dirty="0">
                <a:solidFill>
                  <a:srgbClr val="800000"/>
                </a:solidFill>
              </a:rPr>
              <a:t>NO</a:t>
            </a:r>
            <a:r>
              <a:rPr lang="es-ES" altLang="es-CL" sz="2000" dirty="0">
                <a:solidFill>
                  <a:srgbClr val="800000"/>
                </a:solidFill>
              </a:rPr>
              <a:t> conoce o </a:t>
            </a:r>
            <a:r>
              <a:rPr lang="es-MX" altLang="es-CL" sz="2000" dirty="0">
                <a:solidFill>
                  <a:srgbClr val="800000"/>
                </a:solidFill>
              </a:rPr>
              <a:t>NO</a:t>
            </a:r>
            <a:r>
              <a:rPr lang="es-ES" altLang="es-CL" sz="2000" dirty="0">
                <a:solidFill>
                  <a:srgbClr val="800000"/>
                </a:solidFill>
              </a:rPr>
              <a:t> está bien convencido de los objetivos.</a:t>
            </a:r>
            <a:endParaRPr lang="es-MX" altLang="es-CL" sz="2000" dirty="0">
              <a:solidFill>
                <a:srgbClr val="800000"/>
              </a:solidFill>
            </a:endParaRPr>
          </a:p>
          <a:p>
            <a:pPr marL="342900" indent="-342900" eaLnBrk="1" hangingPunct="1">
              <a:defRPr/>
            </a:pPr>
            <a:r>
              <a:rPr lang="es-ES" altLang="es-CL" sz="2000" dirty="0">
                <a:solidFill>
                  <a:srgbClr val="800000"/>
                </a:solidFill>
              </a:rPr>
              <a:t>Nunca inicie un proyecto si NO tiene usted el apoyo y convencimiento de la organización superior, independientemente de los beneficios o por rentable que parezca </a:t>
            </a:r>
          </a:p>
          <a:p>
            <a:pPr marL="342900" indent="-342900" eaLnBrk="1" hangingPunct="1">
              <a:defRPr/>
            </a:pPr>
            <a:endParaRPr lang="es-ES" altLang="es-CL" sz="2000" dirty="0">
              <a:solidFill>
                <a:srgbClr val="800000"/>
              </a:solidFill>
            </a:endParaRPr>
          </a:p>
        </p:txBody>
      </p:sp>
      <p:graphicFrame>
        <p:nvGraphicFramePr>
          <p:cNvPr id="48131" name="Object 8">
            <a:hlinkClick r:id="" action="ppaction://ole?verb=0"/>
          </p:cNvPr>
          <p:cNvGraphicFramePr>
            <a:graphicFrameLocks/>
          </p:cNvGraphicFramePr>
          <p:nvPr/>
        </p:nvGraphicFramePr>
        <p:xfrm>
          <a:off x="6948488" y="115888"/>
          <a:ext cx="2160587" cy="2392362"/>
        </p:xfrm>
        <a:graphic>
          <a:graphicData uri="http://schemas.openxmlformats.org/presentationml/2006/ole">
            <mc:AlternateContent xmlns:mc="http://schemas.openxmlformats.org/markup-compatibility/2006">
              <mc:Choice xmlns:v="urn:schemas-microsoft-com:vml" Requires="v">
                <p:oleObj name="Imagen" r:id="rId2" imgW="2751138" imgH="3452813" progId="MS_ClipArt_Gallery.2">
                  <p:embed/>
                </p:oleObj>
              </mc:Choice>
              <mc:Fallback>
                <p:oleObj name="Imagen" r:id="rId2" imgW="2751138" imgH="3452813" progId="MS_ClipArt_Gallery.2">
                  <p:embed/>
                  <p:pic>
                    <p:nvPicPr>
                      <p:cNvPr id="0" name="Object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15888"/>
                        <a:ext cx="2160587" cy="2392362"/>
                      </a:xfrm>
                      <a:prstGeom prst="rect">
                        <a:avLst/>
                      </a:prstGeom>
                      <a:noFill/>
                      <a:ln>
                        <a:noFill/>
                      </a:ln>
                      <a:effectLst/>
                      <a:extLst>
                        <a:ext uri="{909E8E84-426E-40DD-AFC4-6F175D3DCCD1}">
                          <a14:hiddenFill xmlns:a14="http://schemas.microsoft.com/office/drawing/2010/main">
                            <a:solidFill>
                              <a:srgbClr val="51DC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aphicFrame>
        <p:nvGraphicFramePr>
          <p:cNvPr id="48132" name="Object 9">
            <a:hlinkClick r:id="" action="ppaction://ole?verb=0"/>
          </p:cNvPr>
          <p:cNvGraphicFramePr>
            <a:graphicFrameLocks/>
          </p:cNvGraphicFramePr>
          <p:nvPr/>
        </p:nvGraphicFramePr>
        <p:xfrm>
          <a:off x="7524750" y="620713"/>
          <a:ext cx="828675" cy="1223962"/>
        </p:xfrm>
        <a:graphic>
          <a:graphicData uri="http://schemas.openxmlformats.org/presentationml/2006/ole">
            <mc:AlternateContent xmlns:mc="http://schemas.openxmlformats.org/markup-compatibility/2006">
              <mc:Choice xmlns:v="urn:schemas-microsoft-com:vml" Requires="v">
                <p:oleObj name="Imagen" r:id="rId4" imgW="3687763" imgH="5662613" progId="MS_ClipArt_Gallery.2">
                  <p:embed/>
                </p:oleObj>
              </mc:Choice>
              <mc:Fallback>
                <p:oleObj name="Imagen" r:id="rId4" imgW="3687763" imgH="5662613" progId="MS_ClipArt_Gallery.2">
                  <p:embed/>
                  <p:pic>
                    <p:nvPicPr>
                      <p:cNvPr id="0" name="Objec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620713"/>
                        <a:ext cx="828675" cy="1223962"/>
                      </a:xfrm>
                      <a:prstGeom prst="rect">
                        <a:avLst/>
                      </a:prstGeom>
                      <a:noFill/>
                      <a:ln>
                        <a:noFill/>
                      </a:ln>
                      <a:effectLst/>
                      <a:extLst>
                        <a:ext uri="{909E8E84-426E-40DD-AFC4-6F175D3DCCD1}">
                          <a14:hiddenFill xmlns:a14="http://schemas.microsoft.com/office/drawing/2010/main">
                            <a:solidFill>
                              <a:srgbClr val="51DC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48133" name="Text Box 2"/>
          <p:cNvSpPr txBox="1">
            <a:spLocks noChangeArrowheads="1"/>
          </p:cNvSpPr>
          <p:nvPr/>
        </p:nvSpPr>
        <p:spPr bwMode="auto">
          <a:xfrm>
            <a:off x="323850" y="868363"/>
            <a:ext cx="5472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CL" altLang="es-CL" sz="2000">
                <a:solidFill>
                  <a:srgbClr val="800000"/>
                </a:solidFill>
              </a:rPr>
              <a:t>IDENTIFICACIÓN DEL PROYECTO TIC</a:t>
            </a:r>
            <a:endParaRPr lang="es-ES" altLang="es-CL" sz="2000">
              <a:solidFill>
                <a:srgbClr val="800000"/>
              </a:solidFill>
            </a:endParaRPr>
          </a:p>
        </p:txBody>
      </p:sp>
      <p:sp>
        <p:nvSpPr>
          <p:cNvPr id="48134" name="Text Box 2"/>
          <p:cNvSpPr txBox="1">
            <a:spLocks noChangeArrowheads="1"/>
          </p:cNvSpPr>
          <p:nvPr/>
        </p:nvSpPr>
        <p:spPr bwMode="auto">
          <a:xfrm>
            <a:off x="179388" y="260350"/>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600">
                <a:solidFill>
                  <a:srgbClr val="417204"/>
                </a:solidFill>
              </a:rPr>
              <a:t>Preparación y Evaluación de Proyectos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327025" y="1413446"/>
            <a:ext cx="8064500" cy="4967882"/>
          </a:xfrm>
        </p:spPr>
        <p:txBody>
          <a:bodyPr/>
          <a:lstStyle/>
          <a:p>
            <a:pPr marL="342900" indent="-342900" eaLnBrk="1" hangingPunct="1">
              <a:lnSpc>
                <a:spcPct val="85000"/>
              </a:lnSpc>
              <a:buFont typeface="Wingdings" pitchFamily="2" charset="2"/>
              <a:buNone/>
              <a:defRPr/>
            </a:pPr>
            <a:r>
              <a:rPr lang="es-ES" altLang="es-CL" sz="2000" dirty="0">
                <a:solidFill>
                  <a:schemeClr val="accent5">
                    <a:lumMod val="50000"/>
                  </a:schemeClr>
                </a:solidFill>
              </a:rPr>
              <a:t>	</a:t>
            </a:r>
            <a:r>
              <a:rPr lang="es-ES" altLang="es-CL" sz="1800" dirty="0">
                <a:solidFill>
                  <a:schemeClr val="bg1">
                    <a:lumMod val="10000"/>
                  </a:schemeClr>
                </a:solidFill>
              </a:rPr>
              <a:t>Una vez identificado y definido el proyecto, se estudian los diversos aspectos que determinan su desarrollo, como es la demanda que condiciona su dimensionamiento, las alternativas técnicas y operativas, la organización necesaria, las inversiones y costos de operación, restricciones legales y otros, con el propósito de:</a:t>
            </a:r>
          </a:p>
          <a:p>
            <a:pPr marL="342900" indent="-342900" eaLnBrk="1" hangingPunct="1">
              <a:lnSpc>
                <a:spcPct val="85000"/>
              </a:lnSpc>
              <a:defRPr/>
            </a:pPr>
            <a:endParaRPr lang="es-ES" altLang="es-CL" sz="400" dirty="0">
              <a:solidFill>
                <a:srgbClr val="C00000"/>
              </a:solidFill>
            </a:endParaRPr>
          </a:p>
          <a:p>
            <a:pPr marL="1600200" lvl="3" indent="-228600" eaLnBrk="1" hangingPunct="1">
              <a:lnSpc>
                <a:spcPct val="85000"/>
              </a:lnSpc>
              <a:defRPr/>
            </a:pPr>
            <a:r>
              <a:rPr lang="en-US" altLang="es-CL" sz="1600" dirty="0" err="1">
                <a:solidFill>
                  <a:srgbClr val="C00000"/>
                </a:solidFill>
              </a:rPr>
              <a:t>Generar</a:t>
            </a:r>
            <a:r>
              <a:rPr lang="en-US" altLang="es-CL" sz="1600" dirty="0">
                <a:solidFill>
                  <a:srgbClr val="C00000"/>
                </a:solidFill>
              </a:rPr>
              <a:t> </a:t>
            </a:r>
            <a:r>
              <a:rPr lang="en-US" altLang="es-CL" sz="1600" dirty="0" err="1">
                <a:solidFill>
                  <a:srgbClr val="C00000"/>
                </a:solidFill>
              </a:rPr>
              <a:t>antecedentes</a:t>
            </a:r>
            <a:r>
              <a:rPr lang="en-US" altLang="es-CL" sz="1600" dirty="0">
                <a:solidFill>
                  <a:srgbClr val="C00000"/>
                </a:solidFill>
              </a:rPr>
              <a:t> </a:t>
            </a:r>
            <a:r>
              <a:rPr lang="en-US" altLang="es-CL" sz="1600" dirty="0" err="1">
                <a:solidFill>
                  <a:srgbClr val="C00000"/>
                </a:solidFill>
              </a:rPr>
              <a:t>sobre</a:t>
            </a:r>
            <a:r>
              <a:rPr lang="en-US" altLang="es-CL" sz="1600" dirty="0">
                <a:solidFill>
                  <a:srgbClr val="C00000"/>
                </a:solidFill>
              </a:rPr>
              <a:t> el </a:t>
            </a:r>
            <a:r>
              <a:rPr lang="en-US" altLang="es-CL" sz="1600" dirty="0" err="1">
                <a:solidFill>
                  <a:srgbClr val="C00000"/>
                </a:solidFill>
              </a:rPr>
              <a:t>proyecto</a:t>
            </a:r>
            <a:r>
              <a:rPr lang="en-US" altLang="es-CL" sz="1600" dirty="0">
                <a:solidFill>
                  <a:srgbClr val="C00000"/>
                </a:solidFill>
              </a:rPr>
              <a:t> </a:t>
            </a:r>
            <a:r>
              <a:rPr lang="en-US" altLang="es-CL" sz="1600" dirty="0" err="1">
                <a:solidFill>
                  <a:srgbClr val="C00000"/>
                </a:solidFill>
              </a:rPr>
              <a:t>para</a:t>
            </a:r>
            <a:r>
              <a:rPr lang="en-US" altLang="es-CL" sz="1600" dirty="0">
                <a:solidFill>
                  <a:srgbClr val="C00000"/>
                </a:solidFill>
              </a:rPr>
              <a:t> la </a:t>
            </a:r>
            <a:r>
              <a:rPr lang="en-US" altLang="es-CL" sz="1600" dirty="0" err="1">
                <a:solidFill>
                  <a:srgbClr val="C00000"/>
                </a:solidFill>
              </a:rPr>
              <a:t>evaluación</a:t>
            </a:r>
            <a:endParaRPr lang="en-US" altLang="es-CL" sz="1600" dirty="0">
              <a:solidFill>
                <a:srgbClr val="C00000"/>
              </a:solidFill>
            </a:endParaRPr>
          </a:p>
          <a:p>
            <a:pPr marL="1600200" lvl="3" indent="-228600" eaLnBrk="1" hangingPunct="1">
              <a:lnSpc>
                <a:spcPct val="85000"/>
              </a:lnSpc>
              <a:defRPr/>
            </a:pPr>
            <a:r>
              <a:rPr lang="en-US" altLang="es-CL" sz="1600" dirty="0" err="1">
                <a:solidFill>
                  <a:srgbClr val="C00000"/>
                </a:solidFill>
              </a:rPr>
              <a:t>Diagnóstico</a:t>
            </a:r>
            <a:endParaRPr lang="en-US" altLang="es-CL" sz="1600" dirty="0">
              <a:solidFill>
                <a:srgbClr val="C00000"/>
              </a:solidFill>
            </a:endParaRPr>
          </a:p>
          <a:p>
            <a:pPr marL="1600200" lvl="3" indent="-228600" eaLnBrk="1" hangingPunct="1">
              <a:lnSpc>
                <a:spcPct val="85000"/>
              </a:lnSpc>
              <a:defRPr/>
            </a:pPr>
            <a:r>
              <a:rPr lang="en-US" altLang="es-CL" sz="1600" dirty="0" err="1">
                <a:solidFill>
                  <a:srgbClr val="C00000"/>
                </a:solidFill>
              </a:rPr>
              <a:t>Proposición</a:t>
            </a:r>
            <a:r>
              <a:rPr lang="en-US" altLang="es-CL" sz="1600" dirty="0">
                <a:solidFill>
                  <a:srgbClr val="C00000"/>
                </a:solidFill>
              </a:rPr>
              <a:t> de </a:t>
            </a:r>
            <a:r>
              <a:rPr lang="en-US" altLang="es-CL" sz="1600" dirty="0" err="1">
                <a:solidFill>
                  <a:srgbClr val="C00000"/>
                </a:solidFill>
              </a:rPr>
              <a:t>alternativas</a:t>
            </a:r>
            <a:endParaRPr lang="en-US" altLang="es-CL" sz="1600" dirty="0">
              <a:solidFill>
                <a:srgbClr val="C00000"/>
              </a:solidFill>
            </a:endParaRPr>
          </a:p>
          <a:p>
            <a:pPr marL="1600200" lvl="3" indent="-228600" eaLnBrk="1" hangingPunct="1">
              <a:lnSpc>
                <a:spcPct val="85000"/>
              </a:lnSpc>
              <a:defRPr/>
            </a:pPr>
            <a:r>
              <a:rPr lang="en-US" altLang="es-CL" sz="1600" dirty="0" err="1">
                <a:solidFill>
                  <a:srgbClr val="C00000"/>
                </a:solidFill>
              </a:rPr>
              <a:t>Preselección</a:t>
            </a:r>
            <a:r>
              <a:rPr lang="en-US" altLang="es-CL" sz="1600" dirty="0">
                <a:solidFill>
                  <a:srgbClr val="C00000"/>
                </a:solidFill>
              </a:rPr>
              <a:t> de </a:t>
            </a:r>
            <a:r>
              <a:rPr lang="en-US" altLang="es-CL" sz="1600" dirty="0" err="1">
                <a:solidFill>
                  <a:srgbClr val="C00000"/>
                </a:solidFill>
              </a:rPr>
              <a:t>alternativas</a:t>
            </a:r>
            <a:endParaRPr lang="en-US" altLang="es-CL" sz="1600" dirty="0">
              <a:solidFill>
                <a:srgbClr val="C00000"/>
              </a:solidFill>
            </a:endParaRPr>
          </a:p>
          <a:p>
            <a:pPr marL="1600200" lvl="3" indent="-228600" eaLnBrk="1" hangingPunct="1">
              <a:lnSpc>
                <a:spcPct val="85000"/>
              </a:lnSpc>
              <a:defRPr/>
            </a:pPr>
            <a:endParaRPr lang="es-ES" altLang="es-CL" sz="1600" dirty="0">
              <a:solidFill>
                <a:srgbClr val="C14F01"/>
              </a:solidFill>
            </a:endParaRPr>
          </a:p>
          <a:p>
            <a:pPr marL="342900" indent="-342900" eaLnBrk="1" hangingPunct="1">
              <a:lnSpc>
                <a:spcPct val="85000"/>
              </a:lnSpc>
              <a:defRPr/>
            </a:pPr>
            <a:r>
              <a:rPr lang="es-ES" altLang="es-CL" sz="1800" dirty="0">
                <a:solidFill>
                  <a:schemeClr val="bg1">
                    <a:lumMod val="10000"/>
                  </a:schemeClr>
                </a:solidFill>
              </a:rPr>
              <a:t>Estas actividades generalmente se realizan en un tiempo de maduración del proyecto, en forma incremental, manteniéndolo en el catastro de proyectos de la compañía.</a:t>
            </a:r>
          </a:p>
          <a:p>
            <a:pPr marL="342900" indent="-342900" eaLnBrk="1" hangingPunct="1">
              <a:lnSpc>
                <a:spcPct val="85000"/>
              </a:lnSpc>
              <a:defRPr/>
            </a:pPr>
            <a:endParaRPr lang="es-ES" altLang="es-CL" sz="900" dirty="0">
              <a:solidFill>
                <a:schemeClr val="bg1">
                  <a:lumMod val="10000"/>
                </a:schemeClr>
              </a:solidFill>
            </a:endParaRPr>
          </a:p>
          <a:p>
            <a:pPr marL="342900" indent="-342900" eaLnBrk="1" hangingPunct="1">
              <a:lnSpc>
                <a:spcPct val="85000"/>
              </a:lnSpc>
              <a:defRPr/>
            </a:pPr>
            <a:r>
              <a:rPr lang="es-ES" altLang="es-CL" sz="1800" dirty="0">
                <a:solidFill>
                  <a:schemeClr val="bg1">
                    <a:lumMod val="10000"/>
                  </a:schemeClr>
                </a:solidFill>
              </a:rPr>
              <a:t>Cuando se trata de una oportunidad o amenaza de rápida respuesta, se realizan en forma inmediata. </a:t>
            </a:r>
          </a:p>
          <a:p>
            <a:pPr marL="342900" indent="-342900" eaLnBrk="1" hangingPunct="1">
              <a:lnSpc>
                <a:spcPct val="85000"/>
              </a:lnSpc>
              <a:defRPr/>
            </a:pPr>
            <a:endParaRPr lang="es-ES" altLang="es-CL" sz="1800" dirty="0">
              <a:solidFill>
                <a:schemeClr val="accent5">
                  <a:lumMod val="50000"/>
                </a:schemeClr>
              </a:solidFill>
            </a:endParaRPr>
          </a:p>
        </p:txBody>
      </p:sp>
      <p:sp>
        <p:nvSpPr>
          <p:cNvPr id="49155" name="Rectangle 4"/>
          <p:cNvSpPr>
            <a:spLocks noChangeArrowheads="1"/>
          </p:cNvSpPr>
          <p:nvPr/>
        </p:nvSpPr>
        <p:spPr bwMode="auto">
          <a:xfrm>
            <a:off x="639763" y="836613"/>
            <a:ext cx="5372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nchor="b"/>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lnSpc>
                <a:spcPct val="90000"/>
              </a:lnSpc>
            </a:pPr>
            <a:r>
              <a:rPr lang="es-ES_tradnl" altLang="es-CL" sz="2800" dirty="0">
                <a:solidFill>
                  <a:srgbClr val="204392"/>
                </a:solidFill>
              </a:rPr>
              <a:t>Preparación del Proyecto</a:t>
            </a:r>
          </a:p>
        </p:txBody>
      </p:sp>
      <p:sp>
        <p:nvSpPr>
          <p:cNvPr id="49156" name="Text Box 2"/>
          <p:cNvSpPr txBox="1">
            <a:spLocks noChangeArrowheads="1"/>
          </p:cNvSpPr>
          <p:nvPr/>
        </p:nvSpPr>
        <p:spPr bwMode="auto">
          <a:xfrm>
            <a:off x="179388" y="266700"/>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600">
                <a:solidFill>
                  <a:srgbClr val="417204"/>
                </a:solidFill>
              </a:rPr>
              <a:t>Preparación y Evaluación de Proyectos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4"/>
          <p:cNvSpPr>
            <a:spLocks noGrp="1" noChangeArrowheads="1"/>
          </p:cNvSpPr>
          <p:nvPr>
            <p:ph type="body" idx="1"/>
          </p:nvPr>
        </p:nvSpPr>
        <p:spPr>
          <a:xfrm>
            <a:off x="955675" y="2139106"/>
            <a:ext cx="5461000" cy="2586038"/>
          </a:xfrm>
          <a:noFill/>
        </p:spPr>
        <p:txBody>
          <a:bodyPr/>
          <a:lstStyle/>
          <a:p>
            <a:pPr eaLnBrk="1" hangingPunct="1"/>
            <a:r>
              <a:rPr lang="es-ES_tradnl" altLang="es-CL" sz="2000"/>
              <a:t>Se investiga el área de negocio que será apoyada (afectada),  describiendo el medio ambiente donde se desarrollará.</a:t>
            </a:r>
          </a:p>
          <a:p>
            <a:pPr eaLnBrk="1" hangingPunct="1">
              <a:buFont typeface="Wingdings" pitchFamily="2" charset="2"/>
              <a:buNone/>
            </a:pPr>
            <a:endParaRPr lang="es-ES_tradnl" altLang="es-CL" sz="800"/>
          </a:p>
          <a:p>
            <a:pPr eaLnBrk="1" hangingPunct="1"/>
            <a:r>
              <a:rPr lang="es-ES_tradnl" altLang="es-CL" sz="2000"/>
              <a:t>Se estudia el entorno y se identifica claramente el (los) problema(s) que da(n) origen a la necesidad de formular el proyecto.</a:t>
            </a:r>
          </a:p>
        </p:txBody>
      </p:sp>
      <p:pic>
        <p:nvPicPr>
          <p:cNvPr id="50181" name="Picture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1463" y="1557338"/>
            <a:ext cx="2033587"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0182"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463" y="3300413"/>
            <a:ext cx="2060575"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0183" name="Rectangle 9"/>
          <p:cNvSpPr>
            <a:spLocks noChangeArrowheads="1"/>
          </p:cNvSpPr>
          <p:nvPr/>
        </p:nvSpPr>
        <p:spPr bwMode="auto">
          <a:xfrm>
            <a:off x="639763" y="1569470"/>
            <a:ext cx="49688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lnSpc>
                <a:spcPct val="90000"/>
              </a:lnSpc>
              <a:spcBef>
                <a:spcPct val="30000"/>
              </a:spcBef>
              <a:buClr>
                <a:srgbClr val="037C03"/>
              </a:buClr>
              <a:buSzPct val="85000"/>
              <a:buFont typeface="Wingdings" panose="05000000000000000000" pitchFamily="2" charset="2"/>
              <a:buNone/>
            </a:pPr>
            <a:r>
              <a:rPr lang="es-ES" altLang="es-CL" sz="2200" dirty="0">
                <a:solidFill>
                  <a:srgbClr val="C14F01"/>
                </a:solidFill>
              </a:rPr>
              <a:t>Antecedentes Generales</a:t>
            </a:r>
          </a:p>
        </p:txBody>
      </p:sp>
      <p:sp>
        <p:nvSpPr>
          <p:cNvPr id="50184" name="Rectangle 4"/>
          <p:cNvSpPr>
            <a:spLocks noChangeArrowheads="1"/>
          </p:cNvSpPr>
          <p:nvPr/>
        </p:nvSpPr>
        <p:spPr bwMode="auto">
          <a:xfrm>
            <a:off x="639763" y="836613"/>
            <a:ext cx="5372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nchor="b"/>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lnSpc>
                <a:spcPct val="90000"/>
              </a:lnSpc>
            </a:pPr>
            <a:r>
              <a:rPr lang="es-ES_tradnl" altLang="es-CL" sz="2800">
                <a:solidFill>
                  <a:srgbClr val="204392"/>
                </a:solidFill>
              </a:rPr>
              <a:t>Preparación del Proyecto</a:t>
            </a:r>
          </a:p>
        </p:txBody>
      </p:sp>
      <p:sp>
        <p:nvSpPr>
          <p:cNvPr id="50185" name="Text Box 2"/>
          <p:cNvSpPr txBox="1">
            <a:spLocks noChangeArrowheads="1"/>
          </p:cNvSpPr>
          <p:nvPr/>
        </p:nvSpPr>
        <p:spPr bwMode="auto">
          <a:xfrm>
            <a:off x="179388" y="260350"/>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600">
                <a:solidFill>
                  <a:srgbClr val="417204"/>
                </a:solidFill>
              </a:rPr>
              <a:t>Preparación y Evaluación de Proyectos</a:t>
            </a:r>
          </a:p>
        </p:txBody>
      </p:sp>
      <p:pic>
        <p:nvPicPr>
          <p:cNvPr id="3" name="Imagen 2"/>
          <p:cNvPicPr>
            <a:picLocks noChangeAspect="1"/>
          </p:cNvPicPr>
          <p:nvPr/>
        </p:nvPicPr>
        <p:blipFill>
          <a:blip r:embed="rId4"/>
          <a:stretch>
            <a:fillRect/>
          </a:stretch>
        </p:blipFill>
        <p:spPr>
          <a:xfrm>
            <a:off x="827584" y="4797152"/>
            <a:ext cx="7056784" cy="1362640"/>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755650" y="1773238"/>
            <a:ext cx="7632700" cy="4535487"/>
          </a:xfrm>
          <a:noFill/>
        </p:spPr>
        <p:txBody>
          <a:bodyPr/>
          <a:lstStyle/>
          <a:p>
            <a:pPr algn="just" eaLnBrk="1" hangingPunct="1"/>
            <a:r>
              <a:rPr lang="es-ES_tradnl" altLang="es-CL" sz="2000" dirty="0"/>
              <a:t>Para un buen desarrollo de las alternativas de solución se debe conocer (y documentar para el posterior </a:t>
            </a:r>
            <a:r>
              <a:rPr lang="es-CL" altLang="es-CL" sz="2000" dirty="0">
                <a:solidFill>
                  <a:srgbClr val="C00000"/>
                </a:solidFill>
              </a:rPr>
              <a:t>Informe de Evaluación y Recomendación</a:t>
            </a:r>
            <a:r>
              <a:rPr lang="es-CL" altLang="es-CL" sz="2000" dirty="0"/>
              <a:t>)</a:t>
            </a:r>
            <a:r>
              <a:rPr lang="es-ES_tradnl" altLang="es-CL" sz="2000" dirty="0"/>
              <a:t>:</a:t>
            </a:r>
          </a:p>
          <a:p>
            <a:pPr eaLnBrk="1" hangingPunct="1">
              <a:lnSpc>
                <a:spcPct val="50000"/>
              </a:lnSpc>
              <a:buFont typeface="Wingdings" pitchFamily="2" charset="2"/>
              <a:buNone/>
            </a:pPr>
            <a:endParaRPr lang="es-ES_tradnl" altLang="es-CL" sz="1000" dirty="0"/>
          </a:p>
          <a:p>
            <a:pPr lvl="1" eaLnBrk="1" hangingPunct="1">
              <a:lnSpc>
                <a:spcPct val="85000"/>
              </a:lnSpc>
            </a:pPr>
            <a:r>
              <a:rPr lang="es-ES_tradnl" altLang="es-CL" sz="2000" dirty="0"/>
              <a:t>Identificación y descripción del problema: </a:t>
            </a:r>
            <a:r>
              <a:rPr lang="es-ES_tradnl" altLang="es-CL" dirty="0">
                <a:solidFill>
                  <a:schemeClr val="bg1">
                    <a:lumMod val="50000"/>
                  </a:schemeClr>
                </a:solidFill>
              </a:rPr>
              <a:t>qué problema se intenta solucionar, objetivos  que se pretende alcanzar.</a:t>
            </a:r>
          </a:p>
          <a:p>
            <a:pPr lvl="1" eaLnBrk="1" hangingPunct="1">
              <a:lnSpc>
                <a:spcPct val="85000"/>
              </a:lnSpc>
            </a:pPr>
            <a:r>
              <a:rPr lang="es-ES_tradnl" altLang="es-CL" sz="2000" dirty="0"/>
              <a:t>Análisis del entorno organizacional: </a:t>
            </a:r>
            <a:r>
              <a:rPr lang="es-ES_tradnl" altLang="es-CL" dirty="0">
                <a:solidFill>
                  <a:schemeClr val="bg1">
                    <a:lumMod val="50000"/>
                  </a:schemeClr>
                </a:solidFill>
              </a:rPr>
              <a:t>objetivos de la organización, funciones, estructura organizacional (organigrama).</a:t>
            </a:r>
          </a:p>
          <a:p>
            <a:pPr lvl="1" eaLnBrk="1" hangingPunct="1">
              <a:lnSpc>
                <a:spcPct val="85000"/>
              </a:lnSpc>
            </a:pPr>
            <a:r>
              <a:rPr lang="es-ES_tradnl" altLang="es-CL" sz="2000" dirty="0"/>
              <a:t> </a:t>
            </a:r>
            <a:r>
              <a:rPr lang="es-ES_tradnl" altLang="es-CL" sz="2000" dirty="0" err="1"/>
              <a:t>Area</a:t>
            </a:r>
            <a:r>
              <a:rPr lang="es-ES_tradnl" altLang="es-CL" sz="2000" dirty="0"/>
              <a:t> en que se inserta el proyecto: </a:t>
            </a:r>
            <a:r>
              <a:rPr lang="es-ES_tradnl" altLang="es-CL" dirty="0">
                <a:solidFill>
                  <a:schemeClr val="bg1">
                    <a:lumMod val="50000"/>
                  </a:schemeClr>
                </a:solidFill>
              </a:rPr>
              <a:t>áreas que se verán afectadas y cómo.</a:t>
            </a:r>
            <a:endParaRPr lang="es-ES_tradnl" altLang="es-CL" sz="2000" dirty="0">
              <a:solidFill>
                <a:schemeClr val="bg1">
                  <a:lumMod val="50000"/>
                </a:schemeClr>
              </a:solidFill>
            </a:endParaRPr>
          </a:p>
          <a:p>
            <a:pPr lvl="1" eaLnBrk="1" hangingPunct="1">
              <a:lnSpc>
                <a:spcPct val="85000"/>
              </a:lnSpc>
            </a:pPr>
            <a:r>
              <a:rPr lang="es-ES_tradnl" altLang="es-CL" sz="2000" dirty="0"/>
              <a:t>Procedimientos y funciones: </a:t>
            </a:r>
            <a:r>
              <a:rPr lang="es-ES_tradnl" altLang="es-CL" dirty="0">
                <a:solidFill>
                  <a:schemeClr val="bg1">
                    <a:lumMod val="50000"/>
                  </a:schemeClr>
                </a:solidFill>
              </a:rPr>
              <a:t>cuáles son los procedimientos y funciones involucrados en las áreas afectadas.</a:t>
            </a:r>
          </a:p>
          <a:p>
            <a:pPr lvl="1" eaLnBrk="1" hangingPunct="1">
              <a:lnSpc>
                <a:spcPct val="85000"/>
              </a:lnSpc>
            </a:pPr>
            <a:r>
              <a:rPr lang="es-ES_tradnl" altLang="es-CL" sz="2000" dirty="0"/>
              <a:t>Recursos utilizados: </a:t>
            </a:r>
            <a:r>
              <a:rPr lang="es-ES_tradnl" altLang="es-CL" dirty="0">
                <a:solidFill>
                  <a:schemeClr val="bg1">
                    <a:lumMod val="50000"/>
                  </a:schemeClr>
                </a:solidFill>
              </a:rPr>
              <a:t>describirlos, por ejemplo: recursos humanos y de capital. </a:t>
            </a:r>
          </a:p>
        </p:txBody>
      </p:sp>
      <p:sp>
        <p:nvSpPr>
          <p:cNvPr id="51203" name="Rectangle 5"/>
          <p:cNvSpPr>
            <a:spLocks noChangeArrowheads="1"/>
          </p:cNvSpPr>
          <p:nvPr/>
        </p:nvSpPr>
        <p:spPr bwMode="auto">
          <a:xfrm>
            <a:off x="684213" y="1270000"/>
            <a:ext cx="496887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lnSpc>
                <a:spcPct val="90000"/>
              </a:lnSpc>
              <a:spcBef>
                <a:spcPct val="30000"/>
              </a:spcBef>
              <a:buClr>
                <a:srgbClr val="037C03"/>
              </a:buClr>
              <a:buSzPct val="85000"/>
              <a:buFont typeface="Wingdings" panose="05000000000000000000" pitchFamily="2" charset="2"/>
              <a:buNone/>
            </a:pPr>
            <a:r>
              <a:rPr lang="es-ES" altLang="es-CL" sz="2200">
                <a:solidFill>
                  <a:srgbClr val="C14F01"/>
                </a:solidFill>
              </a:rPr>
              <a:t>Antecedentes Generales</a:t>
            </a:r>
          </a:p>
        </p:txBody>
      </p:sp>
      <p:sp>
        <p:nvSpPr>
          <p:cNvPr id="51204" name="Rectangle 4"/>
          <p:cNvSpPr>
            <a:spLocks noChangeArrowheads="1"/>
          </p:cNvSpPr>
          <p:nvPr/>
        </p:nvSpPr>
        <p:spPr bwMode="auto">
          <a:xfrm>
            <a:off x="639763" y="765175"/>
            <a:ext cx="53721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nchor="b"/>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lnSpc>
                <a:spcPct val="90000"/>
              </a:lnSpc>
            </a:pPr>
            <a:r>
              <a:rPr lang="es-ES_tradnl" altLang="es-CL" sz="2800">
                <a:solidFill>
                  <a:srgbClr val="204392"/>
                </a:solidFill>
              </a:rPr>
              <a:t>Preparación del Proyecto</a:t>
            </a:r>
          </a:p>
        </p:txBody>
      </p:sp>
      <p:sp>
        <p:nvSpPr>
          <p:cNvPr id="51205" name="Text Box 2"/>
          <p:cNvSpPr txBox="1">
            <a:spLocks noChangeArrowheads="1"/>
          </p:cNvSpPr>
          <p:nvPr/>
        </p:nvSpPr>
        <p:spPr bwMode="auto">
          <a:xfrm>
            <a:off x="179388" y="260350"/>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600">
                <a:solidFill>
                  <a:srgbClr val="417204"/>
                </a:solidFill>
              </a:rPr>
              <a:t>Preparación y Evaluación de Proyectos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Board Meeting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874070"/>
            <a:ext cx="26050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5"/>
          <p:cNvSpPr>
            <a:spLocks noChangeArrowheads="1"/>
          </p:cNvSpPr>
          <p:nvPr/>
        </p:nvSpPr>
        <p:spPr bwMode="auto">
          <a:xfrm>
            <a:off x="415955" y="1467298"/>
            <a:ext cx="8188493" cy="233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lnSpc>
                <a:spcPct val="90000"/>
              </a:lnSpc>
              <a:spcBef>
                <a:spcPct val="30000"/>
              </a:spcBef>
              <a:buClr>
                <a:srgbClr val="037C03"/>
              </a:buClr>
              <a:buSzPct val="85000"/>
              <a:buFont typeface="Wingdings" panose="05000000000000000000" pitchFamily="2" charset="2"/>
              <a:buNone/>
            </a:pPr>
            <a:r>
              <a:rPr lang="es-ES_tradnl" altLang="es-CL" sz="1800" dirty="0">
                <a:solidFill>
                  <a:srgbClr val="000000"/>
                </a:solidFill>
              </a:rPr>
              <a:t>	</a:t>
            </a:r>
            <a:r>
              <a:rPr lang="es-ES_tradnl" altLang="es-CL" sz="2000" dirty="0">
                <a:solidFill>
                  <a:srgbClr val="C00000"/>
                </a:solidFill>
              </a:rPr>
              <a:t>En el caso de las TIC,</a:t>
            </a:r>
            <a:r>
              <a:rPr lang="es-ES_tradnl" altLang="es-CL" sz="1800" dirty="0">
                <a:solidFill>
                  <a:srgbClr val="C00000"/>
                </a:solidFill>
              </a:rPr>
              <a:t> </a:t>
            </a:r>
            <a:r>
              <a:rPr lang="es-ES_tradnl" altLang="es-CL" sz="1800" dirty="0">
                <a:solidFill>
                  <a:schemeClr val="bg1">
                    <a:lumMod val="10000"/>
                  </a:schemeClr>
                </a:solidFill>
              </a:rPr>
              <a:t>analizar las áreas problemas o de interés informático, de sistemas u procesos actuales, diferenciando las de operación o administración de aquellas de gestión de información y apoyo a aspectos estratégicos.</a:t>
            </a:r>
          </a:p>
          <a:p>
            <a:pPr eaLnBrk="1" hangingPunct="1">
              <a:lnSpc>
                <a:spcPct val="90000"/>
              </a:lnSpc>
              <a:spcBef>
                <a:spcPct val="30000"/>
              </a:spcBef>
              <a:buClr>
                <a:srgbClr val="037C03"/>
              </a:buClr>
              <a:buSzPct val="85000"/>
              <a:buFont typeface="Wingdings" panose="05000000000000000000" pitchFamily="2" charset="2"/>
              <a:buNone/>
            </a:pPr>
            <a:endParaRPr lang="es-ES_tradnl" altLang="es-CL" sz="1000" dirty="0">
              <a:solidFill>
                <a:srgbClr val="800000"/>
              </a:solidFill>
            </a:endParaRPr>
          </a:p>
          <a:p>
            <a:pPr lvl="1" eaLnBrk="1" hangingPunct="1">
              <a:lnSpc>
                <a:spcPct val="90000"/>
              </a:lnSpc>
              <a:spcBef>
                <a:spcPct val="30000"/>
              </a:spcBef>
              <a:buClr>
                <a:srgbClr val="037C03"/>
              </a:buClr>
              <a:buSzPct val="80000"/>
              <a:buFont typeface="Wingdings" panose="05000000000000000000" pitchFamily="2" charset="2"/>
              <a:buChar char="n"/>
            </a:pPr>
            <a:r>
              <a:rPr lang="es-ES_tradnl" altLang="es-CL" sz="1800" dirty="0">
                <a:solidFill>
                  <a:srgbClr val="000000"/>
                </a:solidFill>
              </a:rPr>
              <a:t>La principal fuente de información para el diagnóstico es la opinión  de usuarios y clientes.</a:t>
            </a:r>
          </a:p>
          <a:p>
            <a:pPr lvl="1" eaLnBrk="1" hangingPunct="1">
              <a:lnSpc>
                <a:spcPct val="90000"/>
              </a:lnSpc>
              <a:spcBef>
                <a:spcPct val="30000"/>
              </a:spcBef>
              <a:buClr>
                <a:srgbClr val="037C03"/>
              </a:buClr>
              <a:buSzPct val="80000"/>
              <a:buFont typeface="Wingdings" panose="05000000000000000000" pitchFamily="2" charset="2"/>
              <a:buChar char="n"/>
            </a:pPr>
            <a:r>
              <a:rPr lang="es-ES_tradnl" altLang="es-CL" sz="1800" dirty="0">
                <a:solidFill>
                  <a:srgbClr val="000000"/>
                </a:solidFill>
              </a:rPr>
              <a:t>El resultado del diagnóstico debe ser traducido en requerimientos informáticos que justifiquen la inversión en tecnología.</a:t>
            </a:r>
          </a:p>
          <a:p>
            <a:pPr eaLnBrk="1" hangingPunct="1">
              <a:lnSpc>
                <a:spcPct val="90000"/>
              </a:lnSpc>
              <a:spcBef>
                <a:spcPct val="30000"/>
              </a:spcBef>
              <a:buClr>
                <a:srgbClr val="037C03"/>
              </a:buClr>
              <a:buSzPct val="85000"/>
              <a:buFont typeface="Wingdings" panose="05000000000000000000" pitchFamily="2" charset="2"/>
              <a:buNone/>
            </a:pPr>
            <a:endParaRPr lang="es-ES_tradnl" altLang="es-CL" sz="1800" dirty="0">
              <a:solidFill>
                <a:srgbClr val="000000"/>
              </a:solidFill>
            </a:endParaRPr>
          </a:p>
        </p:txBody>
      </p:sp>
      <p:sp>
        <p:nvSpPr>
          <p:cNvPr id="52228" name="Rectangle 4"/>
          <p:cNvSpPr>
            <a:spLocks noChangeArrowheads="1"/>
          </p:cNvSpPr>
          <p:nvPr/>
        </p:nvSpPr>
        <p:spPr bwMode="auto">
          <a:xfrm>
            <a:off x="395536" y="836613"/>
            <a:ext cx="5372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nchor="b"/>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lnSpc>
                <a:spcPct val="90000"/>
              </a:lnSpc>
            </a:pPr>
            <a:r>
              <a:rPr lang="es-ES_tradnl" altLang="es-CL" sz="2800" dirty="0">
                <a:solidFill>
                  <a:srgbClr val="204392"/>
                </a:solidFill>
              </a:rPr>
              <a:t>Preparación del Proyecto</a:t>
            </a:r>
          </a:p>
        </p:txBody>
      </p:sp>
      <p:sp>
        <p:nvSpPr>
          <p:cNvPr id="52229" name="Text Box 2"/>
          <p:cNvSpPr txBox="1">
            <a:spLocks noChangeArrowheads="1"/>
          </p:cNvSpPr>
          <p:nvPr/>
        </p:nvSpPr>
        <p:spPr bwMode="auto">
          <a:xfrm>
            <a:off x="179388" y="260350"/>
            <a:ext cx="67691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600">
                <a:solidFill>
                  <a:srgbClr val="417204"/>
                </a:solidFill>
              </a:rPr>
              <a:t>Preparación y Evaluación de Proyectos</a:t>
            </a:r>
          </a:p>
        </p:txBody>
      </p:sp>
      <p:sp>
        <p:nvSpPr>
          <p:cNvPr id="7" name="Rectangle 5"/>
          <p:cNvSpPr>
            <a:spLocks noChangeArrowheads="1"/>
          </p:cNvSpPr>
          <p:nvPr/>
        </p:nvSpPr>
        <p:spPr bwMode="auto">
          <a:xfrm>
            <a:off x="2576761" y="4259384"/>
            <a:ext cx="6381750" cy="182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lnSpc>
                <a:spcPct val="90000"/>
              </a:lnSpc>
              <a:spcBef>
                <a:spcPct val="30000"/>
              </a:spcBef>
              <a:buClr>
                <a:srgbClr val="037C03"/>
              </a:buClr>
              <a:buSzPct val="85000"/>
              <a:buFont typeface="Wingdings" panose="05000000000000000000" pitchFamily="2" charset="2"/>
              <a:buNone/>
            </a:pPr>
            <a:r>
              <a:rPr lang="es-ES_tradnl" altLang="es-CL" sz="1800" dirty="0">
                <a:solidFill>
                  <a:srgbClr val="000000"/>
                </a:solidFill>
              </a:rPr>
              <a:t>	</a:t>
            </a:r>
            <a:r>
              <a:rPr lang="es-ES" altLang="es-CL" sz="1800" dirty="0">
                <a:solidFill>
                  <a:srgbClr val="000000"/>
                </a:solidFill>
              </a:rPr>
              <a:t>	</a:t>
            </a:r>
            <a:r>
              <a:rPr lang="es-ES" altLang="es-CL" sz="1800" dirty="0">
                <a:solidFill>
                  <a:srgbClr val="800000"/>
                </a:solidFill>
              </a:rPr>
              <a:t>Del diagnóstico se obtiene:</a:t>
            </a:r>
          </a:p>
          <a:p>
            <a:pPr lvl="1" eaLnBrk="1" hangingPunct="1">
              <a:lnSpc>
                <a:spcPct val="90000"/>
              </a:lnSpc>
              <a:spcBef>
                <a:spcPct val="30000"/>
              </a:spcBef>
              <a:buClr>
                <a:srgbClr val="037C03"/>
              </a:buClr>
              <a:buSzPct val="80000"/>
              <a:buFont typeface="Wingdings" panose="05000000000000000000" pitchFamily="2" charset="2"/>
              <a:buChar char="n"/>
            </a:pPr>
            <a:r>
              <a:rPr lang="es-ES" altLang="es-CL" sz="1800" dirty="0">
                <a:solidFill>
                  <a:srgbClr val="000000"/>
                </a:solidFill>
              </a:rPr>
              <a:t>Definición de los requerimientos de información</a:t>
            </a:r>
          </a:p>
          <a:p>
            <a:pPr lvl="1" eaLnBrk="1" hangingPunct="1">
              <a:lnSpc>
                <a:spcPct val="90000"/>
              </a:lnSpc>
              <a:spcBef>
                <a:spcPct val="30000"/>
              </a:spcBef>
              <a:buClr>
                <a:srgbClr val="037C03"/>
              </a:buClr>
              <a:buSzPct val="80000"/>
              <a:buFont typeface="Wingdings" panose="05000000000000000000" pitchFamily="2" charset="2"/>
              <a:buChar char="n"/>
            </a:pPr>
            <a:r>
              <a:rPr lang="es-ES" altLang="es-CL" sz="1800" dirty="0">
                <a:solidFill>
                  <a:srgbClr val="000000"/>
                </a:solidFill>
              </a:rPr>
              <a:t>Identificación de la gestión de la información</a:t>
            </a:r>
          </a:p>
          <a:p>
            <a:pPr lvl="1" eaLnBrk="1" hangingPunct="1">
              <a:lnSpc>
                <a:spcPct val="90000"/>
              </a:lnSpc>
              <a:spcBef>
                <a:spcPct val="30000"/>
              </a:spcBef>
              <a:buClr>
                <a:srgbClr val="037C03"/>
              </a:buClr>
              <a:buSzPct val="80000"/>
              <a:buFont typeface="Wingdings" panose="05000000000000000000" pitchFamily="2" charset="2"/>
              <a:buChar char="n"/>
            </a:pPr>
            <a:r>
              <a:rPr lang="es-ES" altLang="es-CL" sz="1800" dirty="0">
                <a:solidFill>
                  <a:srgbClr val="000000"/>
                </a:solidFill>
              </a:rPr>
              <a:t>Los requerimientos tecnológicos y de servicios TIC</a:t>
            </a:r>
          </a:p>
          <a:p>
            <a:pPr eaLnBrk="1" hangingPunct="1">
              <a:lnSpc>
                <a:spcPct val="90000"/>
              </a:lnSpc>
              <a:spcBef>
                <a:spcPct val="30000"/>
              </a:spcBef>
              <a:buClr>
                <a:srgbClr val="037C03"/>
              </a:buClr>
              <a:buSzPct val="85000"/>
              <a:buFont typeface="Wingdings" panose="05000000000000000000" pitchFamily="2" charset="2"/>
              <a:buNone/>
            </a:pPr>
            <a:endParaRPr lang="es-ES_tradnl" altLang="es-CL" sz="1800"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19"/>
          <p:cNvGrpSpPr>
            <a:grpSpLocks/>
          </p:cNvGrpSpPr>
          <p:nvPr/>
        </p:nvGrpSpPr>
        <p:grpSpPr bwMode="auto">
          <a:xfrm>
            <a:off x="2555875" y="2393950"/>
            <a:ext cx="4392613" cy="3168650"/>
            <a:chOff x="1247" y="981"/>
            <a:chExt cx="3175" cy="2404"/>
          </a:xfrm>
        </p:grpSpPr>
        <p:sp>
          <p:nvSpPr>
            <p:cNvPr id="4103" name="AutoShape 20"/>
            <p:cNvSpPr>
              <a:spLocks noChangeArrowheads="1"/>
            </p:cNvSpPr>
            <p:nvPr/>
          </p:nvSpPr>
          <p:spPr bwMode="auto">
            <a:xfrm>
              <a:off x="2880" y="1570"/>
              <a:ext cx="1542" cy="1135"/>
            </a:xfrm>
            <a:prstGeom prst="wedgeRoundRectCallout">
              <a:avLst>
                <a:gd name="adj1" fmla="val -89042"/>
                <a:gd name="adj2" fmla="val 23458"/>
                <a:gd name="adj3" fmla="val 16667"/>
              </a:avLst>
            </a:prstGeom>
            <a:solidFill>
              <a:schemeClr val="tx1"/>
            </a:solidFill>
            <a:ln w="12700">
              <a:solidFill>
                <a:srgbClr val="996600"/>
              </a:solidFill>
              <a:miter lim="800000"/>
              <a:headEnd/>
              <a:tailEnd/>
            </a:ln>
            <a:effectLst>
              <a:outerShdw dist="53882"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endParaRPr lang="es-ES" altLang="es-CL" sz="2800">
                <a:solidFill>
                  <a:srgbClr val="FAFD00"/>
                </a:solidFill>
                <a:latin typeface="Century Schoolbook" panose="02040604050505020304" pitchFamily="18" charset="0"/>
              </a:endParaRPr>
            </a:p>
          </p:txBody>
        </p:sp>
        <p:graphicFrame>
          <p:nvGraphicFramePr>
            <p:cNvPr id="4104" name="Object 21">
              <a:hlinkClick r:id="" action="ppaction://ole?verb=0"/>
            </p:cNvPr>
            <p:cNvGraphicFramePr>
              <a:graphicFrameLocks/>
            </p:cNvGraphicFramePr>
            <p:nvPr/>
          </p:nvGraphicFramePr>
          <p:xfrm>
            <a:off x="1429" y="2388"/>
            <a:ext cx="918" cy="997"/>
          </p:xfrm>
          <a:graphic>
            <a:graphicData uri="http://schemas.openxmlformats.org/presentationml/2006/ole">
              <mc:AlternateContent xmlns:mc="http://schemas.openxmlformats.org/markup-compatibility/2006">
                <mc:Choice xmlns:v="urn:schemas-microsoft-com:vml" Requires="v">
                  <p:oleObj name="Imagen" r:id="rId2" imgW="5640388" imgH="6415088" progId="MS_ClipArt_Gallery.2">
                    <p:embed/>
                  </p:oleObj>
                </mc:Choice>
                <mc:Fallback>
                  <p:oleObj name="Imagen" r:id="rId2" imgW="5640388" imgH="6415088" progId="MS_ClipArt_Gallery.2">
                    <p:embed/>
                    <p:pic>
                      <p:nvPicPr>
                        <p:cNvPr id="4104" name="Object 21">
                          <a:hlinkClick r:id="" action="ppaction://ole?verb=0"/>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 y="2388"/>
                          <a:ext cx="918" cy="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5" name="AutoShape 22"/>
            <p:cNvSpPr>
              <a:spLocks noChangeArrowheads="1"/>
            </p:cNvSpPr>
            <p:nvPr/>
          </p:nvSpPr>
          <p:spPr bwMode="auto">
            <a:xfrm>
              <a:off x="1247" y="981"/>
              <a:ext cx="1497" cy="1271"/>
            </a:xfrm>
            <a:prstGeom prst="wedgeRoundRectCallout">
              <a:avLst>
                <a:gd name="adj1" fmla="val 704"/>
                <a:gd name="adj2" fmla="val 60079"/>
                <a:gd name="adj3" fmla="val 16667"/>
              </a:avLst>
            </a:prstGeom>
            <a:solidFill>
              <a:schemeClr val="tx1"/>
            </a:solidFill>
            <a:ln w="12700">
              <a:solidFill>
                <a:srgbClr val="996600"/>
              </a:solidFill>
              <a:miter lim="800000"/>
              <a:headEnd/>
              <a:tailEnd/>
            </a:ln>
            <a:effectLst>
              <a:outerShdw dist="53882"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endParaRPr lang="es-ES" altLang="es-CL" sz="2800">
                <a:solidFill>
                  <a:srgbClr val="FAFD00"/>
                </a:solidFill>
                <a:latin typeface="Century Schoolbook" panose="02040604050505020304" pitchFamily="18" charset="0"/>
              </a:endParaRPr>
            </a:p>
          </p:txBody>
        </p:sp>
        <p:pic>
          <p:nvPicPr>
            <p:cNvPr id="4106" name="Picture 2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 y="1661"/>
              <a:ext cx="1361"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7" name="Object 24"/>
            <p:cNvGraphicFramePr>
              <a:graphicFrameLocks noChangeAspect="1"/>
            </p:cNvGraphicFramePr>
            <p:nvPr/>
          </p:nvGraphicFramePr>
          <p:xfrm>
            <a:off x="1338" y="1046"/>
            <a:ext cx="1315" cy="1133"/>
          </p:xfrm>
          <a:graphic>
            <a:graphicData uri="http://schemas.openxmlformats.org/presentationml/2006/ole">
              <mc:AlternateContent xmlns:mc="http://schemas.openxmlformats.org/markup-compatibility/2006">
                <mc:Choice xmlns:v="urn:schemas-microsoft-com:vml" Requires="v">
                  <p:oleObj name="Imagen de mapa de bits" r:id="rId5" imgW="7621064" imgH="5714286" progId="Paint.Picture">
                    <p:embed/>
                  </p:oleObj>
                </mc:Choice>
                <mc:Fallback>
                  <p:oleObj name="Imagen de mapa de bits" r:id="rId5" imgW="7621064" imgH="5714286" progId="Paint.Picture">
                    <p:embed/>
                    <p:pic>
                      <p:nvPicPr>
                        <p:cNvPr id="4107"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8" y="1046"/>
                          <a:ext cx="1315" cy="1133"/>
                        </a:xfrm>
                        <a:prstGeom prst="rect">
                          <a:avLst/>
                        </a:prstGeom>
                        <a:noFill/>
                        <a:ln>
                          <a:noFill/>
                        </a:ln>
                        <a:effectLst/>
                        <a:extLst>
                          <a:ext uri="{909E8E84-426E-40DD-AFC4-6F175D3DCCD1}">
                            <a14:hiddenFill xmlns:a14="http://schemas.microsoft.com/office/drawing/2010/main">
                              <a:solidFill>
                                <a:srgbClr val="51DC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25724" dir="2700000" algn="ctr" rotWithShape="0">
                                  <a:schemeClr val="bg2"/>
                                </a:outerShdw>
                              </a:effectLst>
                            </a14:hiddenEffects>
                          </a:ext>
                        </a:extLst>
                      </p:spPr>
                    </p:pic>
                  </p:oleObj>
                </mc:Fallback>
              </mc:AlternateContent>
            </a:graphicData>
          </a:graphic>
        </p:graphicFrame>
      </p:grpSp>
      <p:sp>
        <p:nvSpPr>
          <p:cNvPr id="4099" name="Rectangle 25"/>
          <p:cNvSpPr>
            <a:spLocks noChangeArrowheads="1"/>
          </p:cNvSpPr>
          <p:nvPr/>
        </p:nvSpPr>
        <p:spPr bwMode="auto">
          <a:xfrm>
            <a:off x="179388" y="5949280"/>
            <a:ext cx="8785225" cy="8636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sp>
        <p:nvSpPr>
          <p:cNvPr id="4100" name="Text Box 26"/>
          <p:cNvSpPr txBox="1">
            <a:spLocks noChangeArrowheads="1"/>
          </p:cNvSpPr>
          <p:nvPr/>
        </p:nvSpPr>
        <p:spPr bwMode="auto">
          <a:xfrm>
            <a:off x="5292725" y="5876925"/>
            <a:ext cx="3816350" cy="40011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_tradnl" altLang="es-CL" sz="2000" dirty="0">
                <a:solidFill>
                  <a:srgbClr val="204392"/>
                </a:solidFill>
              </a:rPr>
              <a:t>Prof.  Jorge Elliott </a:t>
            </a:r>
          </a:p>
        </p:txBody>
      </p:sp>
      <p:sp>
        <p:nvSpPr>
          <p:cNvPr id="4124" name="Rectangle 28"/>
          <p:cNvSpPr>
            <a:spLocks noChangeArrowheads="1"/>
          </p:cNvSpPr>
          <p:nvPr/>
        </p:nvSpPr>
        <p:spPr bwMode="auto">
          <a:xfrm>
            <a:off x="457200" y="333375"/>
            <a:ext cx="8001000" cy="962025"/>
          </a:xfrm>
          <a:prstGeom prst="rect">
            <a:avLst/>
          </a:prstGeom>
          <a:noFill/>
          <a:ln w="12700">
            <a:noFill/>
            <a:miter lim="800000"/>
            <a:headEnd/>
            <a:tailEnd/>
          </a:ln>
          <a:effectLst/>
        </p:spPr>
        <p:txBody>
          <a:bodyPr lIns="90488" tIns="44450" rIns="90488" bIns="44450" anchor="ctr"/>
          <a:lstStyle/>
          <a:p>
            <a:pPr algn="ctr" eaLnBrk="1" hangingPunct="1">
              <a:lnSpc>
                <a:spcPct val="90000"/>
              </a:lnSpc>
              <a:defRPr/>
            </a:pPr>
            <a:br>
              <a:rPr lang="es-ES_tradnl" sz="3600" dirty="0">
                <a:solidFill>
                  <a:srgbClr val="204392"/>
                </a:solidFill>
                <a:effectLst>
                  <a:outerShdw blurRad="38100" dist="38100" dir="2700000" algn="tl">
                    <a:srgbClr val="C0C0C0"/>
                  </a:outerShdw>
                </a:effectLst>
              </a:rPr>
            </a:br>
            <a:r>
              <a:rPr lang="es-ES_tradnl" sz="3200" dirty="0">
                <a:solidFill>
                  <a:srgbClr val="204392"/>
                </a:solidFill>
                <a:effectLst>
                  <a:outerShdw blurRad="38100" dist="38100" dir="2700000" algn="tl">
                    <a:srgbClr val="C0C0C0"/>
                  </a:outerShdw>
                </a:effectLst>
              </a:rPr>
              <a:t>Preparación y Evaluación de Proyectos</a:t>
            </a:r>
            <a:br>
              <a:rPr lang="es-ES_tradnl" sz="3200" dirty="0">
                <a:solidFill>
                  <a:srgbClr val="204392"/>
                </a:solidFill>
                <a:effectLst>
                  <a:outerShdw blurRad="38100" dist="38100" dir="2700000" algn="tl">
                    <a:srgbClr val="C0C0C0"/>
                  </a:outerShdw>
                </a:effectLst>
              </a:rPr>
            </a:br>
            <a:endParaRPr lang="es-ES_tradnl" sz="3200" dirty="0">
              <a:solidFill>
                <a:srgbClr val="204392"/>
              </a:solidFill>
            </a:endParaRPr>
          </a:p>
        </p:txBody>
      </p:sp>
      <p:sp>
        <p:nvSpPr>
          <p:cNvPr id="4126" name="Rectangle 30"/>
          <p:cNvSpPr>
            <a:spLocks noChangeArrowheads="1"/>
          </p:cNvSpPr>
          <p:nvPr/>
        </p:nvSpPr>
        <p:spPr bwMode="auto">
          <a:xfrm>
            <a:off x="421770" y="1062094"/>
            <a:ext cx="8001000" cy="796012"/>
          </a:xfrm>
          <a:prstGeom prst="rect">
            <a:avLst/>
          </a:prstGeom>
          <a:noFill/>
          <a:ln w="12700">
            <a:noFill/>
            <a:miter lim="800000"/>
            <a:headEnd/>
            <a:tailEnd/>
          </a:ln>
          <a:effectLst/>
        </p:spPr>
        <p:txBody>
          <a:bodyPr lIns="90488" tIns="44450" rIns="90488" bIns="44450" anchor="ctr"/>
          <a:lstStyle/>
          <a:p>
            <a:pPr algn="ctr" eaLnBrk="1" hangingPunct="1">
              <a:lnSpc>
                <a:spcPct val="90000"/>
              </a:lnSpc>
              <a:defRPr/>
            </a:pPr>
            <a:br>
              <a:rPr lang="es-ES_tradnl" sz="2800" dirty="0">
                <a:solidFill>
                  <a:srgbClr val="008000"/>
                </a:solidFill>
                <a:effectLst>
                  <a:outerShdw blurRad="38100" dist="38100" dir="2700000" algn="tl">
                    <a:srgbClr val="C0C0C0"/>
                  </a:outerShdw>
                </a:effectLst>
              </a:rPr>
            </a:br>
            <a:r>
              <a:rPr lang="es-ES_tradnl" sz="2400" dirty="0">
                <a:solidFill>
                  <a:srgbClr val="008000"/>
                </a:solidFill>
                <a:effectLst>
                  <a:outerShdw blurRad="38100" dist="38100" dir="2700000" algn="tl">
                    <a:srgbClr val="C0C0C0"/>
                  </a:outerShdw>
                </a:effectLst>
              </a:rPr>
              <a:t>Sesión 1: Introducción </a:t>
            </a:r>
            <a:br>
              <a:rPr lang="es-ES_tradnl" sz="2400" dirty="0">
                <a:solidFill>
                  <a:srgbClr val="008000"/>
                </a:solidFill>
                <a:effectLst>
                  <a:outerShdw blurRad="38100" dist="38100" dir="2700000" algn="tl">
                    <a:srgbClr val="C0C0C0"/>
                  </a:outerShdw>
                </a:effectLst>
              </a:rPr>
            </a:br>
            <a:endParaRPr lang="es-ES_tradnl" sz="2400" dirty="0">
              <a:solidFill>
                <a:srgbClr val="008000"/>
              </a:solidFill>
            </a:endParaRPr>
          </a:p>
        </p:txBody>
      </p:sp>
    </p:spTree>
    <p:extLst>
      <p:ext uri="{BB962C8B-B14F-4D97-AF65-F5344CB8AC3E}">
        <p14:creationId xmlns:p14="http://schemas.microsoft.com/office/powerpoint/2010/main" val="5048631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539750" y="5949950"/>
            <a:ext cx="7162800" cy="431800"/>
          </a:xfrm>
        </p:spPr>
        <p:txBody>
          <a:bodyPr/>
          <a:lstStyle/>
          <a:p>
            <a:r>
              <a:rPr lang="es-ES" altLang="es-CL" sz="2000"/>
              <a:t>Se realiza en todos los niveles de la organización</a:t>
            </a:r>
          </a:p>
        </p:txBody>
      </p:sp>
      <p:sp>
        <p:nvSpPr>
          <p:cNvPr id="8195" name="Oval 4"/>
          <p:cNvSpPr>
            <a:spLocks noChangeArrowheads="1"/>
          </p:cNvSpPr>
          <p:nvPr/>
        </p:nvSpPr>
        <p:spPr bwMode="auto">
          <a:xfrm>
            <a:off x="566738" y="755650"/>
            <a:ext cx="8085137" cy="5114925"/>
          </a:xfrm>
          <a:prstGeom prst="ellipse">
            <a:avLst/>
          </a:prstGeom>
          <a:gradFill rotWithShape="0">
            <a:gsLst>
              <a:gs pos="0">
                <a:srgbClr val="9CAAE1"/>
              </a:gs>
              <a:gs pos="100000">
                <a:srgbClr val="2E3343"/>
              </a:gs>
            </a:gsLst>
            <a:lin ang="5400000" scaled="1"/>
          </a:gradFill>
          <a:ln w="12700">
            <a:solidFill>
              <a:schemeClr val="bg2"/>
            </a:solidFill>
            <a:round/>
            <a:headEnd/>
            <a:tailEnd/>
          </a:ln>
          <a:effectLst>
            <a:outerShdw dist="107763"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graphicFrame>
        <p:nvGraphicFramePr>
          <p:cNvPr id="8196" name="Object 5">
            <a:hlinkClick r:id="" action="ppaction://ole?verb=0"/>
          </p:cNvPr>
          <p:cNvGraphicFramePr>
            <a:graphicFrameLocks/>
          </p:cNvGraphicFramePr>
          <p:nvPr/>
        </p:nvGraphicFramePr>
        <p:xfrm>
          <a:off x="900113" y="908050"/>
          <a:ext cx="7513637" cy="4835525"/>
        </p:xfrm>
        <a:graphic>
          <a:graphicData uri="http://schemas.openxmlformats.org/presentationml/2006/ole">
            <mc:AlternateContent xmlns:mc="http://schemas.openxmlformats.org/markup-compatibility/2006">
              <mc:Choice xmlns:v="urn:schemas-microsoft-com:vml" Requires="v">
                <p:oleObj name="Documento" r:id="rId2" imgW="5612892" imgH="3051048" progId="Word.Document.8">
                  <p:embed/>
                </p:oleObj>
              </mc:Choice>
              <mc:Fallback>
                <p:oleObj name="Documento" r:id="rId2" imgW="5612892" imgH="3051048" progId="Word.Document.8">
                  <p:embed/>
                  <p:pic>
                    <p:nvPicPr>
                      <p:cNvPr id="0" name="Object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08050"/>
                        <a:ext cx="7513637" cy="4835525"/>
                      </a:xfrm>
                      <a:prstGeom prst="rect">
                        <a:avLst/>
                      </a:prstGeom>
                      <a:noFill/>
                      <a:ln>
                        <a:noFill/>
                      </a:ln>
                      <a:effectLst/>
                      <a:extLst>
                        <a:ext uri="{909E8E84-426E-40DD-AFC4-6F175D3DCCD1}">
                          <a14:hiddenFill xmlns:a14="http://schemas.microsoft.com/office/drawing/2010/main">
                            <a:solidFill>
                              <a:srgbClr val="51DC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pic>
        <p:nvPicPr>
          <p:cNvPr id="8197" name="Picture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063" y="1125538"/>
            <a:ext cx="20351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198" name="AutoShape 7"/>
          <p:cNvSpPr>
            <a:spLocks noChangeArrowheads="1"/>
          </p:cNvSpPr>
          <p:nvPr/>
        </p:nvSpPr>
        <p:spPr bwMode="auto">
          <a:xfrm>
            <a:off x="250825" y="1700213"/>
            <a:ext cx="3744913" cy="2233612"/>
          </a:xfrm>
          <a:prstGeom prst="wedgeRoundRectCallout">
            <a:avLst>
              <a:gd name="adj1" fmla="val 38343"/>
              <a:gd name="adj2" fmla="val 96125"/>
              <a:gd name="adj3" fmla="val 16667"/>
            </a:avLst>
          </a:prstGeom>
          <a:solidFill>
            <a:schemeClr val="tx2"/>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endParaRPr lang="es-ES" altLang="es-CL"/>
          </a:p>
        </p:txBody>
      </p:sp>
      <p:sp>
        <p:nvSpPr>
          <p:cNvPr id="8199" name="Text Box 8"/>
          <p:cNvSpPr txBox="1">
            <a:spLocks noChangeArrowheads="1"/>
          </p:cNvSpPr>
          <p:nvPr/>
        </p:nvSpPr>
        <p:spPr bwMode="auto">
          <a:xfrm>
            <a:off x="395288" y="1844675"/>
            <a:ext cx="374491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r>
              <a:rPr lang="es-ES" altLang="es-CL" sz="2000">
                <a:solidFill>
                  <a:srgbClr val="800000"/>
                </a:solidFill>
              </a:rPr>
              <a:t>Los Proyectos se realizan como parte de los Planes Operativos</a:t>
            </a:r>
          </a:p>
          <a:p>
            <a:endParaRPr lang="es-ES" altLang="es-CL" sz="2000">
              <a:solidFill>
                <a:srgbClr val="800000"/>
              </a:solidFill>
            </a:endParaRPr>
          </a:p>
          <a:p>
            <a:r>
              <a:rPr lang="es-ES" altLang="es-CL" sz="2000">
                <a:solidFill>
                  <a:srgbClr val="800000"/>
                </a:solidFill>
              </a:rPr>
              <a:t>Se planifican, organizan, dirigen y controlan</a:t>
            </a:r>
          </a:p>
        </p:txBody>
      </p:sp>
      <p:sp>
        <p:nvSpPr>
          <p:cNvPr id="8200" name="Rectangle 9"/>
          <p:cNvSpPr>
            <a:spLocks noChangeArrowheads="1"/>
          </p:cNvSpPr>
          <p:nvPr/>
        </p:nvSpPr>
        <p:spPr bwMode="auto">
          <a:xfrm>
            <a:off x="323850" y="476250"/>
            <a:ext cx="80899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nchor="b"/>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nSpc>
                <a:spcPct val="90000"/>
              </a:lnSpc>
            </a:pPr>
            <a:r>
              <a:rPr lang="es-ES_tradnl" altLang="es-CL" sz="2600">
                <a:solidFill>
                  <a:srgbClr val="417204"/>
                </a:solidFill>
              </a:rPr>
              <a:t>Proyectos como Medios de Cambio.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18170" y="789975"/>
            <a:ext cx="8277423" cy="538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sz="4400" b="1">
                <a:solidFill>
                  <a:schemeClr val="accent2"/>
                </a:solidFill>
                <a:latin typeface="Arial" panose="020B0604020202020204" pitchFamily="34" charset="0"/>
              </a:defRPr>
            </a:lvl1pPr>
            <a:lvl2pPr marL="571500" defTabSz="762000">
              <a:defRPr sz="4400" b="1">
                <a:solidFill>
                  <a:schemeClr val="accent2"/>
                </a:solidFill>
                <a:latin typeface="Arial" panose="020B0604020202020204" pitchFamily="34" charset="0"/>
              </a:defRPr>
            </a:lvl2pPr>
            <a:lvl3pPr marL="1143000" defTabSz="762000">
              <a:defRPr sz="4400" b="1">
                <a:solidFill>
                  <a:schemeClr val="accent2"/>
                </a:solidFill>
                <a:latin typeface="Arial" panose="020B0604020202020204" pitchFamily="34" charset="0"/>
              </a:defRPr>
            </a:lvl3pPr>
            <a:lvl4pPr marL="1600200" indent="-228600" defTabSz="762000">
              <a:defRPr sz="4400" b="1">
                <a:solidFill>
                  <a:schemeClr val="accent2"/>
                </a:solidFill>
                <a:latin typeface="Arial" panose="020B0604020202020204" pitchFamily="34" charset="0"/>
              </a:defRPr>
            </a:lvl4pPr>
            <a:lvl5pPr marL="2057400" indent="-228600" defTabSz="762000">
              <a:defRPr sz="4400" b="1">
                <a:solidFill>
                  <a:schemeClr val="accent2"/>
                </a:solidFill>
                <a:latin typeface="Arial" panose="020B0604020202020204" pitchFamily="34" charset="0"/>
              </a:defRPr>
            </a:lvl5pPr>
            <a:lvl6pPr marL="2514600" indent="-228600" defTabSz="7620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defTabSz="7620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defTabSz="7620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defTabSz="762000" eaLnBrk="0" fontAlgn="base" hangingPunct="0">
              <a:spcBef>
                <a:spcPct val="0"/>
              </a:spcBef>
              <a:spcAft>
                <a:spcPct val="0"/>
              </a:spcAft>
              <a:defRPr sz="4400" b="1">
                <a:solidFill>
                  <a:schemeClr val="accent2"/>
                </a:solidFill>
                <a:latin typeface="Arial" panose="020B0604020202020204" pitchFamily="34" charset="0"/>
              </a:defRPr>
            </a:lvl9pPr>
          </a:lstStyle>
          <a:p>
            <a:pPr algn="just"/>
            <a:r>
              <a:rPr lang="es-ES_tradnl" altLang="es-CL" sz="2000" dirty="0">
                <a:solidFill>
                  <a:schemeClr val="bg2"/>
                </a:solidFill>
              </a:rPr>
              <a:t>Según la finalidad o el objeto de la inversión , es decir, del objetivo de la asignación de recursos, es posible distinguir entre proyectos que</a:t>
            </a:r>
            <a:r>
              <a:rPr lang="es-ES_tradnl" altLang="es-CL" sz="2000" dirty="0">
                <a:solidFill>
                  <a:schemeClr val="accent1">
                    <a:lumMod val="50000"/>
                  </a:schemeClr>
                </a:solidFill>
              </a:rPr>
              <a:t> </a:t>
            </a:r>
          </a:p>
          <a:p>
            <a:pPr marL="342900" indent="-342900" algn="just">
              <a:buFont typeface="Arial" panose="020B0604020202020204" pitchFamily="34" charset="0"/>
              <a:buChar char="•"/>
            </a:pPr>
            <a:r>
              <a:rPr lang="es-ES_tradnl" altLang="es-CL" sz="2000" dirty="0">
                <a:solidFill>
                  <a:schemeClr val="accent1">
                    <a:lumMod val="50000"/>
                  </a:schemeClr>
                </a:solidFill>
              </a:rPr>
              <a:t>buscan crear nuevos negocios o empresas </a:t>
            </a:r>
            <a:r>
              <a:rPr lang="es-ES_tradnl" altLang="es-CL" sz="2000" dirty="0">
                <a:solidFill>
                  <a:schemeClr val="bg2"/>
                </a:solidFill>
              </a:rPr>
              <a:t>y  aquellos que</a:t>
            </a:r>
          </a:p>
          <a:p>
            <a:pPr marL="342900" indent="-342900" algn="just">
              <a:buFont typeface="Arial" panose="020B0604020202020204" pitchFamily="34" charset="0"/>
              <a:buChar char="•"/>
            </a:pPr>
            <a:r>
              <a:rPr lang="es-ES_tradnl" altLang="es-CL" sz="2000" dirty="0">
                <a:solidFill>
                  <a:schemeClr val="accent1">
                    <a:lumMod val="50000"/>
                  </a:schemeClr>
                </a:solidFill>
              </a:rPr>
              <a:t>buscan evaluar un cambio, mejora o modernización en una empresa</a:t>
            </a:r>
            <a:r>
              <a:rPr lang="es-ES_tradnl" altLang="es-CL" sz="2000" dirty="0">
                <a:solidFill>
                  <a:schemeClr val="bg2"/>
                </a:solidFill>
              </a:rPr>
              <a:t> ya existente. </a:t>
            </a:r>
          </a:p>
          <a:p>
            <a:pPr algn="just"/>
            <a:endParaRPr lang="es-ES_tradnl" altLang="es-CL" sz="1200" dirty="0">
              <a:solidFill>
                <a:schemeClr val="bg2"/>
              </a:solidFill>
            </a:endParaRPr>
          </a:p>
          <a:p>
            <a:pPr algn="just"/>
            <a:r>
              <a:rPr lang="es-ES_tradnl" altLang="es-CL" sz="2000" dirty="0">
                <a:solidFill>
                  <a:schemeClr val="bg2"/>
                </a:solidFill>
              </a:rPr>
              <a:t>En el primer caso, la evaluación se concentrará en determinar todos los costos y beneficios asociados directamente con la inversión. </a:t>
            </a:r>
          </a:p>
          <a:p>
            <a:pPr algn="just"/>
            <a:endParaRPr lang="es-ES_tradnl" altLang="es-CL" sz="1200" dirty="0">
              <a:solidFill>
                <a:schemeClr val="bg2"/>
              </a:solidFill>
            </a:endParaRPr>
          </a:p>
          <a:p>
            <a:pPr algn="just"/>
            <a:r>
              <a:rPr lang="es-ES_tradnl" altLang="es-CL" sz="2000" dirty="0">
                <a:solidFill>
                  <a:schemeClr val="bg2"/>
                </a:solidFill>
              </a:rPr>
              <a:t>En el segundo, solo considerará aquellos que son relevantes para la decisión que se deberá tomar. Así, por ejemplo, si se evalúa el reemplazo de una estación de trabajo gráfica, el costo de la remuneración del diseñador es irrelevante, puesto que, sin importar e modelo o la marca por la que se opte, el sueldo será el mismo. Esto se conoce también como evaluación marginal o incremental .</a:t>
            </a:r>
            <a:endParaRPr lang="es-ES_tradnl" altLang="es-CL" sz="2400" dirty="0">
              <a:solidFill>
                <a:schemeClr val="bg2"/>
              </a:solidFill>
            </a:endParaRPr>
          </a:p>
        </p:txBody>
      </p:sp>
      <p:sp>
        <p:nvSpPr>
          <p:cNvPr id="10244" name="Rectangle 5"/>
          <p:cNvSpPr>
            <a:spLocks noChangeArrowheads="1"/>
          </p:cNvSpPr>
          <p:nvPr/>
        </p:nvSpPr>
        <p:spPr bwMode="auto">
          <a:xfrm>
            <a:off x="323850" y="476250"/>
            <a:ext cx="80899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nchor="b"/>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nSpc>
                <a:spcPct val="90000"/>
              </a:lnSpc>
            </a:pPr>
            <a:r>
              <a:rPr lang="es-ES_tradnl" altLang="es-CL" sz="2600">
                <a:solidFill>
                  <a:srgbClr val="417204"/>
                </a:solidFill>
              </a:rPr>
              <a:t>Tipos de Proyectos.</a:t>
            </a:r>
          </a:p>
        </p:txBody>
      </p:sp>
    </p:spTree>
    <p:extLst>
      <p:ext uri="{BB962C8B-B14F-4D97-AF65-F5344CB8AC3E}">
        <p14:creationId xmlns:p14="http://schemas.microsoft.com/office/powerpoint/2010/main" val="2265127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27025" y="1052513"/>
            <a:ext cx="7704138" cy="516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a:defRPr sz="4400" b="1">
                <a:solidFill>
                  <a:schemeClr val="accent2"/>
                </a:solidFill>
                <a:latin typeface="Arial" panose="020B0604020202020204" pitchFamily="34" charset="0"/>
              </a:defRPr>
            </a:lvl1pPr>
            <a:lvl2pPr marL="571500" defTabSz="762000">
              <a:defRPr sz="4400" b="1">
                <a:solidFill>
                  <a:schemeClr val="accent2"/>
                </a:solidFill>
                <a:latin typeface="Arial" panose="020B0604020202020204" pitchFamily="34" charset="0"/>
              </a:defRPr>
            </a:lvl2pPr>
            <a:lvl3pPr marL="1143000" defTabSz="762000">
              <a:defRPr sz="4400" b="1">
                <a:solidFill>
                  <a:schemeClr val="accent2"/>
                </a:solidFill>
                <a:latin typeface="Arial" panose="020B0604020202020204" pitchFamily="34" charset="0"/>
              </a:defRPr>
            </a:lvl3pPr>
            <a:lvl4pPr marL="1600200" indent="-228600" defTabSz="762000">
              <a:defRPr sz="4400" b="1">
                <a:solidFill>
                  <a:schemeClr val="accent2"/>
                </a:solidFill>
                <a:latin typeface="Arial" panose="020B0604020202020204" pitchFamily="34" charset="0"/>
              </a:defRPr>
            </a:lvl4pPr>
            <a:lvl5pPr marL="2057400" indent="-228600" defTabSz="762000">
              <a:defRPr sz="4400" b="1">
                <a:solidFill>
                  <a:schemeClr val="accent2"/>
                </a:solidFill>
                <a:latin typeface="Arial" panose="020B0604020202020204" pitchFamily="34" charset="0"/>
              </a:defRPr>
            </a:lvl5pPr>
            <a:lvl6pPr marL="2514600" indent="-228600" defTabSz="7620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defTabSz="7620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defTabSz="7620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defTabSz="762000" eaLnBrk="0" fontAlgn="base" hangingPunct="0">
              <a:spcBef>
                <a:spcPct val="0"/>
              </a:spcBef>
              <a:spcAft>
                <a:spcPct val="0"/>
              </a:spcAft>
              <a:defRPr sz="4400" b="1">
                <a:solidFill>
                  <a:schemeClr val="accent2"/>
                </a:solidFill>
                <a:latin typeface="Arial" panose="020B0604020202020204" pitchFamily="34" charset="0"/>
              </a:defRPr>
            </a:lvl9pPr>
          </a:lstStyle>
          <a:p>
            <a:pPr>
              <a:buFontTx/>
              <a:buChar char="•"/>
            </a:pPr>
            <a:r>
              <a:rPr lang="es-ES_tradnl" altLang="es-CL" sz="2400">
                <a:solidFill>
                  <a:srgbClr val="BE0000"/>
                </a:solidFill>
              </a:rPr>
              <a:t>Los Objetivos del Proyecto Condicionan su Gestión:</a:t>
            </a:r>
            <a:endParaRPr lang="es-ES_tradnl" altLang="es-CL" sz="2400">
              <a:solidFill>
                <a:schemeClr val="bg2"/>
              </a:solidFill>
            </a:endParaRPr>
          </a:p>
          <a:p>
            <a:pPr lvl="1">
              <a:buFontTx/>
              <a:buChar char="•"/>
            </a:pPr>
            <a:r>
              <a:rPr lang="es-ES_tradnl" altLang="es-CL" sz="2000">
                <a:solidFill>
                  <a:schemeClr val="bg2"/>
                </a:solidFill>
              </a:rPr>
              <a:t>Creación de Nuevo Negocio</a:t>
            </a:r>
          </a:p>
          <a:p>
            <a:pPr lvl="1">
              <a:buFontTx/>
              <a:buChar char="•"/>
            </a:pPr>
            <a:r>
              <a:rPr lang="es-ES_tradnl" altLang="es-CL" sz="2000">
                <a:solidFill>
                  <a:schemeClr val="bg2"/>
                </a:solidFill>
              </a:rPr>
              <a:t>Incorporación de Nuevo Producto o Servicio</a:t>
            </a:r>
          </a:p>
          <a:p>
            <a:pPr lvl="1">
              <a:buFontTx/>
              <a:buChar char="•"/>
            </a:pPr>
            <a:r>
              <a:rPr lang="es-ES_tradnl" altLang="es-CL" sz="2000">
                <a:solidFill>
                  <a:schemeClr val="bg2"/>
                </a:solidFill>
              </a:rPr>
              <a:t>Mejoramiento de Procesos</a:t>
            </a:r>
          </a:p>
          <a:p>
            <a:pPr lvl="1">
              <a:buFontTx/>
              <a:buChar char="•"/>
            </a:pPr>
            <a:r>
              <a:rPr lang="es-ES_tradnl" altLang="es-CL" sz="2000">
                <a:solidFill>
                  <a:schemeClr val="bg2"/>
                </a:solidFill>
              </a:rPr>
              <a:t>Innovación de Procesos</a:t>
            </a:r>
          </a:p>
          <a:p>
            <a:pPr lvl="1">
              <a:buFontTx/>
              <a:buChar char="•"/>
            </a:pPr>
            <a:r>
              <a:rPr lang="es-ES_tradnl" altLang="es-CL" sz="2000">
                <a:solidFill>
                  <a:schemeClr val="bg2"/>
                </a:solidFill>
              </a:rPr>
              <a:t>Renovación o Ampliación de Infraestructura o Tecnología</a:t>
            </a:r>
          </a:p>
          <a:p>
            <a:pPr lvl="2">
              <a:buFontTx/>
              <a:buChar char="•"/>
            </a:pPr>
            <a:endParaRPr lang="es-ES_tradnl" altLang="es-CL" sz="700">
              <a:solidFill>
                <a:schemeClr val="bg2"/>
              </a:solidFill>
            </a:endParaRPr>
          </a:p>
          <a:p>
            <a:pPr lvl="2">
              <a:buFontTx/>
              <a:buChar char="•"/>
            </a:pPr>
            <a:endParaRPr lang="es-ES_tradnl" altLang="es-CL" sz="700">
              <a:solidFill>
                <a:schemeClr val="bg2"/>
              </a:solidFill>
            </a:endParaRPr>
          </a:p>
          <a:p>
            <a:pPr>
              <a:buFontTx/>
              <a:buChar char="•"/>
            </a:pPr>
            <a:r>
              <a:rPr lang="es-ES_tradnl" altLang="es-CL" sz="2400">
                <a:solidFill>
                  <a:srgbClr val="BE0000"/>
                </a:solidFill>
              </a:rPr>
              <a:t>La Situación en que esto Ocurre Condiciona los Objetivos, Alcance y Estrategia del Proyecto:</a:t>
            </a:r>
            <a:endParaRPr lang="es-ES_tradnl" altLang="es-CL" sz="2400">
              <a:solidFill>
                <a:schemeClr val="bg2"/>
              </a:solidFill>
            </a:endParaRPr>
          </a:p>
          <a:p>
            <a:pPr lvl="1">
              <a:buFontTx/>
              <a:buChar char="•"/>
            </a:pPr>
            <a:r>
              <a:rPr lang="es-ES_tradnl" altLang="es-CL" sz="2000">
                <a:solidFill>
                  <a:schemeClr val="bg2"/>
                </a:solidFill>
              </a:rPr>
              <a:t>Negocio “saludable”, amenazado o “desesperado”</a:t>
            </a:r>
          </a:p>
          <a:p>
            <a:pPr lvl="1">
              <a:buFontTx/>
              <a:buChar char="•"/>
            </a:pPr>
            <a:r>
              <a:rPr lang="es-ES_tradnl" altLang="es-CL" sz="2000">
                <a:solidFill>
                  <a:schemeClr val="bg2"/>
                </a:solidFill>
              </a:rPr>
              <a:t>Plazos Determinados por la Factibilidad o Forzados por la Circunstancia.</a:t>
            </a:r>
          </a:p>
          <a:p>
            <a:pPr lvl="1">
              <a:buFontTx/>
              <a:buChar char="•"/>
            </a:pPr>
            <a:r>
              <a:rPr lang="es-ES_tradnl" altLang="es-CL" sz="2000">
                <a:solidFill>
                  <a:schemeClr val="bg2"/>
                </a:solidFill>
              </a:rPr>
              <a:t>Riesgos del Problema y Riesgos de los Métodos y Tecnologías</a:t>
            </a:r>
            <a:endParaRPr lang="es-ES_tradnl" altLang="es-CL" sz="2400">
              <a:solidFill>
                <a:schemeClr val="bg2"/>
              </a:solidFill>
            </a:endParaRPr>
          </a:p>
        </p:txBody>
      </p:sp>
      <p:pic>
        <p:nvPicPr>
          <p:cNvPr id="10243" name="Picture 4"/>
          <p:cNvPicPr>
            <a:picLocks noGrp="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724525" y="1052513"/>
            <a:ext cx="3168650" cy="2879725"/>
          </a:xfrm>
          <a:noFill/>
        </p:spPr>
      </p:pic>
      <p:sp>
        <p:nvSpPr>
          <p:cNvPr id="10244" name="Rectangle 5"/>
          <p:cNvSpPr>
            <a:spLocks noChangeArrowheads="1"/>
          </p:cNvSpPr>
          <p:nvPr/>
        </p:nvSpPr>
        <p:spPr bwMode="auto">
          <a:xfrm>
            <a:off x="323850" y="476250"/>
            <a:ext cx="80899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nchor="b"/>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nSpc>
                <a:spcPct val="90000"/>
              </a:lnSpc>
            </a:pPr>
            <a:r>
              <a:rPr lang="es-ES_tradnl" altLang="es-CL" sz="2600">
                <a:solidFill>
                  <a:srgbClr val="417204"/>
                </a:solidFill>
              </a:rPr>
              <a:t>Tipos de Proyectos.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D4749CE0-7C65-3A41-9ADC-61573F81EC8E}"/>
              </a:ext>
            </a:extLst>
          </p:cNvPr>
          <p:cNvSpPr txBox="1">
            <a:spLocks noChangeArrowheads="1"/>
          </p:cNvSpPr>
          <p:nvPr/>
        </p:nvSpPr>
        <p:spPr bwMode="auto">
          <a:xfrm>
            <a:off x="463289" y="674442"/>
            <a:ext cx="8153400" cy="2077492"/>
          </a:xfrm>
          <a:prstGeom prst="rect">
            <a:avLst/>
          </a:prstGeom>
          <a:noFill/>
          <a:ln>
            <a:noFill/>
          </a:ln>
        </p:spPr>
        <p:txBody>
          <a:bodyPr>
            <a:spAutoFit/>
          </a:bodyPr>
          <a:lstStyle>
            <a:lvl1pPr marL="457200" indent="-457200">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just" eaLnBrk="1" hangingPunct="1">
              <a:defRPr/>
            </a:pPr>
            <a:r>
              <a:rPr lang="es-CL" altLang="es-CL" sz="1400" dirty="0">
                <a:solidFill>
                  <a:schemeClr val="bg1">
                    <a:lumMod val="10000"/>
                  </a:schemeClr>
                </a:solidFill>
              </a:rPr>
              <a:t>PROCESO DE TOMA DE DECISIONES:</a:t>
            </a:r>
          </a:p>
          <a:p>
            <a:pPr algn="just" eaLnBrk="1" hangingPunct="1">
              <a:defRPr/>
            </a:pPr>
            <a:endParaRPr lang="es-CL" altLang="es-CL" sz="100" dirty="0">
              <a:solidFill>
                <a:schemeClr val="bg1">
                  <a:lumMod val="10000"/>
                </a:schemeClr>
              </a:solidFill>
            </a:endParaRPr>
          </a:p>
          <a:p>
            <a:pPr algn="just" eaLnBrk="1" hangingPunct="1">
              <a:buFontTx/>
              <a:buAutoNum type="arabicPeriod"/>
              <a:defRPr/>
            </a:pPr>
            <a:r>
              <a:rPr lang="es-CL" altLang="es-CL" sz="1200" dirty="0">
                <a:solidFill>
                  <a:schemeClr val="bg1">
                    <a:lumMod val="10000"/>
                  </a:schemeClr>
                </a:solidFill>
              </a:rPr>
              <a:t>Reconocimiento del problema</a:t>
            </a:r>
          </a:p>
          <a:p>
            <a:pPr algn="just" eaLnBrk="1" hangingPunct="1">
              <a:buFontTx/>
              <a:buAutoNum type="arabicPeriod"/>
              <a:defRPr/>
            </a:pPr>
            <a:r>
              <a:rPr lang="es-ES" altLang="es-CL" sz="1200" dirty="0">
                <a:solidFill>
                  <a:schemeClr val="bg1">
                    <a:lumMod val="10000"/>
                  </a:schemeClr>
                </a:solidFill>
              </a:rPr>
              <a:t>Definición de la meta u objetivo</a:t>
            </a:r>
          </a:p>
          <a:p>
            <a:pPr algn="just" eaLnBrk="1" hangingPunct="1">
              <a:buFontTx/>
              <a:buAutoNum type="arabicPeriod"/>
              <a:defRPr/>
            </a:pPr>
            <a:r>
              <a:rPr lang="es-ES" altLang="es-CL" sz="1200" dirty="0">
                <a:solidFill>
                  <a:schemeClr val="bg1">
                    <a:lumMod val="10000"/>
                  </a:schemeClr>
                </a:solidFill>
              </a:rPr>
              <a:t>Recopilación de datos relevantes</a:t>
            </a:r>
          </a:p>
          <a:p>
            <a:pPr algn="just" eaLnBrk="1" hangingPunct="1">
              <a:buFontTx/>
              <a:buAutoNum type="arabicPeriod"/>
              <a:defRPr/>
            </a:pPr>
            <a:r>
              <a:rPr lang="es-ES" altLang="es-CL" sz="1200" dirty="0">
                <a:solidFill>
                  <a:schemeClr val="bg1">
                    <a:lumMod val="10000"/>
                  </a:schemeClr>
                </a:solidFill>
              </a:rPr>
              <a:t>Identificación de alternativas factibles</a:t>
            </a:r>
          </a:p>
          <a:p>
            <a:pPr algn="just" eaLnBrk="1" hangingPunct="1">
              <a:buFontTx/>
              <a:buAutoNum type="arabicPeriod"/>
              <a:defRPr/>
            </a:pPr>
            <a:r>
              <a:rPr lang="es-ES" altLang="es-CL" sz="1200" dirty="0">
                <a:solidFill>
                  <a:schemeClr val="bg1">
                    <a:lumMod val="10000"/>
                  </a:schemeClr>
                </a:solidFill>
              </a:rPr>
              <a:t>Selección del criterio de análisis de la mejor alternativa  </a:t>
            </a:r>
          </a:p>
          <a:p>
            <a:pPr algn="just" eaLnBrk="1" hangingPunct="1">
              <a:buFontTx/>
              <a:buAutoNum type="arabicPeriod"/>
              <a:defRPr/>
            </a:pPr>
            <a:r>
              <a:rPr lang="es-ES" altLang="es-CL" sz="1200" dirty="0">
                <a:solidFill>
                  <a:schemeClr val="bg1">
                    <a:lumMod val="10000"/>
                  </a:schemeClr>
                </a:solidFill>
              </a:rPr>
              <a:t>Establecimiento de las interrelaciones entre los objetivos, las alternativas, la información y los resultados</a:t>
            </a:r>
          </a:p>
          <a:p>
            <a:pPr algn="just" eaLnBrk="1" hangingPunct="1">
              <a:buFontTx/>
              <a:buAutoNum type="arabicPeriod"/>
              <a:defRPr/>
            </a:pPr>
            <a:r>
              <a:rPr lang="es-ES" altLang="es-CL" sz="1200" dirty="0">
                <a:solidFill>
                  <a:schemeClr val="bg1">
                    <a:lumMod val="10000"/>
                  </a:schemeClr>
                </a:solidFill>
              </a:rPr>
              <a:t>Predicción de los resultados para cada alternativa</a:t>
            </a:r>
          </a:p>
          <a:p>
            <a:pPr algn="just" eaLnBrk="1" hangingPunct="1">
              <a:buFontTx/>
              <a:buAutoNum type="arabicPeriod"/>
              <a:defRPr/>
            </a:pPr>
            <a:r>
              <a:rPr lang="es-ES" altLang="es-CL" sz="1200" dirty="0">
                <a:solidFill>
                  <a:schemeClr val="bg1">
                    <a:lumMod val="10000"/>
                  </a:schemeClr>
                </a:solidFill>
              </a:rPr>
              <a:t>Elección de la mejor alternativa para alcanzar </a:t>
            </a:r>
            <a:r>
              <a:rPr lang="es-ES" altLang="es-CL" sz="1600" dirty="0">
                <a:solidFill>
                  <a:schemeClr val="bg1">
                    <a:lumMod val="10000"/>
                  </a:schemeClr>
                </a:solidFill>
              </a:rPr>
              <a:t>el objetivo</a:t>
            </a:r>
          </a:p>
        </p:txBody>
      </p:sp>
      <p:sp>
        <p:nvSpPr>
          <p:cNvPr id="14338" name="Text Box 4">
            <a:extLst>
              <a:ext uri="{FF2B5EF4-FFF2-40B4-BE49-F238E27FC236}">
                <a16:creationId xmlns:a16="http://schemas.microsoft.com/office/drawing/2014/main" id="{E33B6F21-05DB-B346-87A5-9C576D2C597B}"/>
              </a:ext>
            </a:extLst>
          </p:cNvPr>
          <p:cNvSpPr txBox="1">
            <a:spLocks noChangeArrowheads="1"/>
          </p:cNvSpPr>
          <p:nvPr/>
        </p:nvSpPr>
        <p:spPr bwMode="auto">
          <a:xfrm>
            <a:off x="228600" y="304800"/>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000">
                <a:solidFill>
                  <a:srgbClr val="008000"/>
                </a:solidFill>
              </a:rPr>
              <a:t>PREPARACIÓN Y EVALUACIÓN DE PROYECTOS</a:t>
            </a:r>
          </a:p>
        </p:txBody>
      </p:sp>
      <p:grpSp>
        <p:nvGrpSpPr>
          <p:cNvPr id="2" name="Grupo 1">
            <a:extLst>
              <a:ext uri="{FF2B5EF4-FFF2-40B4-BE49-F238E27FC236}">
                <a16:creationId xmlns:a16="http://schemas.microsoft.com/office/drawing/2014/main" id="{10A9B0C6-828D-5D46-BEDD-6C207034A8F8}"/>
              </a:ext>
            </a:extLst>
          </p:cNvPr>
          <p:cNvGrpSpPr/>
          <p:nvPr/>
        </p:nvGrpSpPr>
        <p:grpSpPr>
          <a:xfrm>
            <a:off x="389535" y="2852936"/>
            <a:ext cx="8294387" cy="3525435"/>
            <a:chOff x="389535" y="2852936"/>
            <a:chExt cx="8294387" cy="3525435"/>
          </a:xfrm>
        </p:grpSpPr>
        <p:grpSp>
          <p:nvGrpSpPr>
            <p:cNvPr id="4" name="Grupo 3">
              <a:extLst>
                <a:ext uri="{FF2B5EF4-FFF2-40B4-BE49-F238E27FC236}">
                  <a16:creationId xmlns:a16="http://schemas.microsoft.com/office/drawing/2014/main" id="{243F2497-E626-2A4E-BAEE-A2359D9CE9DB}"/>
                </a:ext>
              </a:extLst>
            </p:cNvPr>
            <p:cNvGrpSpPr/>
            <p:nvPr/>
          </p:nvGrpSpPr>
          <p:grpSpPr>
            <a:xfrm>
              <a:off x="467544" y="2852936"/>
              <a:ext cx="8216378" cy="3525435"/>
              <a:chOff x="467544" y="2350253"/>
              <a:chExt cx="8216378" cy="3525435"/>
            </a:xfrm>
          </p:grpSpPr>
          <p:sp>
            <p:nvSpPr>
              <p:cNvPr id="5" name="Rectangle 9">
                <a:extLst>
                  <a:ext uri="{FF2B5EF4-FFF2-40B4-BE49-F238E27FC236}">
                    <a16:creationId xmlns:a16="http://schemas.microsoft.com/office/drawing/2014/main" id="{FAA3FE52-4969-114B-AD74-9A0170669E90}"/>
                  </a:ext>
                </a:extLst>
              </p:cNvPr>
              <p:cNvSpPr>
                <a:spLocks noChangeArrowheads="1"/>
              </p:cNvSpPr>
              <p:nvPr/>
            </p:nvSpPr>
            <p:spPr bwMode="auto">
              <a:xfrm>
                <a:off x="467544" y="2350253"/>
                <a:ext cx="8208342" cy="2446899"/>
              </a:xfrm>
              <a:prstGeom prst="rect">
                <a:avLst/>
              </a:prstGeom>
              <a:solidFill>
                <a:schemeClr val="bg1">
                  <a:lumMod val="90000"/>
                </a:schemeClr>
              </a:solidFill>
              <a:ln w="9525">
                <a:solidFill>
                  <a:schemeClr val="bg1">
                    <a:lumMod val="10000"/>
                  </a:schemeClr>
                </a:solidFill>
                <a:miter lim="800000"/>
                <a:headEnd/>
                <a:tailEnd/>
              </a:ln>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defRPr/>
                </a:pPr>
                <a:endParaRPr lang="es-MX" altLang="es-CL" sz="1200" dirty="0">
                  <a:solidFill>
                    <a:schemeClr val="bg1">
                      <a:lumMod val="10000"/>
                    </a:schemeClr>
                  </a:solidFill>
                  <a:latin typeface="Tahoma" panose="020B0604030504040204" pitchFamily="34" charset="0"/>
                </a:endParaRPr>
              </a:p>
              <a:p>
                <a:pPr algn="ctr">
                  <a:defRPr/>
                </a:pPr>
                <a:endParaRPr lang="es-MX" altLang="es-CL" sz="1200" dirty="0">
                  <a:solidFill>
                    <a:schemeClr val="bg1">
                      <a:lumMod val="10000"/>
                    </a:schemeClr>
                  </a:solidFill>
                  <a:latin typeface="Tahoma" panose="020B0604030504040204" pitchFamily="34" charset="0"/>
                </a:endParaRPr>
              </a:p>
              <a:p>
                <a:pPr algn="ctr">
                  <a:defRPr/>
                </a:pPr>
                <a:endParaRPr lang="es-MX" altLang="es-CL" sz="1200" dirty="0">
                  <a:solidFill>
                    <a:schemeClr val="bg1">
                      <a:lumMod val="10000"/>
                    </a:schemeClr>
                  </a:solidFill>
                  <a:latin typeface="Tahoma" panose="020B0604030504040204" pitchFamily="34" charset="0"/>
                </a:endParaRPr>
              </a:p>
              <a:p>
                <a:pPr algn="ctr">
                  <a:defRPr/>
                </a:pPr>
                <a:endParaRPr lang="es-MX" altLang="es-CL" sz="1200" dirty="0">
                  <a:solidFill>
                    <a:schemeClr val="bg1">
                      <a:lumMod val="10000"/>
                    </a:schemeClr>
                  </a:solidFill>
                  <a:latin typeface="Tahoma" panose="020B0604030504040204" pitchFamily="34" charset="0"/>
                </a:endParaRPr>
              </a:p>
              <a:p>
                <a:pPr algn="ctr">
                  <a:defRPr/>
                </a:pPr>
                <a:endParaRPr lang="es-MX" altLang="es-CL" sz="1200" dirty="0">
                  <a:solidFill>
                    <a:schemeClr val="bg1">
                      <a:lumMod val="10000"/>
                    </a:schemeClr>
                  </a:solidFill>
                  <a:latin typeface="Tahoma" panose="020B0604030504040204" pitchFamily="34" charset="0"/>
                </a:endParaRPr>
              </a:p>
              <a:p>
                <a:pPr algn="ctr">
                  <a:defRPr/>
                </a:pPr>
                <a:endParaRPr lang="es-MX" altLang="es-CL" sz="1200" dirty="0">
                  <a:solidFill>
                    <a:schemeClr val="bg1">
                      <a:lumMod val="10000"/>
                    </a:schemeClr>
                  </a:solidFill>
                  <a:latin typeface="Tahoma" panose="020B0604030504040204" pitchFamily="34" charset="0"/>
                </a:endParaRPr>
              </a:p>
              <a:p>
                <a:pPr algn="ctr">
                  <a:defRPr/>
                </a:pPr>
                <a:endParaRPr lang="es-MX" altLang="es-CL" sz="1200" dirty="0">
                  <a:solidFill>
                    <a:schemeClr val="bg1">
                      <a:lumMod val="10000"/>
                    </a:schemeClr>
                  </a:solidFill>
                  <a:latin typeface="Tahoma" panose="020B0604030504040204" pitchFamily="34" charset="0"/>
                </a:endParaRPr>
              </a:p>
              <a:p>
                <a:pPr algn="ctr">
                  <a:defRPr/>
                </a:pPr>
                <a:endParaRPr lang="es-MX" altLang="es-CL" sz="1800" dirty="0">
                  <a:solidFill>
                    <a:schemeClr val="bg1">
                      <a:lumMod val="10000"/>
                    </a:schemeClr>
                  </a:solidFill>
                  <a:latin typeface="Tahoma" panose="020B0604030504040204" pitchFamily="34" charset="0"/>
                </a:endParaRPr>
              </a:p>
              <a:p>
                <a:pPr algn="ctr">
                  <a:defRPr/>
                </a:pPr>
                <a:endParaRPr lang="es-MX" altLang="es-CL" sz="1800" dirty="0">
                  <a:solidFill>
                    <a:schemeClr val="bg1">
                      <a:lumMod val="10000"/>
                    </a:schemeClr>
                  </a:solidFill>
                  <a:latin typeface="Tahoma" panose="020B0604030504040204" pitchFamily="34" charset="0"/>
                </a:endParaRPr>
              </a:p>
              <a:p>
                <a:pPr>
                  <a:defRPr/>
                </a:pPr>
                <a:r>
                  <a:rPr lang="es-MX" altLang="es-CL" sz="1400" dirty="0">
                    <a:solidFill>
                      <a:schemeClr val="bg1">
                        <a:lumMod val="10000"/>
                      </a:schemeClr>
                    </a:solidFill>
                    <a:latin typeface="Tahoma" panose="020B0604030504040204" pitchFamily="34" charset="0"/>
                  </a:rPr>
                  <a:t>                                                    </a:t>
                </a:r>
                <a:r>
                  <a:rPr lang="es-MX" altLang="es-CL" sz="1600" dirty="0">
                    <a:solidFill>
                      <a:schemeClr val="bg1">
                        <a:lumMod val="10000"/>
                      </a:schemeClr>
                    </a:solidFill>
                    <a:latin typeface="Tahoma" panose="020B0604030504040204" pitchFamily="34" charset="0"/>
                  </a:rPr>
                  <a:t>ETAPAS DE UN PROYECTO</a:t>
                </a: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MX" altLang="es-CL" sz="1400" dirty="0">
                  <a:solidFill>
                    <a:schemeClr val="bg1">
                      <a:lumMod val="10000"/>
                    </a:schemeClr>
                  </a:solidFill>
                  <a:latin typeface="Tahoma" panose="020B0604030504040204" pitchFamily="34" charset="0"/>
                </a:endParaRPr>
              </a:p>
              <a:p>
                <a:pPr>
                  <a:defRPr/>
                </a:pPr>
                <a:endParaRPr lang="es-ES" altLang="es-CL" sz="3200" dirty="0">
                  <a:solidFill>
                    <a:schemeClr val="bg1">
                      <a:lumMod val="10000"/>
                    </a:schemeClr>
                  </a:solidFill>
                  <a:latin typeface="Tahoma" panose="020B0604030504040204" pitchFamily="34" charset="0"/>
                </a:endParaRPr>
              </a:p>
            </p:txBody>
          </p:sp>
          <p:sp>
            <p:nvSpPr>
              <p:cNvPr id="6" name="Rectangle 9">
                <a:extLst>
                  <a:ext uri="{FF2B5EF4-FFF2-40B4-BE49-F238E27FC236}">
                    <a16:creationId xmlns:a16="http://schemas.microsoft.com/office/drawing/2014/main" id="{5E526D6B-9EF5-E044-B10B-CAD51DD26553}"/>
                  </a:ext>
                </a:extLst>
              </p:cNvPr>
              <p:cNvSpPr>
                <a:spLocks noChangeArrowheads="1"/>
              </p:cNvSpPr>
              <p:nvPr/>
            </p:nvSpPr>
            <p:spPr bwMode="auto">
              <a:xfrm>
                <a:off x="539553" y="2695740"/>
                <a:ext cx="432047" cy="1655762"/>
              </a:xfrm>
              <a:prstGeom prst="rect">
                <a:avLst/>
              </a:prstGeom>
              <a:solidFill>
                <a:srgbClr val="CCFFCC"/>
              </a:solidFill>
              <a:ln w="9525">
                <a:solidFill>
                  <a:schemeClr val="bg1">
                    <a:lumMod val="10000"/>
                  </a:schemeClr>
                </a:solidFill>
                <a:miter lim="800000"/>
                <a:headEnd/>
                <a:tailEnd/>
              </a:ln>
              <a:effectLst>
                <a:outerShdw blurRad="190500" dist="88900" dir="366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defRPr/>
                </a:pPr>
                <a:r>
                  <a:rPr lang="es-MX" altLang="es-CL" sz="1200" dirty="0">
                    <a:solidFill>
                      <a:schemeClr val="bg1">
                        <a:lumMod val="10000"/>
                      </a:schemeClr>
                    </a:solidFill>
                    <a:latin typeface="Tahoma" panose="020B0604030504040204" pitchFamily="34" charset="0"/>
                  </a:rPr>
                  <a:t>Idea</a:t>
                </a:r>
                <a:endParaRPr lang="es-ES" altLang="es-CL" sz="1200" dirty="0">
                  <a:solidFill>
                    <a:schemeClr val="bg1">
                      <a:lumMod val="10000"/>
                    </a:schemeClr>
                  </a:solidFill>
                  <a:latin typeface="Tahoma" panose="020B0604030504040204" pitchFamily="34" charset="0"/>
                </a:endParaRPr>
              </a:p>
            </p:txBody>
          </p:sp>
          <p:sp>
            <p:nvSpPr>
              <p:cNvPr id="7" name="Rectangle 9">
                <a:extLst>
                  <a:ext uri="{FF2B5EF4-FFF2-40B4-BE49-F238E27FC236}">
                    <a16:creationId xmlns:a16="http://schemas.microsoft.com/office/drawing/2014/main" id="{1F473A6C-2B76-1A45-B99D-C2B83DBAABF8}"/>
                  </a:ext>
                </a:extLst>
              </p:cNvPr>
              <p:cNvSpPr>
                <a:spLocks noChangeArrowheads="1"/>
              </p:cNvSpPr>
              <p:nvPr/>
            </p:nvSpPr>
            <p:spPr bwMode="auto">
              <a:xfrm>
                <a:off x="1043608" y="2695740"/>
                <a:ext cx="1743512" cy="1655762"/>
              </a:xfrm>
              <a:prstGeom prst="rect">
                <a:avLst/>
              </a:prstGeom>
              <a:solidFill>
                <a:srgbClr val="FFFF00"/>
              </a:solidFill>
              <a:ln w="9525">
                <a:solidFill>
                  <a:schemeClr val="bg1">
                    <a:lumMod val="10000"/>
                  </a:schemeClr>
                </a:solidFill>
                <a:miter lim="800000"/>
                <a:headEnd/>
                <a:tailEnd/>
              </a:ln>
              <a:effectLst>
                <a:outerShdw blurRad="190500" dist="88900" dir="366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r>
                  <a:rPr lang="es-MX" altLang="es-CL" sz="1200" dirty="0">
                    <a:solidFill>
                      <a:schemeClr val="bg1">
                        <a:lumMod val="10000"/>
                      </a:schemeClr>
                    </a:solidFill>
                    <a:latin typeface="Tahoma" panose="020B0604030504040204" pitchFamily="34" charset="0"/>
                  </a:rPr>
                  <a:t>PREINVERSIÓN</a:t>
                </a:r>
                <a:endParaRPr lang="es-ES" altLang="es-CL" sz="1200" dirty="0">
                  <a:solidFill>
                    <a:schemeClr val="bg1">
                      <a:lumMod val="10000"/>
                    </a:schemeClr>
                  </a:solidFill>
                  <a:latin typeface="Tahoma" panose="020B0604030504040204" pitchFamily="34" charset="0"/>
                </a:endParaRPr>
              </a:p>
            </p:txBody>
          </p:sp>
          <p:sp>
            <p:nvSpPr>
              <p:cNvPr id="8" name="Rectangle 9">
                <a:extLst>
                  <a:ext uri="{FF2B5EF4-FFF2-40B4-BE49-F238E27FC236}">
                    <a16:creationId xmlns:a16="http://schemas.microsoft.com/office/drawing/2014/main" id="{D9AA7D22-C605-4F4F-B56F-826F2581B433}"/>
                  </a:ext>
                </a:extLst>
              </p:cNvPr>
              <p:cNvSpPr>
                <a:spLocks noChangeArrowheads="1"/>
              </p:cNvSpPr>
              <p:nvPr/>
            </p:nvSpPr>
            <p:spPr bwMode="auto">
              <a:xfrm>
                <a:off x="1130936" y="2850704"/>
                <a:ext cx="494153" cy="1079252"/>
              </a:xfrm>
              <a:prstGeom prst="rect">
                <a:avLst/>
              </a:prstGeom>
              <a:solidFill>
                <a:srgbClr val="CCFFCC"/>
              </a:solidFill>
              <a:ln w="9525">
                <a:solidFill>
                  <a:schemeClr val="bg1">
                    <a:lumMod val="10000"/>
                  </a:schemeClr>
                </a:solidFill>
                <a:miter lim="800000"/>
                <a:headEnd/>
                <a:tailEnd/>
              </a:ln>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defRPr/>
                </a:pPr>
                <a:r>
                  <a:rPr lang="es-MX" altLang="es-CL" sz="1200" dirty="0">
                    <a:solidFill>
                      <a:schemeClr val="bg1">
                        <a:lumMod val="10000"/>
                      </a:schemeClr>
                    </a:solidFill>
                    <a:latin typeface="Tahoma" panose="020B0604030504040204" pitchFamily="34" charset="0"/>
                  </a:rPr>
                  <a:t>Perfil</a:t>
                </a:r>
                <a:endParaRPr lang="es-ES" altLang="es-CL" sz="1200" dirty="0">
                  <a:solidFill>
                    <a:schemeClr val="bg1">
                      <a:lumMod val="10000"/>
                    </a:schemeClr>
                  </a:solidFill>
                  <a:latin typeface="Tahoma" panose="020B0604030504040204" pitchFamily="34" charset="0"/>
                </a:endParaRPr>
              </a:p>
            </p:txBody>
          </p:sp>
          <p:sp>
            <p:nvSpPr>
              <p:cNvPr id="9" name="Rectangle 9">
                <a:extLst>
                  <a:ext uri="{FF2B5EF4-FFF2-40B4-BE49-F238E27FC236}">
                    <a16:creationId xmlns:a16="http://schemas.microsoft.com/office/drawing/2014/main" id="{6A8F9E44-D2FF-0244-9630-0C7519374478}"/>
                  </a:ext>
                </a:extLst>
              </p:cNvPr>
              <p:cNvSpPr>
                <a:spLocks noChangeArrowheads="1"/>
              </p:cNvSpPr>
              <p:nvPr/>
            </p:nvSpPr>
            <p:spPr bwMode="auto">
              <a:xfrm>
                <a:off x="1681776" y="2850704"/>
                <a:ext cx="504527" cy="1079252"/>
              </a:xfrm>
              <a:prstGeom prst="rect">
                <a:avLst/>
              </a:prstGeom>
              <a:solidFill>
                <a:srgbClr val="CCFFCC"/>
              </a:solidFill>
              <a:ln w="9525">
                <a:solidFill>
                  <a:schemeClr val="bg1">
                    <a:lumMod val="10000"/>
                  </a:schemeClr>
                </a:solidFill>
                <a:miter lim="800000"/>
                <a:headEnd/>
                <a:tailEnd/>
              </a:ln>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defRPr/>
                </a:pPr>
                <a:r>
                  <a:rPr lang="es-MX" altLang="es-CL" sz="1200" dirty="0">
                    <a:solidFill>
                      <a:schemeClr val="bg1">
                        <a:lumMod val="10000"/>
                      </a:schemeClr>
                    </a:solidFill>
                    <a:latin typeface="Tahoma" panose="020B0604030504040204" pitchFamily="34" charset="0"/>
                  </a:rPr>
                  <a:t>Pre-</a:t>
                </a:r>
              </a:p>
              <a:p>
                <a:pPr algn="ctr">
                  <a:defRPr/>
                </a:pPr>
                <a:r>
                  <a:rPr lang="es-MX" altLang="es-CL" sz="1200" dirty="0">
                    <a:solidFill>
                      <a:schemeClr val="bg1">
                        <a:lumMod val="10000"/>
                      </a:schemeClr>
                    </a:solidFill>
                    <a:latin typeface="Tahoma" panose="020B0604030504040204" pitchFamily="34" charset="0"/>
                  </a:rPr>
                  <a:t>Factibi-</a:t>
                </a:r>
              </a:p>
              <a:p>
                <a:pPr algn="ctr">
                  <a:defRPr/>
                </a:pPr>
                <a:r>
                  <a:rPr lang="es-MX" altLang="es-CL" sz="1200" dirty="0">
                    <a:solidFill>
                      <a:schemeClr val="bg1">
                        <a:lumMod val="10000"/>
                      </a:schemeClr>
                    </a:solidFill>
                    <a:latin typeface="Tahoma" panose="020B0604030504040204" pitchFamily="34" charset="0"/>
                  </a:rPr>
                  <a:t>lidad</a:t>
                </a:r>
                <a:endParaRPr lang="es-ES" altLang="es-CL" sz="1200" dirty="0">
                  <a:solidFill>
                    <a:schemeClr val="bg1">
                      <a:lumMod val="10000"/>
                    </a:schemeClr>
                  </a:solidFill>
                  <a:latin typeface="Tahoma" panose="020B0604030504040204" pitchFamily="34" charset="0"/>
                </a:endParaRPr>
              </a:p>
            </p:txBody>
          </p:sp>
          <p:sp>
            <p:nvSpPr>
              <p:cNvPr id="10" name="Rectangle 9">
                <a:extLst>
                  <a:ext uri="{FF2B5EF4-FFF2-40B4-BE49-F238E27FC236}">
                    <a16:creationId xmlns:a16="http://schemas.microsoft.com/office/drawing/2014/main" id="{0F73ECCC-0EE2-6449-A7E5-D97177CB6619}"/>
                  </a:ext>
                </a:extLst>
              </p:cNvPr>
              <p:cNvSpPr>
                <a:spLocks noChangeArrowheads="1"/>
              </p:cNvSpPr>
              <p:nvPr/>
            </p:nvSpPr>
            <p:spPr bwMode="auto">
              <a:xfrm>
                <a:off x="2234448" y="2850704"/>
                <a:ext cx="504527" cy="1079252"/>
              </a:xfrm>
              <a:prstGeom prst="rect">
                <a:avLst/>
              </a:prstGeom>
              <a:solidFill>
                <a:srgbClr val="CCFFCC"/>
              </a:solidFill>
              <a:ln w="9525">
                <a:solidFill>
                  <a:schemeClr val="bg1">
                    <a:lumMod val="10000"/>
                  </a:schemeClr>
                </a:solidFill>
                <a:miter lim="800000"/>
                <a:headEnd/>
                <a:tailEnd/>
              </a:ln>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defRPr/>
                </a:pPr>
                <a:r>
                  <a:rPr lang="es-MX" altLang="es-CL" sz="1200" dirty="0">
                    <a:solidFill>
                      <a:schemeClr val="bg1">
                        <a:lumMod val="10000"/>
                      </a:schemeClr>
                    </a:solidFill>
                    <a:latin typeface="Tahoma" panose="020B0604030504040204" pitchFamily="34" charset="0"/>
                  </a:rPr>
                  <a:t>Factibi-</a:t>
                </a:r>
              </a:p>
              <a:p>
                <a:pPr algn="ctr">
                  <a:defRPr/>
                </a:pPr>
                <a:r>
                  <a:rPr lang="es-MX" altLang="es-CL" sz="1200" dirty="0">
                    <a:solidFill>
                      <a:schemeClr val="bg1">
                        <a:lumMod val="10000"/>
                      </a:schemeClr>
                    </a:solidFill>
                    <a:latin typeface="Tahoma" panose="020B0604030504040204" pitchFamily="34" charset="0"/>
                  </a:rPr>
                  <a:t>lidad</a:t>
                </a:r>
                <a:endParaRPr lang="es-ES" altLang="es-CL" sz="1200" dirty="0">
                  <a:solidFill>
                    <a:schemeClr val="bg1">
                      <a:lumMod val="10000"/>
                    </a:schemeClr>
                  </a:solidFill>
                  <a:latin typeface="Tahoma" panose="020B0604030504040204" pitchFamily="34" charset="0"/>
                </a:endParaRPr>
              </a:p>
            </p:txBody>
          </p:sp>
          <p:sp>
            <p:nvSpPr>
              <p:cNvPr id="11" name="Rombo 10">
                <a:extLst>
                  <a:ext uri="{FF2B5EF4-FFF2-40B4-BE49-F238E27FC236}">
                    <a16:creationId xmlns:a16="http://schemas.microsoft.com/office/drawing/2014/main" id="{FFC5007D-A290-8B4D-BD23-95A46A7FAFC3}"/>
                  </a:ext>
                </a:extLst>
              </p:cNvPr>
              <p:cNvSpPr/>
              <p:nvPr/>
            </p:nvSpPr>
            <p:spPr bwMode="auto">
              <a:xfrm>
                <a:off x="2797316" y="2885533"/>
                <a:ext cx="693902" cy="1152128"/>
              </a:xfrm>
              <a:prstGeom prst="diamond">
                <a:avLst/>
              </a:prstGeom>
              <a:solidFill>
                <a:srgbClr val="FFC000"/>
              </a:solidFill>
              <a:ln w="12700" cap="flat" cmpd="sng" algn="ctr">
                <a:no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1400" b="1" i="0" u="none" strike="noStrike" cap="none" normalizeH="0" baseline="0" dirty="0">
                  <a:ln>
                    <a:noFill/>
                  </a:ln>
                  <a:solidFill>
                    <a:srgbClr val="980000"/>
                  </a:solidFill>
                  <a:effectLst/>
                  <a:latin typeface="Arial" pitchFamily="34" charset="0"/>
                </a:endParaRPr>
              </a:p>
            </p:txBody>
          </p:sp>
          <p:sp>
            <p:nvSpPr>
              <p:cNvPr id="12" name="Rectangle 9">
                <a:extLst>
                  <a:ext uri="{FF2B5EF4-FFF2-40B4-BE49-F238E27FC236}">
                    <a16:creationId xmlns:a16="http://schemas.microsoft.com/office/drawing/2014/main" id="{B63794D5-D1FD-D349-8650-A425E44BC3E8}"/>
                  </a:ext>
                </a:extLst>
              </p:cNvPr>
              <p:cNvSpPr>
                <a:spLocks noChangeArrowheads="1"/>
              </p:cNvSpPr>
              <p:nvPr/>
            </p:nvSpPr>
            <p:spPr bwMode="auto">
              <a:xfrm>
                <a:off x="3499255" y="2695740"/>
                <a:ext cx="1743512" cy="1655762"/>
              </a:xfrm>
              <a:prstGeom prst="rect">
                <a:avLst/>
              </a:prstGeom>
              <a:solidFill>
                <a:srgbClr val="FFC000"/>
              </a:solidFill>
              <a:ln w="9525">
                <a:solidFill>
                  <a:schemeClr val="bg1">
                    <a:lumMod val="10000"/>
                  </a:schemeClr>
                </a:solidFill>
                <a:miter lim="800000"/>
                <a:headEnd/>
                <a:tailEnd/>
              </a:ln>
              <a:effectLst>
                <a:outerShdw blurRad="190500" dist="88900" dir="366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r>
                  <a:rPr lang="es-MX" altLang="es-CL" sz="1200">
                    <a:solidFill>
                      <a:schemeClr val="bg1">
                        <a:lumMod val="10000"/>
                      </a:schemeClr>
                    </a:solidFill>
                    <a:latin typeface="Tahoma" panose="020B0604030504040204" pitchFamily="34" charset="0"/>
                  </a:rPr>
                  <a:t>INVERSIÓN</a:t>
                </a:r>
                <a:endParaRPr lang="es-ES" altLang="es-CL" sz="1200" dirty="0">
                  <a:solidFill>
                    <a:schemeClr val="bg1">
                      <a:lumMod val="10000"/>
                    </a:schemeClr>
                  </a:solidFill>
                  <a:latin typeface="Tahoma" panose="020B0604030504040204" pitchFamily="34" charset="0"/>
                </a:endParaRPr>
              </a:p>
            </p:txBody>
          </p:sp>
          <p:sp>
            <p:nvSpPr>
              <p:cNvPr id="13" name="Rectangle 9">
                <a:extLst>
                  <a:ext uri="{FF2B5EF4-FFF2-40B4-BE49-F238E27FC236}">
                    <a16:creationId xmlns:a16="http://schemas.microsoft.com/office/drawing/2014/main" id="{65B1A5B3-72B7-3F49-A4C9-CDA33031ABC0}"/>
                  </a:ext>
                </a:extLst>
              </p:cNvPr>
              <p:cNvSpPr>
                <a:spLocks noChangeArrowheads="1"/>
              </p:cNvSpPr>
              <p:nvPr/>
            </p:nvSpPr>
            <p:spPr bwMode="auto">
              <a:xfrm>
                <a:off x="3549559" y="2850704"/>
                <a:ext cx="1046806" cy="1079252"/>
              </a:xfrm>
              <a:prstGeom prst="rect">
                <a:avLst/>
              </a:prstGeom>
              <a:solidFill>
                <a:srgbClr val="CCFFCC"/>
              </a:solidFill>
              <a:ln w="9525">
                <a:solidFill>
                  <a:schemeClr val="bg1">
                    <a:lumMod val="10000"/>
                  </a:schemeClr>
                </a:solidFill>
                <a:miter lim="800000"/>
                <a:headEnd/>
                <a:tailEnd/>
              </a:ln>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defRPr/>
                </a:pPr>
                <a:r>
                  <a:rPr lang="es-MX" altLang="es-CL" sz="1200" dirty="0">
                    <a:solidFill>
                      <a:schemeClr val="bg1">
                        <a:lumMod val="10000"/>
                      </a:schemeClr>
                    </a:solidFill>
                    <a:latin typeface="Tahoma" panose="020B0604030504040204" pitchFamily="34" charset="0"/>
                  </a:rPr>
                  <a:t>Diseño y</a:t>
                </a:r>
              </a:p>
              <a:p>
                <a:pPr algn="ctr">
                  <a:defRPr/>
                </a:pPr>
                <a:r>
                  <a:rPr lang="es-MX" altLang="es-CL" sz="1200" dirty="0">
                    <a:solidFill>
                      <a:schemeClr val="bg1">
                        <a:lumMod val="10000"/>
                      </a:schemeClr>
                    </a:solidFill>
                    <a:latin typeface="Tahoma" panose="020B0604030504040204" pitchFamily="34" charset="0"/>
                  </a:rPr>
                  <a:t>Ejecución </a:t>
                </a:r>
              </a:p>
              <a:p>
                <a:pPr algn="ctr">
                  <a:defRPr/>
                </a:pPr>
                <a:r>
                  <a:rPr lang="es-MX" altLang="es-CL" sz="1200" dirty="0">
                    <a:solidFill>
                      <a:schemeClr val="bg1">
                        <a:lumMod val="10000"/>
                      </a:schemeClr>
                    </a:solidFill>
                    <a:latin typeface="Tahoma" panose="020B0604030504040204" pitchFamily="34" charset="0"/>
                  </a:rPr>
                  <a:t>(Desarrollo)</a:t>
                </a:r>
                <a:endParaRPr lang="es-ES" altLang="es-CL" sz="1200" dirty="0">
                  <a:solidFill>
                    <a:schemeClr val="bg1">
                      <a:lumMod val="10000"/>
                    </a:schemeClr>
                  </a:solidFill>
                  <a:latin typeface="Tahoma" panose="020B0604030504040204" pitchFamily="34" charset="0"/>
                </a:endParaRPr>
              </a:p>
            </p:txBody>
          </p:sp>
          <p:sp>
            <p:nvSpPr>
              <p:cNvPr id="14" name="Rectangle 9">
                <a:extLst>
                  <a:ext uri="{FF2B5EF4-FFF2-40B4-BE49-F238E27FC236}">
                    <a16:creationId xmlns:a16="http://schemas.microsoft.com/office/drawing/2014/main" id="{2E2767AF-7559-9C46-8E39-9C876A6E3BD4}"/>
                  </a:ext>
                </a:extLst>
              </p:cNvPr>
              <p:cNvSpPr>
                <a:spLocks noChangeArrowheads="1"/>
              </p:cNvSpPr>
              <p:nvPr/>
            </p:nvSpPr>
            <p:spPr bwMode="auto">
              <a:xfrm>
                <a:off x="4646669" y="2850704"/>
                <a:ext cx="565611" cy="1094607"/>
              </a:xfrm>
              <a:prstGeom prst="rect">
                <a:avLst/>
              </a:prstGeom>
              <a:solidFill>
                <a:srgbClr val="CCFFCC"/>
              </a:solidFill>
              <a:ln w="9525">
                <a:solidFill>
                  <a:schemeClr val="bg1">
                    <a:lumMod val="10000"/>
                  </a:schemeClr>
                </a:solidFill>
                <a:miter lim="800000"/>
                <a:headEnd/>
                <a:tailEnd/>
              </a:ln>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defRPr/>
                </a:pPr>
                <a:r>
                  <a:rPr lang="es-MX" altLang="es-CL" sz="1200" dirty="0">
                    <a:solidFill>
                      <a:schemeClr val="bg1">
                        <a:lumMod val="10000"/>
                      </a:schemeClr>
                    </a:solidFill>
                    <a:latin typeface="Tahoma" panose="020B0604030504040204" pitchFamily="34" charset="0"/>
                  </a:rPr>
                  <a:t>Puesta</a:t>
                </a:r>
              </a:p>
              <a:p>
                <a:pPr algn="ctr">
                  <a:defRPr/>
                </a:pPr>
                <a:r>
                  <a:rPr lang="es-MX" altLang="es-CL" sz="1200" dirty="0">
                    <a:solidFill>
                      <a:schemeClr val="bg1">
                        <a:lumMod val="10000"/>
                      </a:schemeClr>
                    </a:solidFill>
                    <a:latin typeface="Tahoma" panose="020B0604030504040204" pitchFamily="34" charset="0"/>
                  </a:rPr>
                  <a:t> en </a:t>
                </a:r>
              </a:p>
              <a:p>
                <a:pPr algn="ctr">
                  <a:defRPr/>
                </a:pPr>
                <a:r>
                  <a:rPr lang="es-MX" altLang="es-CL" sz="1200" dirty="0">
                    <a:solidFill>
                      <a:schemeClr val="bg1">
                        <a:lumMod val="10000"/>
                      </a:schemeClr>
                    </a:solidFill>
                    <a:latin typeface="Tahoma" panose="020B0604030504040204" pitchFamily="34" charset="0"/>
                  </a:rPr>
                  <a:t>marcha</a:t>
                </a:r>
                <a:endParaRPr lang="es-ES" altLang="es-CL" sz="1200" dirty="0">
                  <a:solidFill>
                    <a:schemeClr val="bg1">
                      <a:lumMod val="10000"/>
                    </a:schemeClr>
                  </a:solidFill>
                  <a:latin typeface="Tahoma" panose="020B0604030504040204" pitchFamily="34" charset="0"/>
                </a:endParaRPr>
              </a:p>
            </p:txBody>
          </p:sp>
          <p:sp>
            <p:nvSpPr>
              <p:cNvPr id="15" name="Rectangle 9">
                <a:extLst>
                  <a:ext uri="{FF2B5EF4-FFF2-40B4-BE49-F238E27FC236}">
                    <a16:creationId xmlns:a16="http://schemas.microsoft.com/office/drawing/2014/main" id="{0B0D923A-5BD0-D64B-8121-F7559B4BC430}"/>
                  </a:ext>
                </a:extLst>
              </p:cNvPr>
              <p:cNvSpPr>
                <a:spLocks noChangeArrowheads="1"/>
              </p:cNvSpPr>
              <p:nvPr/>
            </p:nvSpPr>
            <p:spPr bwMode="auto">
              <a:xfrm>
                <a:off x="5301108" y="2695740"/>
                <a:ext cx="3015307" cy="1655762"/>
              </a:xfrm>
              <a:prstGeom prst="rect">
                <a:avLst/>
              </a:prstGeom>
              <a:solidFill>
                <a:schemeClr val="accent5">
                  <a:lumMod val="90000"/>
                </a:schemeClr>
              </a:solidFill>
              <a:ln w="9525">
                <a:solidFill>
                  <a:schemeClr val="bg1">
                    <a:lumMod val="10000"/>
                  </a:schemeClr>
                </a:solidFill>
                <a:miter lim="800000"/>
                <a:headEnd/>
                <a:tailEnd/>
              </a:ln>
              <a:effectLst>
                <a:outerShdw blurRad="190500" dist="88900" dir="366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endParaRPr lang="es-MX" altLang="es-CL" sz="1200" dirty="0">
                  <a:solidFill>
                    <a:schemeClr val="bg1">
                      <a:lumMod val="10000"/>
                    </a:schemeClr>
                  </a:solidFill>
                  <a:latin typeface="Tahoma" panose="020B0604030504040204" pitchFamily="34" charset="0"/>
                </a:endParaRPr>
              </a:p>
              <a:p>
                <a:pPr algn="ctr"/>
                <a:r>
                  <a:rPr lang="es-MX" altLang="es-CL" sz="1200" dirty="0">
                    <a:solidFill>
                      <a:schemeClr val="bg1">
                        <a:lumMod val="10000"/>
                      </a:schemeClr>
                    </a:solidFill>
                    <a:latin typeface="Tahoma" panose="020B0604030504040204" pitchFamily="34" charset="0"/>
                  </a:rPr>
                  <a:t>OPERACIÓN DE VIDA ÚTIL</a:t>
                </a:r>
              </a:p>
              <a:p>
                <a:pPr algn="ctr"/>
                <a:r>
                  <a:rPr lang="es-MX" altLang="es-CL" sz="1200" dirty="0">
                    <a:solidFill>
                      <a:schemeClr val="bg1">
                        <a:lumMod val="10000"/>
                      </a:schemeClr>
                    </a:solidFill>
                    <a:latin typeface="Tahoma" panose="020B0604030504040204" pitchFamily="34" charset="0"/>
                  </a:rPr>
                  <a:t>(EXPLOTACIÓN)</a:t>
                </a:r>
                <a:endParaRPr lang="es-ES" altLang="es-CL" sz="1200" dirty="0">
                  <a:solidFill>
                    <a:schemeClr val="bg1">
                      <a:lumMod val="10000"/>
                    </a:schemeClr>
                  </a:solidFill>
                  <a:latin typeface="Tahoma" panose="020B0604030504040204" pitchFamily="34" charset="0"/>
                </a:endParaRPr>
              </a:p>
            </p:txBody>
          </p:sp>
          <p:sp>
            <p:nvSpPr>
              <p:cNvPr id="16" name="Rectangle 9">
                <a:extLst>
                  <a:ext uri="{FF2B5EF4-FFF2-40B4-BE49-F238E27FC236}">
                    <a16:creationId xmlns:a16="http://schemas.microsoft.com/office/drawing/2014/main" id="{BBB4DAAA-4E7E-8346-8726-A852E2C7B3D4}"/>
                  </a:ext>
                </a:extLst>
              </p:cNvPr>
              <p:cNvSpPr>
                <a:spLocks noChangeArrowheads="1"/>
              </p:cNvSpPr>
              <p:nvPr/>
            </p:nvSpPr>
            <p:spPr bwMode="auto">
              <a:xfrm>
                <a:off x="8374756" y="2688148"/>
                <a:ext cx="229691" cy="1655762"/>
              </a:xfrm>
              <a:prstGeom prst="rect">
                <a:avLst/>
              </a:prstGeom>
              <a:solidFill>
                <a:schemeClr val="bg2">
                  <a:lumMod val="25000"/>
                  <a:lumOff val="75000"/>
                </a:schemeClr>
              </a:solidFill>
              <a:ln w="9525">
                <a:solidFill>
                  <a:schemeClr val="bg1">
                    <a:lumMod val="10000"/>
                  </a:schemeClr>
                </a:solidFill>
                <a:miter lim="800000"/>
                <a:headEnd/>
                <a:tailEnd/>
              </a:ln>
              <a:effectLst>
                <a:outerShdw blurRad="190500" dist="88900" dir="366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MX" altLang="es-CL" sz="1200" dirty="0">
                    <a:solidFill>
                      <a:schemeClr val="bg1">
                        <a:lumMod val="10000"/>
                      </a:schemeClr>
                    </a:solidFill>
                    <a:latin typeface="Tahoma" panose="020B0604030504040204" pitchFamily="34" charset="0"/>
                  </a:rPr>
                  <a:t>C</a:t>
                </a:r>
              </a:p>
              <a:p>
                <a:pPr algn="ctr"/>
                <a:r>
                  <a:rPr lang="es-MX" altLang="es-CL" sz="1200">
                    <a:solidFill>
                      <a:schemeClr val="bg1">
                        <a:lumMod val="10000"/>
                      </a:schemeClr>
                    </a:solidFill>
                    <a:latin typeface="Tahoma" panose="020B0604030504040204" pitchFamily="34" charset="0"/>
                  </a:rPr>
                  <a:t>I</a:t>
                </a:r>
                <a:endParaRPr lang="es-MX" altLang="es-CL" sz="1200" dirty="0">
                  <a:solidFill>
                    <a:schemeClr val="bg1">
                      <a:lumMod val="10000"/>
                    </a:schemeClr>
                  </a:solidFill>
                  <a:latin typeface="Tahoma" panose="020B0604030504040204" pitchFamily="34" charset="0"/>
                </a:endParaRPr>
              </a:p>
              <a:p>
                <a:pPr algn="ctr"/>
                <a:r>
                  <a:rPr lang="es-MX" altLang="es-CL" sz="1200" dirty="0">
                    <a:solidFill>
                      <a:schemeClr val="bg1">
                        <a:lumMod val="10000"/>
                      </a:schemeClr>
                    </a:solidFill>
                    <a:latin typeface="Tahoma" panose="020B0604030504040204" pitchFamily="34" charset="0"/>
                  </a:rPr>
                  <a:t>E</a:t>
                </a:r>
              </a:p>
              <a:p>
                <a:pPr algn="ctr"/>
                <a:r>
                  <a:rPr lang="es-MX" altLang="es-CL" sz="1200">
                    <a:solidFill>
                      <a:schemeClr val="bg1">
                        <a:lumMod val="10000"/>
                      </a:schemeClr>
                    </a:solidFill>
                    <a:latin typeface="Tahoma" panose="020B0604030504040204" pitchFamily="34" charset="0"/>
                  </a:rPr>
                  <a:t>R</a:t>
                </a:r>
                <a:endParaRPr lang="es-MX" altLang="es-CL" sz="1200" dirty="0">
                  <a:solidFill>
                    <a:schemeClr val="bg1">
                      <a:lumMod val="10000"/>
                    </a:schemeClr>
                  </a:solidFill>
                  <a:latin typeface="Tahoma" panose="020B0604030504040204" pitchFamily="34" charset="0"/>
                </a:endParaRPr>
              </a:p>
              <a:p>
                <a:pPr algn="ctr"/>
                <a:r>
                  <a:rPr lang="es-MX" altLang="es-CL" sz="1200" dirty="0">
                    <a:solidFill>
                      <a:schemeClr val="bg1">
                        <a:lumMod val="10000"/>
                      </a:schemeClr>
                    </a:solidFill>
                    <a:latin typeface="Tahoma" panose="020B0604030504040204" pitchFamily="34" charset="0"/>
                  </a:rPr>
                  <a:t>R</a:t>
                </a:r>
              </a:p>
              <a:p>
                <a:pPr algn="ctr"/>
                <a:r>
                  <a:rPr lang="es-MX" altLang="es-CL" sz="1200">
                    <a:solidFill>
                      <a:schemeClr val="bg1">
                        <a:lumMod val="10000"/>
                      </a:schemeClr>
                    </a:solidFill>
                    <a:latin typeface="Tahoma" panose="020B0604030504040204" pitchFamily="34" charset="0"/>
                  </a:rPr>
                  <a:t>E</a:t>
                </a:r>
                <a:endParaRPr lang="es-ES" altLang="es-CL" sz="1200" dirty="0">
                  <a:solidFill>
                    <a:schemeClr val="bg1">
                      <a:lumMod val="10000"/>
                    </a:schemeClr>
                  </a:solidFill>
                  <a:latin typeface="Tahoma" panose="020B0604030504040204" pitchFamily="34" charset="0"/>
                </a:endParaRPr>
              </a:p>
            </p:txBody>
          </p:sp>
          <p:sp>
            <p:nvSpPr>
              <p:cNvPr id="17" name="CuadroTexto 16">
                <a:extLst>
                  <a:ext uri="{FF2B5EF4-FFF2-40B4-BE49-F238E27FC236}">
                    <a16:creationId xmlns:a16="http://schemas.microsoft.com/office/drawing/2014/main" id="{9CC99817-9E63-C14D-B3F7-7BA3D29D3084}"/>
                  </a:ext>
                </a:extLst>
              </p:cNvPr>
              <p:cNvSpPr txBox="1"/>
              <p:nvPr/>
            </p:nvSpPr>
            <p:spPr>
              <a:xfrm>
                <a:off x="2793297" y="3059357"/>
                <a:ext cx="752243" cy="830997"/>
              </a:xfrm>
              <a:prstGeom prst="rect">
                <a:avLst/>
              </a:prstGeom>
              <a:noFill/>
            </p:spPr>
            <p:txBody>
              <a:bodyPr wrap="square" rtlCol="0">
                <a:spAutoFit/>
              </a:bodyPr>
              <a:lstStyle/>
              <a:p>
                <a:pPr algn="ctr"/>
                <a:r>
                  <a:rPr lang="es-CL" sz="1600" dirty="0">
                    <a:solidFill>
                      <a:srgbClr val="980000"/>
                    </a:solidFill>
                  </a:rPr>
                  <a:t>Eva-lua-ción</a:t>
                </a:r>
              </a:p>
            </p:txBody>
          </p:sp>
          <p:sp>
            <p:nvSpPr>
              <p:cNvPr id="18" name="Abrir llave 17">
                <a:extLst>
                  <a:ext uri="{FF2B5EF4-FFF2-40B4-BE49-F238E27FC236}">
                    <a16:creationId xmlns:a16="http://schemas.microsoft.com/office/drawing/2014/main" id="{FFBB1B61-16B6-F546-8455-9E5B4733F1A6}"/>
                  </a:ext>
                </a:extLst>
              </p:cNvPr>
              <p:cNvSpPr/>
              <p:nvPr/>
            </p:nvSpPr>
            <p:spPr bwMode="auto">
              <a:xfrm rot="16200000">
                <a:off x="5886836" y="2533322"/>
                <a:ext cx="338553" cy="5176629"/>
              </a:xfrm>
              <a:prstGeom prst="leftBrace">
                <a:avLst>
                  <a:gd name="adj1" fmla="val 0"/>
                  <a:gd name="adj2" fmla="val 50000"/>
                </a:avLst>
              </a:prstGeom>
              <a:no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a:ln>
                    <a:noFill/>
                  </a:ln>
                  <a:solidFill>
                    <a:schemeClr val="accent2"/>
                  </a:solidFill>
                  <a:effectLst/>
                  <a:latin typeface="Arial" pitchFamily="34" charset="0"/>
                </a:endParaRPr>
              </a:p>
            </p:txBody>
          </p:sp>
          <p:sp>
            <p:nvSpPr>
              <p:cNvPr id="19" name="CuadroTexto 18">
                <a:extLst>
                  <a:ext uri="{FF2B5EF4-FFF2-40B4-BE49-F238E27FC236}">
                    <a16:creationId xmlns:a16="http://schemas.microsoft.com/office/drawing/2014/main" id="{984CB84B-EC0D-214E-B0DA-57F8A85A115A}"/>
                  </a:ext>
                </a:extLst>
              </p:cNvPr>
              <p:cNvSpPr txBox="1"/>
              <p:nvPr/>
            </p:nvSpPr>
            <p:spPr>
              <a:xfrm>
                <a:off x="4427984" y="5339858"/>
                <a:ext cx="3232412" cy="338554"/>
              </a:xfrm>
              <a:prstGeom prst="rect">
                <a:avLst/>
              </a:prstGeom>
              <a:noFill/>
            </p:spPr>
            <p:txBody>
              <a:bodyPr wrap="square" rtlCol="0">
                <a:spAutoFit/>
              </a:bodyPr>
              <a:lstStyle/>
              <a:p>
                <a:pPr algn="ctr"/>
                <a:r>
                  <a:rPr lang="es-CL" sz="1600" dirty="0">
                    <a:solidFill>
                      <a:srgbClr val="980000"/>
                    </a:solidFill>
                  </a:rPr>
                  <a:t>Horizonte de Evaluación</a:t>
                </a:r>
              </a:p>
            </p:txBody>
          </p:sp>
          <p:sp>
            <p:nvSpPr>
              <p:cNvPr id="20" name="CuadroTexto 19">
                <a:extLst>
                  <a:ext uri="{FF2B5EF4-FFF2-40B4-BE49-F238E27FC236}">
                    <a16:creationId xmlns:a16="http://schemas.microsoft.com/office/drawing/2014/main" id="{D8C6F198-2CB5-7448-9631-F29EA9A40255}"/>
                  </a:ext>
                </a:extLst>
              </p:cNvPr>
              <p:cNvSpPr txBox="1"/>
              <p:nvPr/>
            </p:nvSpPr>
            <p:spPr>
              <a:xfrm>
                <a:off x="1614018" y="5290913"/>
                <a:ext cx="3232412" cy="584775"/>
              </a:xfrm>
              <a:prstGeom prst="rect">
                <a:avLst/>
              </a:prstGeom>
              <a:noFill/>
            </p:spPr>
            <p:txBody>
              <a:bodyPr wrap="square" rtlCol="0">
                <a:spAutoFit/>
              </a:bodyPr>
              <a:lstStyle/>
              <a:p>
                <a:pPr algn="ctr"/>
                <a:r>
                  <a:rPr lang="es-CL" sz="1600" dirty="0">
                    <a:solidFill>
                      <a:srgbClr val="980000"/>
                    </a:solidFill>
                  </a:rPr>
                  <a:t>Fecha de </a:t>
                </a:r>
              </a:p>
              <a:p>
                <a:pPr algn="ctr"/>
                <a:r>
                  <a:rPr lang="es-CL" sz="1600" dirty="0">
                    <a:solidFill>
                      <a:srgbClr val="980000"/>
                    </a:solidFill>
                  </a:rPr>
                  <a:t>Evaluación (hoy)</a:t>
                </a:r>
              </a:p>
            </p:txBody>
          </p:sp>
          <p:sp>
            <p:nvSpPr>
              <p:cNvPr id="21" name="Flecha derecha 20">
                <a:extLst>
                  <a:ext uri="{FF2B5EF4-FFF2-40B4-BE49-F238E27FC236}">
                    <a16:creationId xmlns:a16="http://schemas.microsoft.com/office/drawing/2014/main" id="{F1467E6E-8D8E-3241-9E19-6D7820D94045}"/>
                  </a:ext>
                </a:extLst>
              </p:cNvPr>
              <p:cNvSpPr/>
              <p:nvPr/>
            </p:nvSpPr>
            <p:spPr bwMode="auto">
              <a:xfrm rot="16200000">
                <a:off x="2844403" y="4899488"/>
                <a:ext cx="532465" cy="283763"/>
              </a:xfrm>
              <a:prstGeom prst="rightArrow">
                <a:avLst>
                  <a:gd name="adj1" fmla="val 50000"/>
                  <a:gd name="adj2" fmla="val 55991"/>
                </a:avLst>
              </a:prstGeom>
              <a:solidFill>
                <a:srgbClr val="9800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a:ln>
                    <a:noFill/>
                  </a:ln>
                  <a:solidFill>
                    <a:schemeClr val="accent2"/>
                  </a:solidFill>
                  <a:effectLst/>
                  <a:latin typeface="Arial" pitchFamily="34" charset="0"/>
                </a:endParaRPr>
              </a:p>
            </p:txBody>
          </p:sp>
          <p:pic>
            <p:nvPicPr>
              <p:cNvPr id="22" name="Picture 10" descr="start Icon 1819749">
                <a:extLst>
                  <a:ext uri="{FF2B5EF4-FFF2-40B4-BE49-F238E27FC236}">
                    <a16:creationId xmlns:a16="http://schemas.microsoft.com/office/drawing/2014/main" id="{85EBC69B-D260-6543-BD04-F94BCEFD8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4003354"/>
                <a:ext cx="898178" cy="8981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power button Icon 294410">
                <a:extLst>
                  <a:ext uri="{FF2B5EF4-FFF2-40B4-BE49-F238E27FC236}">
                    <a16:creationId xmlns:a16="http://schemas.microsoft.com/office/drawing/2014/main" id="{67254241-AF77-D84C-8FDE-E99D99D91F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399" y="4285628"/>
                <a:ext cx="511523" cy="5115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descr="right Icon 268254">
                <a:extLst>
                  <a:ext uri="{FF2B5EF4-FFF2-40B4-BE49-F238E27FC236}">
                    <a16:creationId xmlns:a16="http://schemas.microsoft.com/office/drawing/2014/main" id="{59439076-08C3-A74D-B9D0-3933E473BC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9415" y="4293992"/>
                <a:ext cx="511523" cy="5115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descr="Gear Icon 208640">
                <a:extLst>
                  <a:ext uri="{FF2B5EF4-FFF2-40B4-BE49-F238E27FC236}">
                    <a16:creationId xmlns:a16="http://schemas.microsoft.com/office/drawing/2014/main" id="{3205F33C-7FA8-9F4F-87DB-B80D76BBFF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0181" y="2885533"/>
                <a:ext cx="904873" cy="904873"/>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0" name="Picture 4" descr="Idea Icon 361091">
              <a:extLst>
                <a:ext uri="{FF2B5EF4-FFF2-40B4-BE49-F238E27FC236}">
                  <a16:creationId xmlns:a16="http://schemas.microsoft.com/office/drawing/2014/main" id="{0370908A-6E45-CC47-8424-E3AE463A6F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9535" y="4514795"/>
              <a:ext cx="804454" cy="80445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heckbox Icon 1092688">
              <a:extLst>
                <a:ext uri="{FF2B5EF4-FFF2-40B4-BE49-F238E27FC236}">
                  <a16:creationId xmlns:a16="http://schemas.microsoft.com/office/drawing/2014/main" id="{F87528DA-F9B0-B94F-B94A-528964A6B5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752" y="4634525"/>
              <a:ext cx="804454" cy="80445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D4749CE0-7C65-3A41-9ADC-61573F81EC8E}"/>
              </a:ext>
            </a:extLst>
          </p:cNvPr>
          <p:cNvSpPr txBox="1">
            <a:spLocks noChangeArrowheads="1"/>
          </p:cNvSpPr>
          <p:nvPr/>
        </p:nvSpPr>
        <p:spPr bwMode="auto">
          <a:xfrm>
            <a:off x="395536" y="558983"/>
            <a:ext cx="8153400" cy="5740033"/>
          </a:xfrm>
          <a:prstGeom prst="rect">
            <a:avLst/>
          </a:prstGeom>
          <a:noFill/>
          <a:ln>
            <a:noFill/>
          </a:ln>
        </p:spPr>
        <p:txBody>
          <a:bodyPr>
            <a:spAutoFit/>
          </a:bodyPr>
          <a:lstStyle>
            <a:lvl1pPr marL="457200" indent="-457200">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just" eaLnBrk="1" hangingPunct="1">
              <a:defRPr/>
            </a:pPr>
            <a:r>
              <a:rPr lang="es-CL" altLang="es-CL" sz="1800" dirty="0">
                <a:solidFill>
                  <a:schemeClr val="bg1">
                    <a:lumMod val="10000"/>
                  </a:schemeClr>
                </a:solidFill>
              </a:rPr>
              <a:t>GRANDES ETAPAS DEL PROYECTO </a:t>
            </a:r>
            <a:r>
              <a:rPr lang="es-CL" altLang="es-CL" sz="1600" i="1" dirty="0">
                <a:solidFill>
                  <a:schemeClr val="bg1">
                    <a:lumMod val="10000"/>
                  </a:schemeClr>
                </a:solidFill>
              </a:rPr>
              <a:t>(RSNS </a:t>
            </a:r>
            <a:r>
              <a:rPr lang="es-CL" altLang="es-CL" sz="1600" i="1" dirty="0" err="1">
                <a:solidFill>
                  <a:schemeClr val="bg1">
                    <a:lumMod val="10000"/>
                  </a:schemeClr>
                </a:solidFill>
              </a:rPr>
              <a:t>Cap</a:t>
            </a:r>
            <a:r>
              <a:rPr lang="es-CL" altLang="es-CL" sz="1600" i="1" dirty="0">
                <a:solidFill>
                  <a:schemeClr val="bg1">
                    <a:lumMod val="10000"/>
                  </a:schemeClr>
                </a:solidFill>
              </a:rPr>
              <a:t> 3):</a:t>
            </a:r>
          </a:p>
          <a:p>
            <a:pPr algn="just" eaLnBrk="1" hangingPunct="1">
              <a:defRPr/>
            </a:pPr>
            <a:endParaRPr lang="es-CL" altLang="es-CL" sz="300" i="1" dirty="0">
              <a:solidFill>
                <a:schemeClr val="bg1">
                  <a:lumMod val="10000"/>
                </a:schemeClr>
              </a:solidFill>
            </a:endParaRPr>
          </a:p>
          <a:p>
            <a:pPr algn="just" eaLnBrk="1" hangingPunct="1">
              <a:defRPr/>
            </a:pPr>
            <a:endParaRPr lang="es-CL" altLang="es-CL" sz="100" dirty="0">
              <a:solidFill>
                <a:schemeClr val="bg1">
                  <a:lumMod val="10000"/>
                </a:schemeClr>
              </a:solidFill>
            </a:endParaRPr>
          </a:p>
          <a:p>
            <a:pPr marL="285750" lvl="1" indent="0" algn="just" eaLnBrk="1" hangingPunct="1">
              <a:defRPr/>
            </a:pPr>
            <a:r>
              <a:rPr lang="es-CL" altLang="es-CL" sz="1400" dirty="0">
                <a:solidFill>
                  <a:schemeClr val="bg1">
                    <a:lumMod val="10000"/>
                  </a:schemeClr>
                </a:solidFill>
              </a:rPr>
              <a:t>1. La </a:t>
            </a:r>
            <a:r>
              <a:rPr lang="es-CL" altLang="es-CL" sz="1600" dirty="0">
                <a:solidFill>
                  <a:schemeClr val="accent5">
                    <a:lumMod val="50000"/>
                  </a:schemeClr>
                </a:solidFill>
              </a:rPr>
              <a:t>FASE de IDEA </a:t>
            </a:r>
            <a:r>
              <a:rPr lang="es-CL" altLang="es-CL" sz="1400" dirty="0">
                <a:solidFill>
                  <a:schemeClr val="bg1">
                    <a:lumMod val="10000"/>
                  </a:schemeClr>
                </a:solidFill>
              </a:rPr>
              <a:t>puede enfrentarse sistemáticamente bajo una modalidad de gerencia de beneficios, es decir, donde la organización está estructurada operacionalmente bajo un esquema de búsqueda permanente de nuevas ideas de proyecto. Para ello, identifica ordenadamente problemas que puedan resolverse y oportunidades de negocios que puedan aprovecharse. Los diferentes modos de solucionar un problema o de aprovechar una oportunidad constituirán las ideas de proyecto. </a:t>
            </a:r>
          </a:p>
          <a:p>
            <a:pPr marL="0" indent="0" algn="just" eaLnBrk="1" hangingPunct="1">
              <a:defRPr/>
            </a:pPr>
            <a:endParaRPr lang="es-CL" altLang="es-CL" sz="600" dirty="0">
              <a:solidFill>
                <a:schemeClr val="bg1">
                  <a:lumMod val="10000"/>
                </a:schemeClr>
              </a:solidFill>
            </a:endParaRPr>
          </a:p>
          <a:p>
            <a:pPr marL="285750" lvl="1" indent="0" algn="just" eaLnBrk="1" hangingPunct="1">
              <a:defRPr/>
            </a:pPr>
            <a:r>
              <a:rPr lang="es-CL" altLang="es-CL" sz="1400" dirty="0">
                <a:solidFill>
                  <a:schemeClr val="bg1">
                    <a:lumMod val="10000"/>
                  </a:schemeClr>
                </a:solidFill>
              </a:rPr>
              <a:t>2. En la </a:t>
            </a:r>
            <a:r>
              <a:rPr lang="es-CL" altLang="es-CL" sz="1600" dirty="0">
                <a:solidFill>
                  <a:schemeClr val="accent5">
                    <a:lumMod val="50000"/>
                  </a:schemeClr>
                </a:solidFill>
              </a:rPr>
              <a:t>FASE de PREINVERSIÓN </a:t>
            </a:r>
            <a:r>
              <a:rPr lang="es-CL" altLang="es-CL" sz="1400" dirty="0">
                <a:solidFill>
                  <a:schemeClr val="bg1">
                    <a:lumMod val="10000"/>
                  </a:schemeClr>
                </a:solidFill>
              </a:rPr>
              <a:t>se realizan los distintos estudios de viabilidad que involucran </a:t>
            </a:r>
            <a:r>
              <a:rPr lang="es-CL" altLang="es-CL" sz="1600" dirty="0">
                <a:solidFill>
                  <a:schemeClr val="bg1">
                    <a:lumMod val="10000"/>
                  </a:schemeClr>
                </a:solidFill>
              </a:rPr>
              <a:t>diferentes niveles de profundidad </a:t>
            </a:r>
            <a:r>
              <a:rPr lang="es-CL" altLang="es-CL" sz="1400" dirty="0">
                <a:solidFill>
                  <a:schemeClr val="bg1">
                    <a:lumMod val="10000"/>
                  </a:schemeClr>
                </a:solidFill>
              </a:rPr>
              <a:t>en cuanto a cantidad y calidad de la información disponible para la toma de decisiones: perfil, prefactibilidad y factibilidad.    </a:t>
            </a:r>
          </a:p>
          <a:p>
            <a:pPr algn="just" eaLnBrk="1" hangingPunct="1">
              <a:buFontTx/>
              <a:buAutoNum type="arabicPeriod"/>
              <a:defRPr/>
            </a:pPr>
            <a:endParaRPr lang="es-CL" altLang="es-CL" sz="300" dirty="0">
              <a:solidFill>
                <a:schemeClr val="bg1">
                  <a:lumMod val="10000"/>
                </a:schemeClr>
              </a:solidFill>
            </a:endParaRPr>
          </a:p>
          <a:p>
            <a:pPr marL="457200" lvl="1" indent="-171450" algn="just" eaLnBrk="1" hangingPunct="1">
              <a:buFont typeface="Arial" panose="020B0604020202020204" pitchFamily="34" charset="0"/>
              <a:buChar char="•"/>
              <a:defRPr/>
            </a:pPr>
            <a:r>
              <a:rPr lang="es-CL" altLang="es-CL" sz="1400" dirty="0">
                <a:solidFill>
                  <a:schemeClr val="bg1">
                    <a:lumMod val="10000"/>
                  </a:schemeClr>
                </a:solidFill>
              </a:rPr>
              <a:t>En las etapas de formulación y preparación se reconocen, a su vez, dos subetapas: una que se caracteriza por recopilar información (o crear la no existente) y otra que se encarga de sistematizar, en términos monetarios, la información disponible. Esta sistematización se traduce en la construcción de un flujo de caja proyectado, que servirá de base para la evaluación del proyecto.</a:t>
            </a:r>
          </a:p>
          <a:p>
            <a:pPr marL="0" indent="0" algn="just" eaLnBrk="1" hangingPunct="1">
              <a:defRPr/>
            </a:pPr>
            <a:endParaRPr lang="es-CL" altLang="es-CL" sz="700" dirty="0">
              <a:solidFill>
                <a:schemeClr val="bg1">
                  <a:lumMod val="10000"/>
                </a:schemeClr>
              </a:solidFill>
            </a:endParaRPr>
          </a:p>
          <a:p>
            <a:pPr marL="514350" lvl="1" indent="-228600" algn="just" eaLnBrk="1" hangingPunct="1">
              <a:buAutoNum type="arabicPeriod" startAt="3"/>
              <a:defRPr/>
            </a:pPr>
            <a:r>
              <a:rPr lang="es-CL" altLang="es-CL" sz="1600" dirty="0">
                <a:solidFill>
                  <a:schemeClr val="accent5">
                    <a:lumMod val="50000"/>
                  </a:schemeClr>
                </a:solidFill>
              </a:rPr>
              <a:t>EVALUACIÓN:  </a:t>
            </a:r>
            <a:r>
              <a:rPr lang="es-CL" altLang="es-CL" sz="1400" dirty="0">
                <a:solidFill>
                  <a:schemeClr val="bg1">
                    <a:lumMod val="10000"/>
                  </a:schemeClr>
                </a:solidFill>
              </a:rPr>
              <a:t>Con los antecedentes recopilados y elaborados, tanto técnicos como comerciales y económico/financieros, se procede a evaluar “económicamente” el proyecto, para decidir su su ejecución y en qué oportunidad.</a:t>
            </a:r>
          </a:p>
          <a:p>
            <a:pPr marL="0" indent="0" algn="just" eaLnBrk="1" hangingPunct="1">
              <a:defRPr/>
            </a:pPr>
            <a:endParaRPr lang="es-CL" altLang="es-CL" sz="600" dirty="0">
              <a:solidFill>
                <a:schemeClr val="bg1">
                  <a:lumMod val="10000"/>
                </a:schemeClr>
              </a:solidFill>
            </a:endParaRPr>
          </a:p>
          <a:p>
            <a:pPr marL="285750" lvl="1" indent="0" algn="just" eaLnBrk="1" hangingPunct="1">
              <a:defRPr/>
            </a:pPr>
            <a:r>
              <a:rPr lang="es-CL" altLang="es-CL" sz="1400" dirty="0">
                <a:solidFill>
                  <a:schemeClr val="bg1">
                    <a:lumMod val="10000"/>
                  </a:schemeClr>
                </a:solidFill>
              </a:rPr>
              <a:t>4. </a:t>
            </a:r>
            <a:r>
              <a:rPr lang="es-CL" altLang="es-CL" sz="1600" dirty="0">
                <a:solidFill>
                  <a:schemeClr val="accent5">
                    <a:lumMod val="50000"/>
                  </a:schemeClr>
                </a:solidFill>
              </a:rPr>
              <a:t>FASE DE INVERSIÓN</a:t>
            </a:r>
            <a:r>
              <a:rPr lang="es-CL" altLang="es-CL" sz="1600" dirty="0">
                <a:solidFill>
                  <a:schemeClr val="bg1">
                    <a:lumMod val="10000"/>
                  </a:schemeClr>
                </a:solidFill>
              </a:rPr>
              <a:t>: </a:t>
            </a:r>
            <a:r>
              <a:rPr lang="es-CL" altLang="es-CL" sz="1400" dirty="0">
                <a:solidFill>
                  <a:schemeClr val="bg1">
                    <a:lumMod val="10000"/>
                  </a:schemeClr>
                </a:solidFill>
              </a:rPr>
              <a:t>se procede a realizar los cambios, desarrollos, construcciones e implementaciones que dan solución al problema o aprovecha la oportunidad que dio origen al proyecto.</a:t>
            </a:r>
          </a:p>
          <a:p>
            <a:pPr marL="0" indent="0" algn="just" eaLnBrk="1" hangingPunct="1">
              <a:defRPr/>
            </a:pPr>
            <a:endParaRPr lang="es-CL" altLang="es-CL" sz="500" dirty="0">
              <a:solidFill>
                <a:schemeClr val="bg1">
                  <a:lumMod val="10000"/>
                </a:schemeClr>
              </a:solidFill>
            </a:endParaRPr>
          </a:p>
          <a:p>
            <a:pPr marL="285750" lvl="1" indent="0" algn="just" eaLnBrk="1" hangingPunct="1">
              <a:defRPr/>
            </a:pPr>
            <a:r>
              <a:rPr lang="es-CL" altLang="es-CL" sz="1400" dirty="0">
                <a:solidFill>
                  <a:schemeClr val="bg1">
                    <a:lumMod val="10000"/>
                  </a:schemeClr>
                </a:solidFill>
              </a:rPr>
              <a:t>5. </a:t>
            </a:r>
            <a:r>
              <a:rPr lang="es-CL" altLang="es-CL" sz="1600" dirty="0">
                <a:solidFill>
                  <a:schemeClr val="accent5">
                    <a:lumMod val="50000"/>
                  </a:schemeClr>
                </a:solidFill>
              </a:rPr>
              <a:t>FASE DE EXPLOTACIÓN U OPERACIÓN: </a:t>
            </a:r>
            <a:r>
              <a:rPr lang="es-CL" altLang="es-CL" sz="1400" dirty="0">
                <a:solidFill>
                  <a:schemeClr val="bg1">
                    <a:lumMod val="10000"/>
                  </a:schemeClr>
                </a:solidFill>
              </a:rPr>
              <a:t>Se utiliza lo desarrollado y aplican los cambios, de modo que se obtienen los beneficios y se insumen los costos de “operación”.</a:t>
            </a:r>
          </a:p>
        </p:txBody>
      </p:sp>
      <p:sp>
        <p:nvSpPr>
          <p:cNvPr id="14338" name="Text Box 4">
            <a:extLst>
              <a:ext uri="{FF2B5EF4-FFF2-40B4-BE49-F238E27FC236}">
                <a16:creationId xmlns:a16="http://schemas.microsoft.com/office/drawing/2014/main" id="{E33B6F21-05DB-B346-87A5-9C576D2C597B}"/>
              </a:ext>
            </a:extLst>
          </p:cNvPr>
          <p:cNvSpPr txBox="1">
            <a:spLocks noChangeArrowheads="1"/>
          </p:cNvSpPr>
          <p:nvPr/>
        </p:nvSpPr>
        <p:spPr bwMode="auto">
          <a:xfrm>
            <a:off x="228600" y="304800"/>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000">
                <a:solidFill>
                  <a:srgbClr val="008000"/>
                </a:solidFill>
              </a:rPr>
              <a:t>PREPARACIÓN Y EVALUACIÓN DE PROYECTOS</a:t>
            </a:r>
          </a:p>
        </p:txBody>
      </p:sp>
    </p:spTree>
    <p:extLst>
      <p:ext uri="{BB962C8B-B14F-4D97-AF65-F5344CB8AC3E}">
        <p14:creationId xmlns:p14="http://schemas.microsoft.com/office/powerpoint/2010/main" val="286883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D4749CE0-7C65-3A41-9ADC-61573F81EC8E}"/>
              </a:ext>
            </a:extLst>
          </p:cNvPr>
          <p:cNvSpPr txBox="1">
            <a:spLocks noChangeArrowheads="1"/>
          </p:cNvSpPr>
          <p:nvPr/>
        </p:nvSpPr>
        <p:spPr bwMode="auto">
          <a:xfrm>
            <a:off x="495300" y="723175"/>
            <a:ext cx="8153400" cy="5709255"/>
          </a:xfrm>
          <a:prstGeom prst="rect">
            <a:avLst/>
          </a:prstGeom>
          <a:noFill/>
          <a:ln>
            <a:noFill/>
          </a:ln>
        </p:spPr>
        <p:txBody>
          <a:bodyPr>
            <a:spAutoFit/>
          </a:bodyPr>
          <a:lstStyle>
            <a:lvl1pPr marL="457200" indent="-457200">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just" eaLnBrk="1" hangingPunct="1">
              <a:defRPr/>
            </a:pPr>
            <a:r>
              <a:rPr lang="es-CL" altLang="es-CL" sz="1800" dirty="0">
                <a:solidFill>
                  <a:schemeClr val="bg1">
                    <a:lumMod val="10000"/>
                  </a:schemeClr>
                </a:solidFill>
              </a:rPr>
              <a:t>ESTUDIOS EN LA ETAPA DE PREINVERSIÓN.  </a:t>
            </a:r>
            <a:r>
              <a:rPr lang="es-CL" altLang="es-CL" sz="1600" i="1" dirty="0">
                <a:solidFill>
                  <a:schemeClr val="bg1">
                    <a:lumMod val="10000"/>
                  </a:schemeClr>
                </a:solidFill>
              </a:rPr>
              <a:t>(RSNS </a:t>
            </a:r>
            <a:r>
              <a:rPr lang="es-CL" altLang="es-CL" sz="1600" i="1" dirty="0" err="1">
                <a:solidFill>
                  <a:schemeClr val="bg1">
                    <a:lumMod val="10000"/>
                  </a:schemeClr>
                </a:solidFill>
              </a:rPr>
              <a:t>Cap</a:t>
            </a:r>
            <a:r>
              <a:rPr lang="es-CL" altLang="es-CL" sz="1600" i="1" dirty="0">
                <a:solidFill>
                  <a:schemeClr val="bg1">
                    <a:lumMod val="10000"/>
                  </a:schemeClr>
                </a:solidFill>
              </a:rPr>
              <a:t> 3):</a:t>
            </a:r>
          </a:p>
          <a:p>
            <a:pPr algn="just" eaLnBrk="1" hangingPunct="1">
              <a:defRPr/>
            </a:pPr>
            <a:endParaRPr lang="es-CL" altLang="es-CL" sz="300" i="1" dirty="0">
              <a:solidFill>
                <a:schemeClr val="bg1">
                  <a:lumMod val="10000"/>
                </a:schemeClr>
              </a:solidFill>
            </a:endParaRPr>
          </a:p>
          <a:p>
            <a:pPr algn="just" eaLnBrk="1" hangingPunct="1">
              <a:defRPr/>
            </a:pPr>
            <a:endParaRPr lang="es-CL" altLang="es-CL" sz="100" dirty="0">
              <a:solidFill>
                <a:schemeClr val="bg1">
                  <a:lumMod val="10000"/>
                </a:schemeClr>
              </a:solidFill>
            </a:endParaRPr>
          </a:p>
          <a:p>
            <a:pPr marL="285750" lvl="1" indent="0" algn="just" eaLnBrk="1" hangingPunct="1">
              <a:defRPr/>
            </a:pPr>
            <a:r>
              <a:rPr lang="es-CL" altLang="es-CL" sz="1400" dirty="0">
                <a:solidFill>
                  <a:schemeClr val="bg1">
                    <a:lumMod val="10000"/>
                  </a:schemeClr>
                </a:solidFill>
              </a:rPr>
              <a:t>1. El estudio inicial es el denominado </a:t>
            </a:r>
            <a:r>
              <a:rPr lang="es-CL" altLang="es-CL" sz="1600" dirty="0">
                <a:solidFill>
                  <a:schemeClr val="accent5">
                    <a:lumMod val="50000"/>
                  </a:schemeClr>
                </a:solidFill>
              </a:rPr>
              <a:t>PERFIL,</a:t>
            </a:r>
            <a:r>
              <a:rPr lang="es-CL" altLang="es-CL" sz="1400" dirty="0">
                <a:solidFill>
                  <a:schemeClr val="bg1">
                    <a:lumMod val="10000"/>
                  </a:schemeClr>
                </a:solidFill>
              </a:rPr>
              <a:t> el cual se elabora a partir tanto de la información existente como del juicio común y de la opinión que da la experiencia. En términos monetarios, solo presenta estimaciones estáticas y muy globales de las inversiones, costos o ingresos, sin entrar en investigaciones de terreno.</a:t>
            </a:r>
          </a:p>
          <a:p>
            <a:pPr marL="285750" lvl="1" indent="0" algn="just" eaLnBrk="1" hangingPunct="1">
              <a:defRPr/>
            </a:pPr>
            <a:endParaRPr lang="es-CL" altLang="es-CL" sz="600" dirty="0">
              <a:solidFill>
                <a:schemeClr val="bg1">
                  <a:lumMod val="10000"/>
                </a:schemeClr>
              </a:solidFill>
            </a:endParaRPr>
          </a:p>
          <a:p>
            <a:pPr marL="285750" lvl="1" indent="0" algn="just" eaLnBrk="1" hangingPunct="1">
              <a:defRPr/>
            </a:pPr>
            <a:r>
              <a:rPr lang="es-CL" altLang="es-CL" sz="1400" dirty="0">
                <a:solidFill>
                  <a:schemeClr val="bg1">
                    <a:lumMod val="10000"/>
                  </a:schemeClr>
                </a:solidFill>
              </a:rPr>
              <a:t>En este análisis es fundamental efectuar algunas consideraciones previas acerca de la situación “sin proyecto”; es decir, intentar proyectar qué pasará en el futuro si no se pone en marcha el proyecto, antes de decidir si conviene o no su implementación. se busca de- terminar si existe alguna razón que justifique el abandono de una idea antes de que se destinen recursos, a veces de magnitudes importantes, para calcular la rentabilidad en niveles más acabados de estudio, como la prefactibilidad y la factibilidad.</a:t>
            </a:r>
          </a:p>
          <a:p>
            <a:pPr marL="285750" lvl="1" indent="0" algn="just" eaLnBrk="1" hangingPunct="1">
              <a:defRPr/>
            </a:pPr>
            <a:endParaRPr lang="es-CL" altLang="es-CL" sz="600" dirty="0">
              <a:solidFill>
                <a:schemeClr val="bg1">
                  <a:lumMod val="10000"/>
                </a:schemeClr>
              </a:solidFill>
            </a:endParaRPr>
          </a:p>
          <a:p>
            <a:pPr marL="285750" lvl="1" indent="0" algn="just" eaLnBrk="1" hangingPunct="1">
              <a:defRPr/>
            </a:pPr>
            <a:r>
              <a:rPr lang="es-CL" altLang="es-CL" sz="1400" dirty="0">
                <a:solidFill>
                  <a:schemeClr val="bg1">
                    <a:lumMod val="10000"/>
                  </a:schemeClr>
                </a:solidFill>
              </a:rPr>
              <a:t>2. En la </a:t>
            </a:r>
            <a:r>
              <a:rPr lang="es-CL" altLang="es-CL" sz="1600" dirty="0">
                <a:solidFill>
                  <a:schemeClr val="accent5">
                    <a:lumMod val="50000"/>
                  </a:schemeClr>
                </a:solidFill>
              </a:rPr>
              <a:t>PREFACTIBILIDAD</a:t>
            </a:r>
            <a:r>
              <a:rPr lang="es-CL" altLang="es-CL" sz="1400" dirty="0">
                <a:solidFill>
                  <a:schemeClr val="bg1">
                    <a:lumMod val="10000"/>
                  </a:schemeClr>
                </a:solidFill>
              </a:rPr>
              <a:t> se profundiza la investigación, principalmente en información de fuentes secundarias para definir, con cierta aproximación, las variables principales relativas al mercado, a las alternativas técnicas de producción y a la capacidad financiera de los inversionistas, entre otras. En términos generales, se estiman las inversiones probables, los costos de operación y los ingresos que demandará y generará el proyecto, proyectándose las cifras.</a:t>
            </a:r>
          </a:p>
          <a:p>
            <a:pPr marL="0" indent="0" algn="just" eaLnBrk="1" hangingPunct="1">
              <a:defRPr/>
            </a:pPr>
            <a:endParaRPr lang="es-CL" altLang="es-CL" sz="700" dirty="0">
              <a:solidFill>
                <a:schemeClr val="bg1">
                  <a:lumMod val="10000"/>
                </a:schemeClr>
              </a:solidFill>
            </a:endParaRPr>
          </a:p>
          <a:p>
            <a:pPr marL="285750" lvl="1" indent="0" algn="just" eaLnBrk="1" hangingPunct="1">
              <a:defRPr/>
            </a:pPr>
            <a:r>
              <a:rPr lang="es-CL" altLang="es-CL" sz="1400" dirty="0">
                <a:solidFill>
                  <a:schemeClr val="bg1">
                    <a:lumMod val="10000"/>
                  </a:schemeClr>
                </a:solidFill>
              </a:rPr>
              <a:t>3. El estudio más acabado, denominado de </a:t>
            </a:r>
            <a:r>
              <a:rPr lang="es-CL" altLang="es-CL" sz="1800" dirty="0">
                <a:solidFill>
                  <a:schemeClr val="accent5">
                    <a:lumMod val="50000"/>
                  </a:schemeClr>
                </a:solidFill>
              </a:rPr>
              <a:t>FACTIBILIDAD</a:t>
            </a:r>
            <a:r>
              <a:rPr lang="es-CL" altLang="es-CL" sz="1800" dirty="0">
                <a:solidFill>
                  <a:schemeClr val="bg1">
                    <a:lumMod val="10000"/>
                  </a:schemeClr>
                </a:solidFill>
              </a:rPr>
              <a:t>,</a:t>
            </a:r>
            <a:r>
              <a:rPr lang="es-CL" altLang="es-CL" sz="1400" dirty="0">
                <a:solidFill>
                  <a:schemeClr val="bg1">
                    <a:lumMod val="10000"/>
                  </a:schemeClr>
                </a:solidFill>
              </a:rPr>
              <a:t> se elabora sobre la base de antecedentes precisos obtenidos mayoritariamente a través de fuentes de información primarias. Las variables cualitativas son mínimas, comparadas con las de los estudios anteriores. El cálculo de las variables financieras y económicas debe ser lo suficientemente demostrativo para justificar la valoración de los distintos ítems.  Este estudio constituye el paso final de la etapa de </a:t>
            </a:r>
            <a:r>
              <a:rPr lang="es-CL" altLang="es-CL" sz="1400" dirty="0" err="1">
                <a:solidFill>
                  <a:schemeClr val="bg1">
                    <a:lumMod val="10000"/>
                  </a:schemeClr>
                </a:solidFill>
              </a:rPr>
              <a:t>preinversión</a:t>
            </a:r>
            <a:r>
              <a:rPr lang="es-CL" altLang="es-CL" sz="1400" dirty="0">
                <a:solidFill>
                  <a:schemeClr val="bg1">
                    <a:lumMod val="10000"/>
                  </a:schemeClr>
                </a:solidFill>
              </a:rPr>
              <a:t>. </a:t>
            </a:r>
          </a:p>
        </p:txBody>
      </p:sp>
      <p:sp>
        <p:nvSpPr>
          <p:cNvPr id="14338" name="Text Box 4">
            <a:extLst>
              <a:ext uri="{FF2B5EF4-FFF2-40B4-BE49-F238E27FC236}">
                <a16:creationId xmlns:a16="http://schemas.microsoft.com/office/drawing/2014/main" id="{E33B6F21-05DB-B346-87A5-9C576D2C597B}"/>
              </a:ext>
            </a:extLst>
          </p:cNvPr>
          <p:cNvSpPr txBox="1">
            <a:spLocks noChangeArrowheads="1"/>
          </p:cNvSpPr>
          <p:nvPr/>
        </p:nvSpPr>
        <p:spPr bwMode="auto">
          <a:xfrm>
            <a:off x="228600" y="304800"/>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eaLnBrk="1" hangingPunct="1"/>
            <a:r>
              <a:rPr lang="es-ES" altLang="es-CL" sz="2000">
                <a:solidFill>
                  <a:srgbClr val="008000"/>
                </a:solidFill>
              </a:rPr>
              <a:t>PREPARACIÓN Y EVALUACIÓN DE PROYECTOS</a:t>
            </a:r>
          </a:p>
        </p:txBody>
      </p:sp>
    </p:spTree>
    <p:extLst>
      <p:ext uri="{BB962C8B-B14F-4D97-AF65-F5344CB8AC3E}">
        <p14:creationId xmlns:p14="http://schemas.microsoft.com/office/powerpoint/2010/main" val="324753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Conector recto 63"/>
          <p:cNvCxnSpPr/>
          <p:nvPr/>
        </p:nvCxnSpPr>
        <p:spPr bwMode="auto">
          <a:xfrm>
            <a:off x="2412007" y="3611720"/>
            <a:ext cx="914400" cy="914400"/>
          </a:xfrm>
          <a:prstGeom prst="line">
            <a:avLst/>
          </a:prstGeom>
          <a:solidFill>
            <a:srgbClr val="51DC00"/>
          </a:solidFill>
          <a:ln w="12700" cap="flat" cmpd="sng" algn="ctr">
            <a:noFill/>
            <a:prstDash val="solid"/>
            <a:round/>
            <a:headEnd type="none" w="med" len="med"/>
            <a:tailEnd type="none" w="med" len="med"/>
          </a:ln>
          <a:effectLst>
            <a:outerShdw dist="107763" dir="2700000" algn="ctr" rotWithShape="0">
              <a:schemeClr val="bg2"/>
            </a:outerShdw>
          </a:effectLst>
        </p:spPr>
      </p:cxnSp>
      <p:sp>
        <p:nvSpPr>
          <p:cNvPr id="12298" name="Rectangle 7"/>
          <p:cNvSpPr>
            <a:spLocks noChangeArrowheads="1"/>
          </p:cNvSpPr>
          <p:nvPr/>
        </p:nvSpPr>
        <p:spPr bwMode="auto">
          <a:xfrm>
            <a:off x="-35061" y="4699871"/>
            <a:ext cx="899592" cy="849363"/>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err="1">
                <a:solidFill>
                  <a:schemeClr val="accent5">
                    <a:lumMod val="25000"/>
                  </a:schemeClr>
                </a:solidFill>
              </a:rPr>
              <a:t>Requeri</a:t>
            </a:r>
            <a:r>
              <a:rPr lang="es-ES" altLang="es-CL" sz="1600" dirty="0">
                <a:solidFill>
                  <a:schemeClr val="accent5">
                    <a:lumMod val="25000"/>
                  </a:schemeClr>
                </a:solidFill>
              </a:rPr>
              <a:t>-</a:t>
            </a:r>
          </a:p>
          <a:p>
            <a:pPr algn="ctr"/>
            <a:r>
              <a:rPr lang="es-ES" altLang="es-CL" sz="1600" dirty="0">
                <a:solidFill>
                  <a:schemeClr val="accent5">
                    <a:lumMod val="25000"/>
                  </a:schemeClr>
                </a:solidFill>
              </a:rPr>
              <a:t>miento</a:t>
            </a:r>
          </a:p>
        </p:txBody>
      </p:sp>
      <p:sp>
        <p:nvSpPr>
          <p:cNvPr id="12304" name="AutoShape 13"/>
          <p:cNvSpPr>
            <a:spLocks noChangeArrowheads="1"/>
          </p:cNvSpPr>
          <p:nvPr/>
        </p:nvSpPr>
        <p:spPr bwMode="auto">
          <a:xfrm>
            <a:off x="216460" y="4287528"/>
            <a:ext cx="288032" cy="377288"/>
          </a:xfrm>
          <a:prstGeom prst="downArrow">
            <a:avLst>
              <a:gd name="adj1" fmla="val 50000"/>
              <a:gd name="adj2" fmla="val 31267"/>
            </a:avLst>
          </a:prstGeom>
          <a:solidFill>
            <a:schemeClr val="accent1">
              <a:lumMod val="75000"/>
            </a:schemeClr>
          </a:solidFill>
          <a:ln>
            <a:noFill/>
          </a:ln>
          <a:effectLst>
            <a:outerShdw dist="107763" dir="2700000" algn="ctr" rotWithShape="0">
              <a:schemeClr val="bg2"/>
            </a:outerShdw>
          </a:effec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endParaRPr lang="es-ES" altLang="es-CL"/>
          </a:p>
        </p:txBody>
      </p:sp>
      <p:sp>
        <p:nvSpPr>
          <p:cNvPr id="22" name="Rectangle 7"/>
          <p:cNvSpPr>
            <a:spLocks noChangeArrowheads="1"/>
          </p:cNvSpPr>
          <p:nvPr/>
        </p:nvSpPr>
        <p:spPr bwMode="auto">
          <a:xfrm>
            <a:off x="1033634" y="4702035"/>
            <a:ext cx="1047186" cy="863600"/>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err="1">
                <a:solidFill>
                  <a:schemeClr val="accent5">
                    <a:lumMod val="25000"/>
                  </a:schemeClr>
                </a:solidFill>
              </a:rPr>
              <a:t>Preparac</a:t>
            </a:r>
            <a:r>
              <a:rPr lang="es-ES" altLang="es-CL" sz="1600" dirty="0">
                <a:solidFill>
                  <a:schemeClr val="accent5">
                    <a:lumMod val="25000"/>
                  </a:schemeClr>
                </a:solidFill>
              </a:rPr>
              <a:t>.</a:t>
            </a:r>
          </a:p>
          <a:p>
            <a:pPr algn="ctr"/>
            <a:r>
              <a:rPr lang="es-ES" altLang="es-CL" sz="1600" dirty="0">
                <a:solidFill>
                  <a:schemeClr val="accent5">
                    <a:lumMod val="25000"/>
                  </a:schemeClr>
                </a:solidFill>
              </a:rPr>
              <a:t>y </a:t>
            </a:r>
            <a:r>
              <a:rPr lang="es-ES" altLang="es-CL" sz="1600" dirty="0" err="1">
                <a:solidFill>
                  <a:schemeClr val="accent5">
                    <a:lumMod val="25000"/>
                  </a:schemeClr>
                </a:solidFill>
              </a:rPr>
              <a:t>Evaluac</a:t>
            </a:r>
            <a:r>
              <a:rPr lang="es-ES" altLang="es-CL" sz="1600" dirty="0">
                <a:solidFill>
                  <a:schemeClr val="accent5">
                    <a:lumMod val="25000"/>
                  </a:schemeClr>
                </a:solidFill>
              </a:rPr>
              <a:t>.</a:t>
            </a:r>
          </a:p>
        </p:txBody>
      </p:sp>
      <p:sp>
        <p:nvSpPr>
          <p:cNvPr id="23" name="Rectangle 7"/>
          <p:cNvSpPr>
            <a:spLocks noChangeArrowheads="1"/>
          </p:cNvSpPr>
          <p:nvPr/>
        </p:nvSpPr>
        <p:spPr bwMode="auto">
          <a:xfrm>
            <a:off x="2508332" y="4730546"/>
            <a:ext cx="1302818" cy="826898"/>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a:solidFill>
                  <a:schemeClr val="accent5">
                    <a:lumMod val="25000"/>
                  </a:schemeClr>
                </a:solidFill>
              </a:rPr>
              <a:t>Desarrollo /</a:t>
            </a:r>
          </a:p>
          <a:p>
            <a:pPr algn="ctr"/>
            <a:r>
              <a:rPr lang="es-ES" altLang="es-CL" sz="1600" dirty="0">
                <a:solidFill>
                  <a:schemeClr val="accent5">
                    <a:lumMod val="25000"/>
                  </a:schemeClr>
                </a:solidFill>
              </a:rPr>
              <a:t>Construcción</a:t>
            </a:r>
          </a:p>
        </p:txBody>
      </p:sp>
      <p:sp>
        <p:nvSpPr>
          <p:cNvPr id="24" name="Rectangle 7"/>
          <p:cNvSpPr>
            <a:spLocks noChangeArrowheads="1"/>
          </p:cNvSpPr>
          <p:nvPr/>
        </p:nvSpPr>
        <p:spPr bwMode="auto">
          <a:xfrm>
            <a:off x="3959243" y="4714135"/>
            <a:ext cx="3878128" cy="863600"/>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r>
              <a:rPr lang="es-ES" altLang="es-CL" sz="1600" dirty="0">
                <a:solidFill>
                  <a:schemeClr val="accent5">
                    <a:lumMod val="25000"/>
                  </a:schemeClr>
                </a:solidFill>
              </a:rPr>
              <a:t>Puesta en </a:t>
            </a:r>
          </a:p>
          <a:p>
            <a:r>
              <a:rPr lang="es-ES" altLang="es-CL" sz="1600" dirty="0">
                <a:solidFill>
                  <a:schemeClr val="accent5">
                    <a:lumMod val="25000"/>
                  </a:schemeClr>
                </a:solidFill>
              </a:rPr>
              <a:t>operación </a:t>
            </a:r>
          </a:p>
          <a:p>
            <a:r>
              <a:rPr lang="es-ES" altLang="es-CL" sz="1600" dirty="0">
                <a:solidFill>
                  <a:schemeClr val="accent5">
                    <a:lumMod val="25000"/>
                  </a:schemeClr>
                </a:solidFill>
              </a:rPr>
              <a:t>o utilización</a:t>
            </a:r>
          </a:p>
        </p:txBody>
      </p:sp>
      <p:sp>
        <p:nvSpPr>
          <p:cNvPr id="25" name="Rectangle 7"/>
          <p:cNvSpPr>
            <a:spLocks noChangeArrowheads="1"/>
          </p:cNvSpPr>
          <p:nvPr/>
        </p:nvSpPr>
        <p:spPr bwMode="auto">
          <a:xfrm>
            <a:off x="8029648" y="4710123"/>
            <a:ext cx="899592" cy="863600"/>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a:solidFill>
                  <a:schemeClr val="accent5">
                    <a:lumMod val="25000"/>
                  </a:schemeClr>
                </a:solidFill>
              </a:rPr>
              <a:t>Término</a:t>
            </a:r>
          </a:p>
          <a:p>
            <a:pPr algn="ctr"/>
            <a:r>
              <a:rPr lang="es-ES" altLang="es-CL" sz="1600" dirty="0">
                <a:solidFill>
                  <a:schemeClr val="accent5">
                    <a:lumMod val="25000"/>
                  </a:schemeClr>
                </a:solidFill>
              </a:rPr>
              <a:t>o Cierre</a:t>
            </a:r>
          </a:p>
        </p:txBody>
      </p:sp>
      <p:sp>
        <p:nvSpPr>
          <p:cNvPr id="5" name="Rayo 4"/>
          <p:cNvSpPr/>
          <p:nvPr/>
        </p:nvSpPr>
        <p:spPr bwMode="auto">
          <a:xfrm rot="196112">
            <a:off x="5340407" y="4374225"/>
            <a:ext cx="619380" cy="1512169"/>
          </a:xfrm>
          <a:prstGeom prst="lightningBolt">
            <a:avLst/>
          </a:prstGeom>
          <a:solidFill>
            <a:schemeClr val="tx1">
              <a:lumMod val="95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a:ln>
                <a:noFill/>
              </a:ln>
              <a:solidFill>
                <a:schemeClr val="accent2"/>
              </a:solidFill>
              <a:effectLst/>
              <a:latin typeface="Arial" pitchFamily="34" charset="0"/>
            </a:endParaRPr>
          </a:p>
        </p:txBody>
      </p:sp>
      <p:cxnSp>
        <p:nvCxnSpPr>
          <p:cNvPr id="7" name="Conector recto 6"/>
          <p:cNvCxnSpPr/>
          <p:nvPr/>
        </p:nvCxnSpPr>
        <p:spPr bwMode="auto">
          <a:xfrm flipH="1" flipV="1">
            <a:off x="5671043" y="4717351"/>
            <a:ext cx="2139725" cy="9708"/>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grpSp>
        <p:nvGrpSpPr>
          <p:cNvPr id="17" name="Grupo 16"/>
          <p:cNvGrpSpPr/>
          <p:nvPr/>
        </p:nvGrpSpPr>
        <p:grpSpPr>
          <a:xfrm>
            <a:off x="3952037" y="4695674"/>
            <a:ext cx="1444917" cy="882062"/>
            <a:chOff x="4266878" y="1715275"/>
            <a:chExt cx="1355625" cy="900523"/>
          </a:xfrm>
        </p:grpSpPr>
        <p:cxnSp>
          <p:nvCxnSpPr>
            <p:cNvPr id="31" name="Conector recto 30"/>
            <p:cNvCxnSpPr/>
            <p:nvPr/>
          </p:nvCxnSpPr>
          <p:spPr bwMode="auto">
            <a:xfrm flipH="1">
              <a:off x="4267144" y="1715275"/>
              <a:ext cx="1355359" cy="5681"/>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cxnSp>
          <p:nvCxnSpPr>
            <p:cNvPr id="33" name="Conector recto 32"/>
            <p:cNvCxnSpPr/>
            <p:nvPr/>
          </p:nvCxnSpPr>
          <p:spPr bwMode="auto">
            <a:xfrm flipV="1">
              <a:off x="4266878" y="1715275"/>
              <a:ext cx="266" cy="900523"/>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grpSp>
      <p:grpSp>
        <p:nvGrpSpPr>
          <p:cNvPr id="47" name="Grupo 46"/>
          <p:cNvGrpSpPr/>
          <p:nvPr/>
        </p:nvGrpSpPr>
        <p:grpSpPr>
          <a:xfrm>
            <a:off x="-46058" y="4699871"/>
            <a:ext cx="908173" cy="843994"/>
            <a:chOff x="4266878" y="1715275"/>
            <a:chExt cx="1355625" cy="900523"/>
          </a:xfrm>
        </p:grpSpPr>
        <p:cxnSp>
          <p:nvCxnSpPr>
            <p:cNvPr id="48" name="Conector recto 47"/>
            <p:cNvCxnSpPr/>
            <p:nvPr/>
          </p:nvCxnSpPr>
          <p:spPr bwMode="auto">
            <a:xfrm flipH="1">
              <a:off x="4267144" y="1715275"/>
              <a:ext cx="1355359" cy="5681"/>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cxnSp>
          <p:nvCxnSpPr>
            <p:cNvPr id="49" name="Conector recto 48"/>
            <p:cNvCxnSpPr/>
            <p:nvPr/>
          </p:nvCxnSpPr>
          <p:spPr bwMode="auto">
            <a:xfrm flipV="1">
              <a:off x="4266878" y="1715275"/>
              <a:ext cx="266" cy="900523"/>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grpSp>
      <p:grpSp>
        <p:nvGrpSpPr>
          <p:cNvPr id="50" name="Grupo 49"/>
          <p:cNvGrpSpPr/>
          <p:nvPr/>
        </p:nvGrpSpPr>
        <p:grpSpPr>
          <a:xfrm>
            <a:off x="1030228" y="4699871"/>
            <a:ext cx="1058439" cy="849363"/>
            <a:chOff x="4266878" y="1715275"/>
            <a:chExt cx="1355625" cy="900523"/>
          </a:xfrm>
        </p:grpSpPr>
        <p:cxnSp>
          <p:nvCxnSpPr>
            <p:cNvPr id="51" name="Conector recto 50"/>
            <p:cNvCxnSpPr/>
            <p:nvPr/>
          </p:nvCxnSpPr>
          <p:spPr bwMode="auto">
            <a:xfrm flipH="1">
              <a:off x="4267144" y="1715275"/>
              <a:ext cx="1355359" cy="5681"/>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cxnSp>
          <p:nvCxnSpPr>
            <p:cNvPr id="52" name="Conector recto 51"/>
            <p:cNvCxnSpPr/>
            <p:nvPr/>
          </p:nvCxnSpPr>
          <p:spPr bwMode="auto">
            <a:xfrm flipV="1">
              <a:off x="4266878" y="1715275"/>
              <a:ext cx="266" cy="900523"/>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grpSp>
      <p:grpSp>
        <p:nvGrpSpPr>
          <p:cNvPr id="53" name="Grupo 52"/>
          <p:cNvGrpSpPr/>
          <p:nvPr/>
        </p:nvGrpSpPr>
        <p:grpSpPr>
          <a:xfrm>
            <a:off x="2521532" y="4699871"/>
            <a:ext cx="1292520" cy="843994"/>
            <a:chOff x="4266878" y="1715275"/>
            <a:chExt cx="1355625" cy="900523"/>
          </a:xfrm>
        </p:grpSpPr>
        <p:cxnSp>
          <p:nvCxnSpPr>
            <p:cNvPr id="54" name="Conector recto 53"/>
            <p:cNvCxnSpPr/>
            <p:nvPr/>
          </p:nvCxnSpPr>
          <p:spPr bwMode="auto">
            <a:xfrm flipH="1">
              <a:off x="4267144" y="1715275"/>
              <a:ext cx="1355359" cy="5681"/>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cxnSp>
          <p:nvCxnSpPr>
            <p:cNvPr id="55" name="Conector recto 54"/>
            <p:cNvCxnSpPr/>
            <p:nvPr/>
          </p:nvCxnSpPr>
          <p:spPr bwMode="auto">
            <a:xfrm flipV="1">
              <a:off x="4266878" y="1715275"/>
              <a:ext cx="266" cy="900523"/>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grpSp>
      <p:grpSp>
        <p:nvGrpSpPr>
          <p:cNvPr id="56" name="Grupo 55"/>
          <p:cNvGrpSpPr/>
          <p:nvPr/>
        </p:nvGrpSpPr>
        <p:grpSpPr>
          <a:xfrm>
            <a:off x="8030497" y="4699871"/>
            <a:ext cx="898930" cy="873852"/>
            <a:chOff x="4266878" y="1715275"/>
            <a:chExt cx="1355625" cy="900523"/>
          </a:xfrm>
        </p:grpSpPr>
        <p:cxnSp>
          <p:nvCxnSpPr>
            <p:cNvPr id="57" name="Conector recto 56"/>
            <p:cNvCxnSpPr/>
            <p:nvPr/>
          </p:nvCxnSpPr>
          <p:spPr bwMode="auto">
            <a:xfrm flipH="1">
              <a:off x="4267144" y="1715275"/>
              <a:ext cx="1355359" cy="5681"/>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cxnSp>
          <p:nvCxnSpPr>
            <p:cNvPr id="58" name="Conector recto 57"/>
            <p:cNvCxnSpPr/>
            <p:nvPr/>
          </p:nvCxnSpPr>
          <p:spPr bwMode="auto">
            <a:xfrm flipV="1">
              <a:off x="4266878" y="1715275"/>
              <a:ext cx="266" cy="900523"/>
            </a:xfrm>
            <a:prstGeom prst="line">
              <a:avLst/>
            </a:prstGeom>
            <a:solidFill>
              <a:srgbClr val="51DC00"/>
            </a:solidFill>
            <a:ln w="12700" cap="flat" cmpd="sng" algn="ctr">
              <a:solidFill>
                <a:schemeClr val="bg1">
                  <a:lumMod val="10000"/>
                </a:schemeClr>
              </a:solidFill>
              <a:prstDash val="solid"/>
              <a:round/>
              <a:headEnd type="none" w="med" len="med"/>
              <a:tailEnd type="none" w="med" len="med"/>
            </a:ln>
            <a:effectLst/>
          </p:spPr>
        </p:cxnSp>
      </p:grpSp>
      <p:sp>
        <p:nvSpPr>
          <p:cNvPr id="19" name="Forma libre 18"/>
          <p:cNvSpPr/>
          <p:nvPr/>
        </p:nvSpPr>
        <p:spPr bwMode="auto">
          <a:xfrm>
            <a:off x="5355893" y="4694491"/>
            <a:ext cx="296517" cy="883244"/>
          </a:xfrm>
          <a:custGeom>
            <a:avLst/>
            <a:gdLst>
              <a:gd name="connsiteX0" fmla="*/ 0 w 411480"/>
              <a:gd name="connsiteY0" fmla="*/ 0 h 902970"/>
              <a:gd name="connsiteX1" fmla="*/ 205740 w 411480"/>
              <a:gd name="connsiteY1" fmla="*/ 274320 h 902970"/>
              <a:gd name="connsiteX2" fmla="*/ 102870 w 411480"/>
              <a:gd name="connsiteY2" fmla="*/ 342900 h 902970"/>
              <a:gd name="connsiteX3" fmla="*/ 331470 w 411480"/>
              <a:gd name="connsiteY3" fmla="*/ 685800 h 902970"/>
              <a:gd name="connsiteX4" fmla="*/ 251460 w 411480"/>
              <a:gd name="connsiteY4" fmla="*/ 720090 h 902970"/>
              <a:gd name="connsiteX5" fmla="*/ 411480 w 411480"/>
              <a:gd name="connsiteY5" fmla="*/ 902970 h 902970"/>
              <a:gd name="connsiteX6" fmla="*/ 411480 w 411480"/>
              <a:gd name="connsiteY6" fmla="*/ 902970 h 902970"/>
              <a:gd name="connsiteX7" fmla="*/ 411480 w 411480"/>
              <a:gd name="connsiteY7" fmla="*/ 902970 h 90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902970">
                <a:moveTo>
                  <a:pt x="0" y="0"/>
                </a:moveTo>
                <a:lnTo>
                  <a:pt x="205740" y="274320"/>
                </a:lnTo>
                <a:lnTo>
                  <a:pt x="102870" y="342900"/>
                </a:lnTo>
                <a:lnTo>
                  <a:pt x="331470" y="685800"/>
                </a:lnTo>
                <a:lnTo>
                  <a:pt x="251460" y="720090"/>
                </a:lnTo>
                <a:lnTo>
                  <a:pt x="411480" y="902970"/>
                </a:lnTo>
                <a:lnTo>
                  <a:pt x="411480" y="902970"/>
                </a:lnTo>
                <a:lnTo>
                  <a:pt x="411480" y="902970"/>
                </a:lnTo>
              </a:path>
            </a:pathLst>
          </a:custGeom>
          <a:noFill/>
          <a:ln w="12700" cap="flat" cmpd="sng" algn="ctr">
            <a:solidFill>
              <a:schemeClr val="bg1">
                <a:lumMod val="10000"/>
              </a:schemeClr>
            </a:solid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3600" b="1" i="0" u="none" strike="noStrike" cap="none" normalizeH="0" baseline="0">
              <a:ln>
                <a:noFill/>
              </a:ln>
              <a:solidFill>
                <a:schemeClr val="accent2"/>
              </a:solidFill>
              <a:effectLst/>
              <a:latin typeface="Arial" pitchFamily="34" charset="0"/>
            </a:endParaRPr>
          </a:p>
        </p:txBody>
      </p:sp>
      <p:sp>
        <p:nvSpPr>
          <p:cNvPr id="20" name="Forma libre 19"/>
          <p:cNvSpPr/>
          <p:nvPr/>
        </p:nvSpPr>
        <p:spPr bwMode="auto">
          <a:xfrm>
            <a:off x="5653073" y="4717351"/>
            <a:ext cx="178366" cy="880110"/>
          </a:xfrm>
          <a:custGeom>
            <a:avLst/>
            <a:gdLst>
              <a:gd name="connsiteX0" fmla="*/ 45720 w 228600"/>
              <a:gd name="connsiteY0" fmla="*/ 0 h 880110"/>
              <a:gd name="connsiteX1" fmla="*/ 57150 w 228600"/>
              <a:gd name="connsiteY1" fmla="*/ 68580 h 880110"/>
              <a:gd name="connsiteX2" fmla="*/ 0 w 228600"/>
              <a:gd name="connsiteY2" fmla="*/ 160020 h 880110"/>
              <a:gd name="connsiteX3" fmla="*/ 102870 w 228600"/>
              <a:gd name="connsiteY3" fmla="*/ 297180 h 880110"/>
              <a:gd name="connsiteX4" fmla="*/ 68580 w 228600"/>
              <a:gd name="connsiteY4" fmla="*/ 331470 h 880110"/>
              <a:gd name="connsiteX5" fmla="*/ 160020 w 228600"/>
              <a:gd name="connsiteY5" fmla="*/ 514350 h 880110"/>
              <a:gd name="connsiteX6" fmla="*/ 102870 w 228600"/>
              <a:gd name="connsiteY6" fmla="*/ 582930 h 880110"/>
              <a:gd name="connsiteX7" fmla="*/ 228600 w 228600"/>
              <a:gd name="connsiteY7" fmla="*/ 880110 h 880110"/>
              <a:gd name="connsiteX8" fmla="*/ 228600 w 228600"/>
              <a:gd name="connsiteY8" fmla="*/ 880110 h 880110"/>
              <a:gd name="connsiteX9" fmla="*/ 228600 w 228600"/>
              <a:gd name="connsiteY9" fmla="*/ 880110 h 88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 h="880110">
                <a:moveTo>
                  <a:pt x="45720" y="0"/>
                </a:moveTo>
                <a:lnTo>
                  <a:pt x="57150" y="68580"/>
                </a:lnTo>
                <a:lnTo>
                  <a:pt x="0" y="160020"/>
                </a:lnTo>
                <a:lnTo>
                  <a:pt x="102870" y="297180"/>
                </a:lnTo>
                <a:lnTo>
                  <a:pt x="68580" y="331470"/>
                </a:lnTo>
                <a:lnTo>
                  <a:pt x="160020" y="514350"/>
                </a:lnTo>
                <a:lnTo>
                  <a:pt x="102870" y="582930"/>
                </a:lnTo>
                <a:lnTo>
                  <a:pt x="228600" y="880110"/>
                </a:lnTo>
                <a:lnTo>
                  <a:pt x="228600" y="880110"/>
                </a:lnTo>
                <a:lnTo>
                  <a:pt x="228600" y="880110"/>
                </a:lnTo>
              </a:path>
            </a:pathLst>
          </a:custGeom>
          <a:noFill/>
          <a:ln w="12700"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3600" b="1" i="0" u="none" strike="noStrike" cap="none" normalizeH="0" baseline="0">
              <a:ln>
                <a:noFill/>
              </a:ln>
              <a:solidFill>
                <a:schemeClr val="accent2"/>
              </a:solidFill>
              <a:effectLst/>
              <a:latin typeface="Arial" pitchFamily="34" charset="0"/>
            </a:endParaRPr>
          </a:p>
        </p:txBody>
      </p:sp>
      <p:sp>
        <p:nvSpPr>
          <p:cNvPr id="73" name="Freeform 42"/>
          <p:cNvSpPr>
            <a:spLocks/>
          </p:cNvSpPr>
          <p:nvPr/>
        </p:nvSpPr>
        <p:spPr bwMode="auto">
          <a:xfrm>
            <a:off x="51682" y="3717032"/>
            <a:ext cx="740093" cy="509556"/>
          </a:xfrm>
          <a:custGeom>
            <a:avLst/>
            <a:gdLst>
              <a:gd name="T0" fmla="*/ 0 w 1089"/>
              <a:gd name="T1" fmla="*/ 72 h 712"/>
              <a:gd name="T2" fmla="*/ 0 w 1089"/>
              <a:gd name="T3" fmla="*/ 712 h 712"/>
              <a:gd name="T4" fmla="*/ 1089 w 1089"/>
              <a:gd name="T5" fmla="*/ 712 h 712"/>
              <a:gd name="T6" fmla="*/ 1089 w 1089"/>
              <a:gd name="T7" fmla="*/ 72 h 712"/>
              <a:gd name="T8" fmla="*/ 387 w 1089"/>
              <a:gd name="T9" fmla="*/ 72 h 712"/>
              <a:gd name="T10" fmla="*/ 387 w 1089"/>
              <a:gd name="T11" fmla="*/ 72 h 712"/>
              <a:gd name="T12" fmla="*/ 387 w 1089"/>
              <a:gd name="T13" fmla="*/ 54 h 712"/>
              <a:gd name="T14" fmla="*/ 381 w 1089"/>
              <a:gd name="T15" fmla="*/ 42 h 712"/>
              <a:gd name="T16" fmla="*/ 375 w 1089"/>
              <a:gd name="T17" fmla="*/ 30 h 712"/>
              <a:gd name="T18" fmla="*/ 369 w 1089"/>
              <a:gd name="T19" fmla="*/ 18 h 712"/>
              <a:gd name="T20" fmla="*/ 363 w 1089"/>
              <a:gd name="T21" fmla="*/ 12 h 712"/>
              <a:gd name="T22" fmla="*/ 351 w 1089"/>
              <a:gd name="T23" fmla="*/ 6 h 712"/>
              <a:gd name="T24" fmla="*/ 345 w 1089"/>
              <a:gd name="T25" fmla="*/ 0 h 712"/>
              <a:gd name="T26" fmla="*/ 333 w 1089"/>
              <a:gd name="T27" fmla="*/ 0 h 712"/>
              <a:gd name="T28" fmla="*/ 54 w 1089"/>
              <a:gd name="T29" fmla="*/ 0 h 712"/>
              <a:gd name="T30" fmla="*/ 42 w 1089"/>
              <a:gd name="T31" fmla="*/ 0 h 712"/>
              <a:gd name="T32" fmla="*/ 36 w 1089"/>
              <a:gd name="T33" fmla="*/ 6 h 712"/>
              <a:gd name="T34" fmla="*/ 24 w 1089"/>
              <a:gd name="T35" fmla="*/ 12 h 712"/>
              <a:gd name="T36" fmla="*/ 18 w 1089"/>
              <a:gd name="T37" fmla="*/ 18 h 712"/>
              <a:gd name="T38" fmla="*/ 12 w 1089"/>
              <a:gd name="T39" fmla="*/ 30 h 712"/>
              <a:gd name="T40" fmla="*/ 6 w 1089"/>
              <a:gd name="T41" fmla="*/ 42 h 712"/>
              <a:gd name="T42" fmla="*/ 0 w 1089"/>
              <a:gd name="T43" fmla="*/ 54 h 712"/>
              <a:gd name="T44" fmla="*/ 0 w 1089"/>
              <a:gd name="T45" fmla="*/ 72 h 712"/>
              <a:gd name="T46" fmla="*/ 0 w 1089"/>
              <a:gd name="T47" fmla="*/ 72 h 7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9"/>
              <a:gd name="T73" fmla="*/ 0 h 712"/>
              <a:gd name="T74" fmla="*/ 1089 w 1089"/>
              <a:gd name="T75" fmla="*/ 712 h 7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9" h="712">
                <a:moveTo>
                  <a:pt x="0" y="72"/>
                </a:moveTo>
                <a:lnTo>
                  <a:pt x="0" y="712"/>
                </a:lnTo>
                <a:lnTo>
                  <a:pt x="1089" y="712"/>
                </a:lnTo>
                <a:lnTo>
                  <a:pt x="1089" y="72"/>
                </a:lnTo>
                <a:lnTo>
                  <a:pt x="387" y="72"/>
                </a:lnTo>
                <a:lnTo>
                  <a:pt x="387" y="54"/>
                </a:lnTo>
                <a:lnTo>
                  <a:pt x="381" y="42"/>
                </a:lnTo>
                <a:lnTo>
                  <a:pt x="375" y="30"/>
                </a:lnTo>
                <a:lnTo>
                  <a:pt x="369" y="18"/>
                </a:lnTo>
                <a:lnTo>
                  <a:pt x="363" y="12"/>
                </a:lnTo>
                <a:lnTo>
                  <a:pt x="351" y="6"/>
                </a:lnTo>
                <a:lnTo>
                  <a:pt x="345" y="0"/>
                </a:lnTo>
                <a:lnTo>
                  <a:pt x="333" y="0"/>
                </a:lnTo>
                <a:lnTo>
                  <a:pt x="54" y="0"/>
                </a:lnTo>
                <a:lnTo>
                  <a:pt x="42" y="0"/>
                </a:lnTo>
                <a:lnTo>
                  <a:pt x="36" y="6"/>
                </a:lnTo>
                <a:lnTo>
                  <a:pt x="24" y="12"/>
                </a:lnTo>
                <a:lnTo>
                  <a:pt x="18" y="18"/>
                </a:lnTo>
                <a:lnTo>
                  <a:pt x="12" y="30"/>
                </a:lnTo>
                <a:lnTo>
                  <a:pt x="6" y="42"/>
                </a:lnTo>
                <a:lnTo>
                  <a:pt x="0" y="54"/>
                </a:lnTo>
                <a:lnTo>
                  <a:pt x="0" y="72"/>
                </a:lnTo>
                <a:close/>
              </a:path>
            </a:pathLst>
          </a:custGeom>
          <a:solidFill>
            <a:srgbClr val="E5CC4C"/>
          </a:solidFill>
          <a:ln w="9525">
            <a:solidFill>
              <a:srgbClr val="000000"/>
            </a:solidFill>
            <a:round/>
            <a:headEnd/>
            <a:tailEnd/>
          </a:ln>
        </p:spPr>
        <p:txBody>
          <a:bodyPr/>
          <a:lstStyle/>
          <a:p>
            <a:endParaRPr lang="es-CL"/>
          </a:p>
        </p:txBody>
      </p:sp>
      <p:sp>
        <p:nvSpPr>
          <p:cNvPr id="74" name="Freeform 42"/>
          <p:cNvSpPr>
            <a:spLocks/>
          </p:cNvSpPr>
          <p:nvPr/>
        </p:nvSpPr>
        <p:spPr bwMode="auto">
          <a:xfrm>
            <a:off x="17156" y="3742917"/>
            <a:ext cx="774619" cy="518726"/>
          </a:xfrm>
          <a:custGeom>
            <a:avLst/>
            <a:gdLst>
              <a:gd name="T0" fmla="*/ 0 w 1089"/>
              <a:gd name="T1" fmla="*/ 72 h 712"/>
              <a:gd name="T2" fmla="*/ 0 w 1089"/>
              <a:gd name="T3" fmla="*/ 712 h 712"/>
              <a:gd name="T4" fmla="*/ 1089 w 1089"/>
              <a:gd name="T5" fmla="*/ 712 h 712"/>
              <a:gd name="T6" fmla="*/ 1089 w 1089"/>
              <a:gd name="T7" fmla="*/ 72 h 712"/>
              <a:gd name="T8" fmla="*/ 387 w 1089"/>
              <a:gd name="T9" fmla="*/ 72 h 712"/>
              <a:gd name="T10" fmla="*/ 387 w 1089"/>
              <a:gd name="T11" fmla="*/ 72 h 712"/>
              <a:gd name="T12" fmla="*/ 387 w 1089"/>
              <a:gd name="T13" fmla="*/ 54 h 712"/>
              <a:gd name="T14" fmla="*/ 381 w 1089"/>
              <a:gd name="T15" fmla="*/ 42 h 712"/>
              <a:gd name="T16" fmla="*/ 375 w 1089"/>
              <a:gd name="T17" fmla="*/ 30 h 712"/>
              <a:gd name="T18" fmla="*/ 369 w 1089"/>
              <a:gd name="T19" fmla="*/ 18 h 712"/>
              <a:gd name="T20" fmla="*/ 363 w 1089"/>
              <a:gd name="T21" fmla="*/ 12 h 712"/>
              <a:gd name="T22" fmla="*/ 351 w 1089"/>
              <a:gd name="T23" fmla="*/ 6 h 712"/>
              <a:gd name="T24" fmla="*/ 345 w 1089"/>
              <a:gd name="T25" fmla="*/ 0 h 712"/>
              <a:gd name="T26" fmla="*/ 333 w 1089"/>
              <a:gd name="T27" fmla="*/ 0 h 712"/>
              <a:gd name="T28" fmla="*/ 54 w 1089"/>
              <a:gd name="T29" fmla="*/ 0 h 712"/>
              <a:gd name="T30" fmla="*/ 42 w 1089"/>
              <a:gd name="T31" fmla="*/ 0 h 712"/>
              <a:gd name="T32" fmla="*/ 36 w 1089"/>
              <a:gd name="T33" fmla="*/ 6 h 712"/>
              <a:gd name="T34" fmla="*/ 24 w 1089"/>
              <a:gd name="T35" fmla="*/ 12 h 712"/>
              <a:gd name="T36" fmla="*/ 18 w 1089"/>
              <a:gd name="T37" fmla="*/ 18 h 712"/>
              <a:gd name="T38" fmla="*/ 12 w 1089"/>
              <a:gd name="T39" fmla="*/ 30 h 712"/>
              <a:gd name="T40" fmla="*/ 6 w 1089"/>
              <a:gd name="T41" fmla="*/ 42 h 712"/>
              <a:gd name="T42" fmla="*/ 0 w 1089"/>
              <a:gd name="T43" fmla="*/ 54 h 712"/>
              <a:gd name="T44" fmla="*/ 0 w 1089"/>
              <a:gd name="T45" fmla="*/ 72 h 712"/>
              <a:gd name="T46" fmla="*/ 0 w 1089"/>
              <a:gd name="T47" fmla="*/ 72 h 7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9"/>
              <a:gd name="T73" fmla="*/ 0 h 712"/>
              <a:gd name="T74" fmla="*/ 1089 w 1089"/>
              <a:gd name="T75" fmla="*/ 712 h 7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9" h="712">
                <a:moveTo>
                  <a:pt x="0" y="72"/>
                </a:moveTo>
                <a:lnTo>
                  <a:pt x="0" y="712"/>
                </a:lnTo>
                <a:lnTo>
                  <a:pt x="1089" y="712"/>
                </a:lnTo>
                <a:lnTo>
                  <a:pt x="1089" y="72"/>
                </a:lnTo>
                <a:lnTo>
                  <a:pt x="387" y="72"/>
                </a:lnTo>
                <a:lnTo>
                  <a:pt x="387" y="54"/>
                </a:lnTo>
                <a:lnTo>
                  <a:pt x="381" y="42"/>
                </a:lnTo>
                <a:lnTo>
                  <a:pt x="375" y="30"/>
                </a:lnTo>
                <a:lnTo>
                  <a:pt x="369" y="18"/>
                </a:lnTo>
                <a:lnTo>
                  <a:pt x="363" y="12"/>
                </a:lnTo>
                <a:lnTo>
                  <a:pt x="351" y="6"/>
                </a:lnTo>
                <a:lnTo>
                  <a:pt x="345" y="0"/>
                </a:lnTo>
                <a:lnTo>
                  <a:pt x="333" y="0"/>
                </a:lnTo>
                <a:lnTo>
                  <a:pt x="54" y="0"/>
                </a:lnTo>
                <a:lnTo>
                  <a:pt x="42" y="0"/>
                </a:lnTo>
                <a:lnTo>
                  <a:pt x="36" y="6"/>
                </a:lnTo>
                <a:lnTo>
                  <a:pt x="24" y="12"/>
                </a:lnTo>
                <a:lnTo>
                  <a:pt x="18" y="18"/>
                </a:lnTo>
                <a:lnTo>
                  <a:pt x="12" y="30"/>
                </a:lnTo>
                <a:lnTo>
                  <a:pt x="6" y="42"/>
                </a:lnTo>
                <a:lnTo>
                  <a:pt x="0" y="54"/>
                </a:lnTo>
                <a:lnTo>
                  <a:pt x="0" y="72"/>
                </a:lnTo>
                <a:close/>
              </a:path>
            </a:pathLst>
          </a:custGeom>
          <a:solidFill>
            <a:srgbClr val="E5CC4C"/>
          </a:solidFill>
          <a:ln w="9525">
            <a:solidFill>
              <a:srgbClr val="000000"/>
            </a:solidFill>
            <a:round/>
            <a:headEnd/>
            <a:tailEnd/>
          </a:ln>
        </p:spPr>
        <p:txBody>
          <a:bodyPr/>
          <a:lstStyle/>
          <a:p>
            <a:endParaRPr lang="es-CL"/>
          </a:p>
        </p:txBody>
      </p:sp>
      <p:sp>
        <p:nvSpPr>
          <p:cNvPr id="41" name="Cerrar llave 40"/>
          <p:cNvSpPr/>
          <p:nvPr/>
        </p:nvSpPr>
        <p:spPr bwMode="auto">
          <a:xfrm rot="16200000">
            <a:off x="3076242" y="3851027"/>
            <a:ext cx="282250" cy="1272362"/>
          </a:xfrm>
          <a:prstGeom prst="rightBrace">
            <a:avLst>
              <a:gd name="adj1" fmla="val 8333"/>
              <a:gd name="adj2" fmla="val 58849"/>
            </a:avLst>
          </a:prstGeom>
          <a:noFill/>
          <a:ln w="38100"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a:ln>
                <a:noFill/>
              </a:ln>
              <a:solidFill>
                <a:schemeClr val="accent2"/>
              </a:solidFill>
              <a:effectLst/>
              <a:latin typeface="Arial" pitchFamily="34" charset="0"/>
            </a:endParaRPr>
          </a:p>
        </p:txBody>
      </p:sp>
      <p:sp>
        <p:nvSpPr>
          <p:cNvPr id="77" name="Cerrar llave 76"/>
          <p:cNvSpPr/>
          <p:nvPr/>
        </p:nvSpPr>
        <p:spPr bwMode="auto">
          <a:xfrm rot="16200000">
            <a:off x="6283552" y="1948755"/>
            <a:ext cx="321378" cy="4969997"/>
          </a:xfrm>
          <a:prstGeom prst="rightBrace">
            <a:avLst>
              <a:gd name="adj1" fmla="val 8333"/>
              <a:gd name="adj2" fmla="val 58849"/>
            </a:avLst>
          </a:prstGeom>
          <a:noFill/>
          <a:ln w="38100"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a:ln>
                <a:noFill/>
              </a:ln>
              <a:solidFill>
                <a:schemeClr val="accent2"/>
              </a:solidFill>
              <a:effectLst/>
              <a:latin typeface="Arial" pitchFamily="34" charset="0"/>
            </a:endParaRPr>
          </a:p>
        </p:txBody>
      </p:sp>
      <p:cxnSp>
        <p:nvCxnSpPr>
          <p:cNvPr id="43" name="Conector recto de flecha 42"/>
          <p:cNvCxnSpPr/>
          <p:nvPr/>
        </p:nvCxnSpPr>
        <p:spPr bwMode="auto">
          <a:xfrm>
            <a:off x="3959242" y="5799487"/>
            <a:ext cx="4002856" cy="13028"/>
          </a:xfrm>
          <a:prstGeom prst="straightConnector1">
            <a:avLst/>
          </a:prstGeom>
          <a:solidFill>
            <a:srgbClr val="51DC00"/>
          </a:solidFill>
          <a:ln w="12700" cap="flat" cmpd="sng" algn="ctr">
            <a:solidFill>
              <a:schemeClr val="bg1">
                <a:lumMod val="10000"/>
              </a:schemeClr>
            </a:solidFill>
            <a:prstDash val="solid"/>
            <a:round/>
            <a:headEnd type="triangle"/>
            <a:tailEnd type="triangle"/>
          </a:ln>
          <a:effectLst/>
        </p:spPr>
      </p:cxnSp>
      <p:sp>
        <p:nvSpPr>
          <p:cNvPr id="85" name="Text Box 17"/>
          <p:cNvSpPr txBox="1">
            <a:spLocks noChangeArrowheads="1"/>
          </p:cNvSpPr>
          <p:nvPr/>
        </p:nvSpPr>
        <p:spPr bwMode="auto">
          <a:xfrm>
            <a:off x="3773576" y="5878786"/>
            <a:ext cx="5155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600" dirty="0">
                <a:solidFill>
                  <a:srgbClr val="800000"/>
                </a:solidFill>
              </a:rPr>
              <a:t>Es la etapa más extensa en tiempo: varios años.</a:t>
            </a:r>
          </a:p>
        </p:txBody>
      </p:sp>
      <p:sp>
        <p:nvSpPr>
          <p:cNvPr id="61" name="Decisión 60"/>
          <p:cNvSpPr/>
          <p:nvPr/>
        </p:nvSpPr>
        <p:spPr bwMode="auto">
          <a:xfrm>
            <a:off x="2082562" y="4851531"/>
            <a:ext cx="432048" cy="542696"/>
          </a:xfrm>
          <a:prstGeom prst="flowChartDecision">
            <a:avLst/>
          </a:prstGeom>
          <a:solidFill>
            <a:srgbClr val="51DC00"/>
          </a:solidFill>
          <a:ln w="12700" cap="flat" cmpd="sng" algn="ctr">
            <a:no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dirty="0">
              <a:ln>
                <a:noFill/>
              </a:ln>
              <a:solidFill>
                <a:schemeClr val="accent2"/>
              </a:solidFill>
              <a:effectLst/>
              <a:latin typeface="Arial" pitchFamily="34" charset="0"/>
            </a:endParaRPr>
          </a:p>
        </p:txBody>
      </p:sp>
      <p:sp>
        <p:nvSpPr>
          <p:cNvPr id="62" name="CuadroTexto 61"/>
          <p:cNvSpPr txBox="1"/>
          <p:nvPr/>
        </p:nvSpPr>
        <p:spPr>
          <a:xfrm>
            <a:off x="2129192" y="4905872"/>
            <a:ext cx="372218" cy="461665"/>
          </a:xfrm>
          <a:prstGeom prst="rect">
            <a:avLst/>
          </a:prstGeom>
          <a:noFill/>
        </p:spPr>
        <p:txBody>
          <a:bodyPr wrap="none" rtlCol="0">
            <a:spAutoFit/>
          </a:bodyPr>
          <a:lstStyle/>
          <a:p>
            <a:r>
              <a:rPr lang="es-CL" sz="2400" dirty="0">
                <a:solidFill>
                  <a:schemeClr val="bg2"/>
                </a:solidFill>
              </a:rPr>
              <a:t>?</a:t>
            </a:r>
          </a:p>
        </p:txBody>
      </p:sp>
      <p:sp>
        <p:nvSpPr>
          <p:cNvPr id="92" name="Line 13"/>
          <p:cNvSpPr>
            <a:spLocks noChangeShapeType="1"/>
          </p:cNvSpPr>
          <p:nvPr/>
        </p:nvSpPr>
        <p:spPr bwMode="auto">
          <a:xfrm>
            <a:off x="2161369" y="5828130"/>
            <a:ext cx="359346" cy="3254"/>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93" name="Line 14"/>
          <p:cNvSpPr>
            <a:spLocks noChangeShapeType="1"/>
          </p:cNvSpPr>
          <p:nvPr/>
        </p:nvSpPr>
        <p:spPr bwMode="auto">
          <a:xfrm>
            <a:off x="2227632" y="5899647"/>
            <a:ext cx="216024" cy="3176"/>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98" name="Line 13"/>
          <p:cNvSpPr>
            <a:spLocks noChangeShapeType="1"/>
          </p:cNvSpPr>
          <p:nvPr/>
        </p:nvSpPr>
        <p:spPr bwMode="auto">
          <a:xfrm flipH="1" flipV="1">
            <a:off x="2302591" y="5448568"/>
            <a:ext cx="1683" cy="379562"/>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59" name="Rectangle 7"/>
          <p:cNvSpPr>
            <a:spLocks noChangeArrowheads="1"/>
          </p:cNvSpPr>
          <p:nvPr/>
        </p:nvSpPr>
        <p:spPr bwMode="auto">
          <a:xfrm>
            <a:off x="55352" y="2144186"/>
            <a:ext cx="1032554" cy="396995"/>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a:solidFill>
                  <a:schemeClr val="accent5">
                    <a:lumMod val="25000"/>
                  </a:schemeClr>
                </a:solidFill>
              </a:rPr>
              <a:t>Idea</a:t>
            </a:r>
          </a:p>
        </p:txBody>
      </p:sp>
      <p:sp>
        <p:nvSpPr>
          <p:cNvPr id="60" name="Rectangle 7"/>
          <p:cNvSpPr>
            <a:spLocks noChangeArrowheads="1"/>
          </p:cNvSpPr>
          <p:nvPr/>
        </p:nvSpPr>
        <p:spPr bwMode="auto">
          <a:xfrm>
            <a:off x="1267348" y="2204864"/>
            <a:ext cx="4331875" cy="376547"/>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a:solidFill>
                  <a:schemeClr val="accent5">
                    <a:lumMod val="25000"/>
                  </a:schemeClr>
                </a:solidFill>
              </a:rPr>
              <a:t>Etapa de </a:t>
            </a:r>
            <a:r>
              <a:rPr lang="es-ES" altLang="es-CL" sz="1600" dirty="0" err="1">
                <a:solidFill>
                  <a:schemeClr val="accent5">
                    <a:lumMod val="25000"/>
                  </a:schemeClr>
                </a:solidFill>
              </a:rPr>
              <a:t>Preinvesión</a:t>
            </a:r>
            <a:endParaRPr lang="es-ES" altLang="es-CL" sz="1600" dirty="0">
              <a:solidFill>
                <a:schemeClr val="accent5">
                  <a:lumMod val="25000"/>
                </a:schemeClr>
              </a:solidFill>
            </a:endParaRPr>
          </a:p>
        </p:txBody>
      </p:sp>
      <p:sp>
        <p:nvSpPr>
          <p:cNvPr id="63" name="Rectangle 7"/>
          <p:cNvSpPr>
            <a:spLocks noChangeArrowheads="1"/>
          </p:cNvSpPr>
          <p:nvPr/>
        </p:nvSpPr>
        <p:spPr bwMode="auto">
          <a:xfrm>
            <a:off x="1303448" y="2783437"/>
            <a:ext cx="878275" cy="480932"/>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err="1">
                <a:solidFill>
                  <a:schemeClr val="accent5">
                    <a:lumMod val="25000"/>
                  </a:schemeClr>
                </a:solidFill>
              </a:rPr>
              <a:t>Est</a:t>
            </a:r>
            <a:r>
              <a:rPr lang="es-ES" altLang="es-CL" sz="1600" dirty="0">
                <a:solidFill>
                  <a:schemeClr val="accent5">
                    <a:lumMod val="25000"/>
                  </a:schemeClr>
                </a:solidFill>
              </a:rPr>
              <a:t>.</a:t>
            </a:r>
          </a:p>
          <a:p>
            <a:pPr algn="ctr"/>
            <a:r>
              <a:rPr lang="es-ES" altLang="es-CL" sz="1600" dirty="0">
                <a:solidFill>
                  <a:schemeClr val="accent5">
                    <a:lumMod val="25000"/>
                  </a:schemeClr>
                </a:solidFill>
              </a:rPr>
              <a:t>Perfil</a:t>
            </a:r>
          </a:p>
        </p:txBody>
      </p:sp>
      <p:sp>
        <p:nvSpPr>
          <p:cNvPr id="65" name="Rectangle 7"/>
          <p:cNvSpPr>
            <a:spLocks noChangeArrowheads="1"/>
          </p:cNvSpPr>
          <p:nvPr/>
        </p:nvSpPr>
        <p:spPr bwMode="auto">
          <a:xfrm>
            <a:off x="2309229" y="2789724"/>
            <a:ext cx="1578193" cy="474645"/>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err="1">
                <a:solidFill>
                  <a:schemeClr val="accent5">
                    <a:lumMod val="25000"/>
                  </a:schemeClr>
                </a:solidFill>
              </a:rPr>
              <a:t>Est</a:t>
            </a:r>
            <a:r>
              <a:rPr lang="es-ES" altLang="es-CL" sz="1600" dirty="0">
                <a:solidFill>
                  <a:schemeClr val="accent5">
                    <a:lumMod val="25000"/>
                  </a:schemeClr>
                </a:solidFill>
              </a:rPr>
              <a:t>. de Pre-</a:t>
            </a:r>
          </a:p>
          <a:p>
            <a:pPr algn="ctr"/>
            <a:r>
              <a:rPr lang="es-ES" altLang="es-CL" sz="1600" dirty="0">
                <a:solidFill>
                  <a:schemeClr val="accent5">
                    <a:lumMod val="25000"/>
                  </a:schemeClr>
                </a:solidFill>
              </a:rPr>
              <a:t>factibilidad</a:t>
            </a:r>
          </a:p>
        </p:txBody>
      </p:sp>
      <p:sp>
        <p:nvSpPr>
          <p:cNvPr id="66" name="Rectangle 7"/>
          <p:cNvSpPr>
            <a:spLocks noChangeArrowheads="1"/>
          </p:cNvSpPr>
          <p:nvPr/>
        </p:nvSpPr>
        <p:spPr bwMode="auto">
          <a:xfrm>
            <a:off x="4000084" y="2772896"/>
            <a:ext cx="1578193" cy="486653"/>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a:solidFill>
                  <a:schemeClr val="accent5">
                    <a:lumMod val="25000"/>
                  </a:schemeClr>
                </a:solidFill>
              </a:rPr>
              <a:t>Estudio de </a:t>
            </a:r>
          </a:p>
          <a:p>
            <a:pPr algn="ctr"/>
            <a:r>
              <a:rPr lang="es-ES" altLang="es-CL" sz="1600" dirty="0">
                <a:solidFill>
                  <a:schemeClr val="accent5">
                    <a:lumMod val="25000"/>
                  </a:schemeClr>
                </a:solidFill>
              </a:rPr>
              <a:t>Factibilidad</a:t>
            </a:r>
          </a:p>
        </p:txBody>
      </p:sp>
      <p:sp>
        <p:nvSpPr>
          <p:cNvPr id="76" name="Rectangle 7"/>
          <p:cNvSpPr>
            <a:spLocks noChangeArrowheads="1"/>
          </p:cNvSpPr>
          <p:nvPr/>
        </p:nvSpPr>
        <p:spPr bwMode="auto">
          <a:xfrm>
            <a:off x="5759619" y="2222686"/>
            <a:ext cx="1819246" cy="414226"/>
          </a:xfrm>
          <a:prstGeom prst="rect">
            <a:avLst/>
          </a:prstGeom>
          <a:solidFill>
            <a:srgbClr val="FBE9A7"/>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algn="ctr"/>
            <a:r>
              <a:rPr lang="es-ES" altLang="es-CL" sz="1600" dirty="0">
                <a:solidFill>
                  <a:schemeClr val="accent5">
                    <a:lumMod val="25000"/>
                  </a:schemeClr>
                </a:solidFill>
              </a:rPr>
              <a:t>Etapa de Inversión</a:t>
            </a:r>
          </a:p>
        </p:txBody>
      </p:sp>
      <p:sp>
        <p:nvSpPr>
          <p:cNvPr id="81" name="Cerrar llave 80"/>
          <p:cNvSpPr/>
          <p:nvPr/>
        </p:nvSpPr>
        <p:spPr bwMode="auto">
          <a:xfrm rot="16200000">
            <a:off x="1553975" y="4052375"/>
            <a:ext cx="256404" cy="999092"/>
          </a:xfrm>
          <a:prstGeom prst="rightBrace">
            <a:avLst>
              <a:gd name="adj1" fmla="val 8333"/>
              <a:gd name="adj2" fmla="val 58849"/>
            </a:avLst>
          </a:prstGeom>
          <a:noFill/>
          <a:ln w="38100"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a:ln>
                <a:noFill/>
              </a:ln>
              <a:solidFill>
                <a:schemeClr val="accent2"/>
              </a:solidFill>
              <a:effectLst/>
              <a:latin typeface="Arial" pitchFamily="34" charset="0"/>
            </a:endParaRPr>
          </a:p>
        </p:txBody>
      </p:sp>
      <p:sp>
        <p:nvSpPr>
          <p:cNvPr id="3" name="Flecha derecha 2"/>
          <p:cNvSpPr/>
          <p:nvPr/>
        </p:nvSpPr>
        <p:spPr bwMode="auto">
          <a:xfrm>
            <a:off x="7789771" y="2057745"/>
            <a:ext cx="1378448" cy="725691"/>
          </a:xfrm>
          <a:prstGeom prst="rightArrow">
            <a:avLst/>
          </a:prstGeom>
          <a:solidFill>
            <a:srgbClr val="F6E496"/>
          </a:solidFill>
          <a:ln w="12700" cap="flat" cmpd="sng" algn="ctr">
            <a:no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s-CL" sz="1600" i="0" u="none" strike="noStrike" cap="none" normalizeH="0" baseline="0" dirty="0">
                <a:ln>
                  <a:noFill/>
                </a:ln>
                <a:solidFill>
                  <a:schemeClr val="accent1">
                    <a:lumMod val="50000"/>
                  </a:schemeClr>
                </a:solidFill>
                <a:effectLst/>
                <a:latin typeface="Arial" pitchFamily="34" charset="0"/>
              </a:rPr>
              <a:t>Operación</a:t>
            </a:r>
          </a:p>
        </p:txBody>
      </p:sp>
      <p:cxnSp>
        <p:nvCxnSpPr>
          <p:cNvPr id="6" name="Conector recto 5"/>
          <p:cNvCxnSpPr>
            <a:endCxn id="77" idx="1"/>
          </p:cNvCxnSpPr>
          <p:nvPr/>
        </p:nvCxnSpPr>
        <p:spPr bwMode="auto">
          <a:xfrm flipH="1">
            <a:off x="6884037" y="2800264"/>
            <a:ext cx="1720411" cy="1472800"/>
          </a:xfrm>
          <a:prstGeom prst="line">
            <a:avLst/>
          </a:prstGeom>
          <a:solidFill>
            <a:srgbClr val="51DC00"/>
          </a:solidFill>
          <a:ln w="38100" cap="flat" cmpd="sng" algn="ctr">
            <a:solidFill>
              <a:schemeClr val="bg2"/>
            </a:solidFill>
            <a:prstDash val="dash"/>
            <a:round/>
            <a:headEnd type="none" w="med" len="med"/>
            <a:tailEnd type="none" w="med" len="med"/>
          </a:ln>
          <a:effectLst/>
        </p:spPr>
      </p:cxnSp>
      <p:cxnSp>
        <p:nvCxnSpPr>
          <p:cNvPr id="82" name="Conector recto 81"/>
          <p:cNvCxnSpPr/>
          <p:nvPr/>
        </p:nvCxnSpPr>
        <p:spPr bwMode="auto">
          <a:xfrm flipH="1">
            <a:off x="3433286" y="2789724"/>
            <a:ext cx="3748852" cy="1497804"/>
          </a:xfrm>
          <a:prstGeom prst="line">
            <a:avLst/>
          </a:prstGeom>
          <a:solidFill>
            <a:srgbClr val="51DC00"/>
          </a:solidFill>
          <a:ln w="38100" cap="flat" cmpd="sng" algn="ctr">
            <a:solidFill>
              <a:schemeClr val="bg2"/>
            </a:solidFill>
            <a:prstDash val="dash"/>
            <a:round/>
            <a:headEnd type="none" w="med" len="med"/>
            <a:tailEnd type="none" w="med" len="med"/>
          </a:ln>
          <a:effectLst/>
        </p:spPr>
      </p:cxnSp>
      <p:sp>
        <p:nvSpPr>
          <p:cNvPr id="83" name="Line 14"/>
          <p:cNvSpPr>
            <a:spLocks noChangeShapeType="1"/>
          </p:cNvSpPr>
          <p:nvPr/>
        </p:nvSpPr>
        <p:spPr bwMode="auto">
          <a:xfrm flipV="1">
            <a:off x="2308982" y="5971086"/>
            <a:ext cx="102778" cy="0"/>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s-CL"/>
          </a:p>
        </p:txBody>
      </p:sp>
      <p:sp>
        <p:nvSpPr>
          <p:cNvPr id="84" name="Cerrar llave 83"/>
          <p:cNvSpPr/>
          <p:nvPr/>
        </p:nvSpPr>
        <p:spPr bwMode="auto">
          <a:xfrm rot="16200000" flipH="1">
            <a:off x="3388974" y="1325428"/>
            <a:ext cx="217761" cy="4160846"/>
          </a:xfrm>
          <a:prstGeom prst="rightBrace">
            <a:avLst>
              <a:gd name="adj1" fmla="val 8333"/>
              <a:gd name="adj2" fmla="val 45481"/>
            </a:avLst>
          </a:prstGeom>
          <a:noFill/>
          <a:ln w="38100" cap="flat" cmpd="sng" algn="ctr">
            <a:solidFill>
              <a:schemeClr val="bg1">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L" sz="4400" b="1" i="0" u="none" strike="noStrike" cap="none" normalizeH="0" baseline="0">
              <a:ln>
                <a:noFill/>
              </a:ln>
              <a:solidFill>
                <a:schemeClr val="accent2"/>
              </a:solidFill>
              <a:effectLst/>
              <a:latin typeface="Arial" pitchFamily="34" charset="0"/>
            </a:endParaRPr>
          </a:p>
        </p:txBody>
      </p:sp>
      <p:cxnSp>
        <p:nvCxnSpPr>
          <p:cNvPr id="88" name="Conector recto 87"/>
          <p:cNvCxnSpPr>
            <a:stCxn id="84" idx="1"/>
          </p:cNvCxnSpPr>
          <p:nvPr/>
        </p:nvCxnSpPr>
        <p:spPr bwMode="auto">
          <a:xfrm flipH="1">
            <a:off x="1849973" y="3514732"/>
            <a:ext cx="1459853" cy="831351"/>
          </a:xfrm>
          <a:prstGeom prst="line">
            <a:avLst/>
          </a:prstGeom>
          <a:solidFill>
            <a:srgbClr val="51DC00"/>
          </a:solidFill>
          <a:ln w="38100" cap="flat" cmpd="sng" algn="ctr">
            <a:solidFill>
              <a:schemeClr val="bg2"/>
            </a:solidFill>
            <a:prstDash val="dash"/>
            <a:round/>
            <a:headEnd type="none" w="med" len="med"/>
            <a:tailEnd type="none" w="med" len="med"/>
          </a:ln>
          <a:effectLst/>
        </p:spPr>
      </p:cxnSp>
      <p:sp>
        <p:nvSpPr>
          <p:cNvPr id="96" name="Text Box 17"/>
          <p:cNvSpPr txBox="1">
            <a:spLocks noChangeArrowheads="1"/>
          </p:cNvSpPr>
          <p:nvPr/>
        </p:nvSpPr>
        <p:spPr bwMode="auto">
          <a:xfrm>
            <a:off x="1460031" y="648953"/>
            <a:ext cx="267992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600" dirty="0">
                <a:solidFill>
                  <a:schemeClr val="bg2"/>
                </a:solidFill>
              </a:rPr>
              <a:t>Etapa de Pre Inversión</a:t>
            </a:r>
            <a:r>
              <a:rPr lang="es-ES" altLang="es-CL" sz="2000" dirty="0">
                <a:solidFill>
                  <a:schemeClr val="bg2"/>
                </a:solidFill>
              </a:rPr>
              <a:t>: </a:t>
            </a:r>
            <a:r>
              <a:rPr lang="es-ES" altLang="es-CL" sz="1600" dirty="0">
                <a:solidFill>
                  <a:srgbClr val="800000"/>
                </a:solidFill>
              </a:rPr>
              <a:t>el proyecto es definido, se prepara y evalúa, con diferentes niveles de </a:t>
            </a:r>
          </a:p>
          <a:p>
            <a:pPr eaLnBrk="1" hangingPunct="1"/>
            <a:r>
              <a:rPr lang="es-ES" altLang="es-CL" sz="1600" dirty="0">
                <a:solidFill>
                  <a:srgbClr val="800000"/>
                </a:solidFill>
              </a:rPr>
              <a:t>detalle o fundamentos..</a:t>
            </a:r>
          </a:p>
        </p:txBody>
      </p:sp>
      <p:sp>
        <p:nvSpPr>
          <p:cNvPr id="99" name="Text Box 17"/>
          <p:cNvSpPr txBox="1">
            <a:spLocks noChangeArrowheads="1"/>
          </p:cNvSpPr>
          <p:nvPr/>
        </p:nvSpPr>
        <p:spPr bwMode="auto">
          <a:xfrm>
            <a:off x="6694946" y="620688"/>
            <a:ext cx="254849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600" dirty="0">
                <a:solidFill>
                  <a:schemeClr val="bg2"/>
                </a:solidFill>
              </a:rPr>
              <a:t>Etapa de Operación o Explotación: </a:t>
            </a:r>
            <a:r>
              <a:rPr lang="es-ES" altLang="es-CL" sz="1200" dirty="0">
                <a:solidFill>
                  <a:srgbClr val="800000"/>
                </a:solidFill>
              </a:rPr>
              <a:t>el resultado del desarrollo se pone en operación o es utilizado, obteniéndose los beneficios (ingresos o ahorros) que justificaron la inversión </a:t>
            </a:r>
          </a:p>
        </p:txBody>
      </p:sp>
      <p:sp>
        <p:nvSpPr>
          <p:cNvPr id="100" name="Text Box 17"/>
          <p:cNvSpPr txBox="1">
            <a:spLocks noChangeArrowheads="1"/>
          </p:cNvSpPr>
          <p:nvPr/>
        </p:nvSpPr>
        <p:spPr bwMode="auto">
          <a:xfrm>
            <a:off x="4473465" y="618531"/>
            <a:ext cx="20723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r>
              <a:rPr lang="es-ES" altLang="es-CL" sz="1600" dirty="0">
                <a:solidFill>
                  <a:schemeClr val="bg2"/>
                </a:solidFill>
              </a:rPr>
              <a:t>Etapa de Inversión: </a:t>
            </a:r>
            <a:r>
              <a:rPr lang="es-ES" altLang="es-CL" sz="1200" dirty="0">
                <a:solidFill>
                  <a:srgbClr val="800000"/>
                </a:solidFill>
              </a:rPr>
              <a:t>el proyecto evaluado se adquiere, diseña y construye lo necesario para su operación</a:t>
            </a:r>
          </a:p>
        </p:txBody>
      </p:sp>
      <p:sp>
        <p:nvSpPr>
          <p:cNvPr id="101" name="Rectangle 5"/>
          <p:cNvSpPr>
            <a:spLocks noChangeArrowheads="1"/>
          </p:cNvSpPr>
          <p:nvPr/>
        </p:nvSpPr>
        <p:spPr bwMode="auto">
          <a:xfrm>
            <a:off x="2269258" y="257729"/>
            <a:ext cx="870372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nchor="b"/>
          <a:lstStyle>
            <a:lvl1pPr>
              <a:defRPr sz="4400" b="1">
                <a:solidFill>
                  <a:schemeClr val="accent2"/>
                </a:solidFill>
                <a:latin typeface="Arial" panose="020B0604020202020204" pitchFamily="34" charset="0"/>
              </a:defRPr>
            </a:lvl1pPr>
            <a:lvl2pPr marL="742950" indent="-285750">
              <a:defRPr sz="4400" b="1">
                <a:solidFill>
                  <a:schemeClr val="accent2"/>
                </a:solidFill>
                <a:latin typeface="Arial" panose="020B0604020202020204" pitchFamily="34" charset="0"/>
              </a:defRPr>
            </a:lvl2pPr>
            <a:lvl3pPr marL="1143000" indent="-228600">
              <a:defRPr sz="4400" b="1">
                <a:solidFill>
                  <a:schemeClr val="accent2"/>
                </a:solidFill>
                <a:latin typeface="Arial" panose="020B0604020202020204" pitchFamily="34" charset="0"/>
              </a:defRPr>
            </a:lvl3pPr>
            <a:lvl4pPr marL="1600200" indent="-228600">
              <a:defRPr sz="4400" b="1">
                <a:solidFill>
                  <a:schemeClr val="accent2"/>
                </a:solidFill>
                <a:latin typeface="Arial" panose="020B0604020202020204" pitchFamily="34" charset="0"/>
              </a:defRPr>
            </a:lvl4pPr>
            <a:lvl5pPr marL="2057400" indent="-228600">
              <a:defRPr sz="4400" b="1">
                <a:solidFill>
                  <a:schemeClr val="accent2"/>
                </a:solidFill>
                <a:latin typeface="Arial" panose="020B0604020202020204" pitchFamily="34" charset="0"/>
              </a:defRPr>
            </a:lvl5pPr>
            <a:lvl6pPr marL="2514600" indent="-228600" eaLnBrk="0" fontAlgn="base" hangingPunct="0">
              <a:spcBef>
                <a:spcPct val="0"/>
              </a:spcBef>
              <a:spcAft>
                <a:spcPct val="0"/>
              </a:spcAft>
              <a:defRPr sz="4400" b="1">
                <a:solidFill>
                  <a:schemeClr val="accent2"/>
                </a:solidFill>
                <a:latin typeface="Arial" panose="020B0604020202020204" pitchFamily="34" charset="0"/>
              </a:defRPr>
            </a:lvl6pPr>
            <a:lvl7pPr marL="2971800" indent="-228600" eaLnBrk="0" fontAlgn="base" hangingPunct="0">
              <a:spcBef>
                <a:spcPct val="0"/>
              </a:spcBef>
              <a:spcAft>
                <a:spcPct val="0"/>
              </a:spcAft>
              <a:defRPr sz="4400" b="1">
                <a:solidFill>
                  <a:schemeClr val="accent2"/>
                </a:solidFill>
                <a:latin typeface="Arial" panose="020B0604020202020204" pitchFamily="34" charset="0"/>
              </a:defRPr>
            </a:lvl7pPr>
            <a:lvl8pPr marL="3429000" indent="-228600" eaLnBrk="0" fontAlgn="base" hangingPunct="0">
              <a:spcBef>
                <a:spcPct val="0"/>
              </a:spcBef>
              <a:spcAft>
                <a:spcPct val="0"/>
              </a:spcAft>
              <a:defRPr sz="4400" b="1">
                <a:solidFill>
                  <a:schemeClr val="accent2"/>
                </a:solidFill>
                <a:latin typeface="Arial" panose="020B0604020202020204" pitchFamily="34" charset="0"/>
              </a:defRPr>
            </a:lvl8pPr>
            <a:lvl9pPr marL="3886200" indent="-228600" eaLnBrk="0" fontAlgn="base" hangingPunct="0">
              <a:spcBef>
                <a:spcPct val="0"/>
              </a:spcBef>
              <a:spcAft>
                <a:spcPct val="0"/>
              </a:spcAft>
              <a:defRPr sz="4400" b="1">
                <a:solidFill>
                  <a:schemeClr val="accent2"/>
                </a:solidFill>
                <a:latin typeface="Arial" panose="020B0604020202020204" pitchFamily="34" charset="0"/>
              </a:defRPr>
            </a:lvl9pPr>
          </a:lstStyle>
          <a:p>
            <a:pPr eaLnBrk="1" hangingPunct="1">
              <a:lnSpc>
                <a:spcPct val="90000"/>
              </a:lnSpc>
            </a:pPr>
            <a:r>
              <a:rPr lang="es-ES_tradnl" altLang="es-CL" sz="2600" dirty="0">
                <a:solidFill>
                  <a:srgbClr val="417204"/>
                </a:solidFill>
              </a:rPr>
              <a:t>Ciclo de vida de un proyecto</a:t>
            </a:r>
          </a:p>
        </p:txBody>
      </p:sp>
    </p:spTree>
    <p:extLst>
      <p:ext uri="{BB962C8B-B14F-4D97-AF65-F5344CB8AC3E}">
        <p14:creationId xmlns:p14="http://schemas.microsoft.com/office/powerpoint/2010/main" val="4208059416"/>
      </p:ext>
    </p:extLst>
  </p:cSld>
  <p:clrMapOvr>
    <a:masterClrMapping/>
  </p:clrMapOvr>
</p:sld>
</file>

<file path=ppt/theme/theme1.xml><?xml version="1.0" encoding="utf-8"?>
<a:theme xmlns:a="http://schemas.openxmlformats.org/drawingml/2006/main" name="1_pes24">
  <a:themeElements>
    <a:clrScheme name="">
      <a:dk1>
        <a:srgbClr val="081D58"/>
      </a:dk1>
      <a:lt1>
        <a:srgbClr val="FFFFFF"/>
      </a:lt1>
      <a:dk2>
        <a:srgbClr val="CECECE"/>
      </a:dk2>
      <a:lt2>
        <a:srgbClr val="EAEC5E"/>
      </a:lt2>
      <a:accent1>
        <a:srgbClr val="FF8000"/>
      </a:accent1>
      <a:accent2>
        <a:srgbClr val="00FF00"/>
      </a:accent2>
      <a:accent3>
        <a:srgbClr val="E3E3E3"/>
      </a:accent3>
      <a:accent4>
        <a:srgbClr val="DADADA"/>
      </a:accent4>
      <a:accent5>
        <a:srgbClr val="FFC0AA"/>
      </a:accent5>
      <a:accent6>
        <a:srgbClr val="00E700"/>
      </a:accent6>
      <a:hlink>
        <a:srgbClr val="FF0000"/>
      </a:hlink>
      <a:folHlink>
        <a:srgbClr val="8080FF"/>
      </a:folHlink>
    </a:clrScheme>
    <a:fontScheme name="1_pes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1DC00"/>
        </a:solidFill>
        <a:ln w="127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4400" b="1" i="0" u="none" strike="noStrike" cap="none" normalizeH="0" baseline="0" smtClean="0">
            <a:ln>
              <a:noFill/>
            </a:ln>
            <a:solidFill>
              <a:schemeClr val="accent2"/>
            </a:solidFill>
            <a:effectLst/>
            <a:latin typeface="Arial" pitchFamily="34" charset="0"/>
          </a:defRPr>
        </a:defPPr>
      </a:lstStyle>
    </a:spDef>
    <a:lnDef>
      <a:spPr bwMode="auto">
        <a:xfrm>
          <a:off x="0" y="0"/>
          <a:ext cx="1" cy="1"/>
        </a:xfrm>
        <a:custGeom>
          <a:avLst/>
          <a:gdLst/>
          <a:ahLst/>
          <a:cxnLst/>
          <a:rect l="0" t="0" r="0" b="0"/>
          <a:pathLst/>
        </a:custGeom>
        <a:solidFill>
          <a:srgbClr val="51DC00"/>
        </a:solidFill>
        <a:ln w="127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4400" b="1" i="0" u="none" strike="noStrike" cap="none" normalizeH="0" baseline="0" smtClean="0">
            <a:ln>
              <a:noFill/>
            </a:ln>
            <a:solidFill>
              <a:schemeClr val="accent2"/>
            </a:solidFill>
            <a:effectLst/>
            <a:latin typeface="Arial" pitchFamily="34" charset="0"/>
          </a:defRPr>
        </a:defPPr>
      </a:lstStyle>
    </a:lnDef>
  </a:objectDefaults>
  <a:extraClrSchemeLst>
    <a:extraClrScheme>
      <a:clrScheme name="1_pes24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es24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es24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es24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es2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es2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es2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20891</TotalTime>
  <Pages>27</Pages>
  <Words>2806</Words>
  <Application>Microsoft Macintosh PowerPoint</Application>
  <PresentationFormat>Carta (216 x 279 mm)</PresentationFormat>
  <Paragraphs>400</Paragraphs>
  <Slides>28</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3</vt:i4>
      </vt:variant>
      <vt:variant>
        <vt:lpstr>Títulos de diapositiva</vt:lpstr>
      </vt:variant>
      <vt:variant>
        <vt:i4>28</vt:i4>
      </vt:variant>
    </vt:vector>
  </HeadingPairs>
  <TitlesOfParts>
    <vt:vector size="39" baseType="lpstr">
      <vt:lpstr>Wingdings</vt:lpstr>
      <vt:lpstr>Tahoma</vt:lpstr>
      <vt:lpstr>Verdana</vt:lpstr>
      <vt:lpstr>Symbol</vt:lpstr>
      <vt:lpstr>Century Schoolbook</vt:lpstr>
      <vt:lpstr>Arial</vt:lpstr>
      <vt:lpstr>Times New Roman</vt:lpstr>
      <vt:lpstr>1_pes24</vt:lpstr>
      <vt:lpstr>Imagen</vt:lpstr>
      <vt:lpstr>Imagen de mapa de bits</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Jorge Elliott</Manager>
  <Company>Jorge elliott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Competitividad, Procesos de Negocios y Gestión de Cambio</dc:title>
  <dc:subject>Usuarios Líderes de Proyectos de T.I.</dc:subject>
  <dc:creator>JORGE ELLIOTT SOTOMAYOR</dc:creator>
  <cp:keywords/>
  <dc:description/>
  <cp:lastModifiedBy>196891471</cp:lastModifiedBy>
  <cp:revision>626</cp:revision>
  <cp:lastPrinted>2020-08-25T18:33:28Z</cp:lastPrinted>
  <dcterms:created xsi:type="dcterms:W3CDTF">1998-07-15T05:01:36Z</dcterms:created>
  <dcterms:modified xsi:type="dcterms:W3CDTF">2024-12-13T03:41:16Z</dcterms:modified>
</cp:coreProperties>
</file>