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9" r:id="rId1"/>
  </p:sldMasterIdLst>
  <p:notesMasterIdLst>
    <p:notesMasterId r:id="rId77"/>
  </p:notesMasterIdLst>
  <p:handoutMasterIdLst>
    <p:handoutMasterId r:id="rId78"/>
  </p:handoutMasterIdLst>
  <p:sldIdLst>
    <p:sldId id="256" r:id="rId2"/>
    <p:sldId id="789" r:id="rId3"/>
    <p:sldId id="832" r:id="rId4"/>
    <p:sldId id="833" r:id="rId5"/>
    <p:sldId id="834" r:id="rId6"/>
    <p:sldId id="841" r:id="rId7"/>
    <p:sldId id="838" r:id="rId8"/>
    <p:sldId id="669" r:id="rId9"/>
    <p:sldId id="627" r:id="rId10"/>
    <p:sldId id="637" r:id="rId11"/>
    <p:sldId id="629" r:id="rId12"/>
    <p:sldId id="630" r:id="rId13"/>
    <p:sldId id="900" r:id="rId14"/>
    <p:sldId id="923" r:id="rId15"/>
    <p:sldId id="892" r:id="rId16"/>
    <p:sldId id="790" r:id="rId17"/>
    <p:sldId id="792" r:id="rId18"/>
    <p:sldId id="791" r:id="rId19"/>
    <p:sldId id="898" r:id="rId20"/>
    <p:sldId id="893" r:id="rId21"/>
    <p:sldId id="793" r:id="rId22"/>
    <p:sldId id="895" r:id="rId23"/>
    <p:sldId id="924" r:id="rId24"/>
    <p:sldId id="894" r:id="rId25"/>
    <p:sldId id="927" r:id="rId26"/>
    <p:sldId id="928" r:id="rId27"/>
    <p:sldId id="798" r:id="rId28"/>
    <p:sldId id="925" r:id="rId29"/>
    <p:sldId id="800" r:id="rId30"/>
    <p:sldId id="802" r:id="rId31"/>
    <p:sldId id="803" r:id="rId32"/>
    <p:sldId id="804" r:id="rId33"/>
    <p:sldId id="728" r:id="rId34"/>
    <p:sldId id="749" r:id="rId35"/>
    <p:sldId id="810" r:id="rId36"/>
    <p:sldId id="811" r:id="rId37"/>
    <p:sldId id="815" r:id="rId38"/>
    <p:sldId id="816" r:id="rId39"/>
    <p:sldId id="823" r:id="rId40"/>
    <p:sldId id="824" r:id="rId41"/>
    <p:sldId id="825" r:id="rId42"/>
    <p:sldId id="826" r:id="rId43"/>
    <p:sldId id="828" r:id="rId44"/>
    <p:sldId id="896" r:id="rId45"/>
    <p:sldId id="911" r:id="rId46"/>
    <p:sldId id="904" r:id="rId47"/>
    <p:sldId id="901" r:id="rId48"/>
    <p:sldId id="905" r:id="rId49"/>
    <p:sldId id="903" r:id="rId50"/>
    <p:sldId id="912" r:id="rId51"/>
    <p:sldId id="830" r:id="rId52"/>
    <p:sldId id="831" r:id="rId53"/>
    <p:sldId id="760" r:id="rId54"/>
    <p:sldId id="820" r:id="rId55"/>
    <p:sldId id="880" r:id="rId56"/>
    <p:sldId id="881" r:id="rId57"/>
    <p:sldId id="920" r:id="rId58"/>
    <p:sldId id="882" r:id="rId59"/>
    <p:sldId id="883" r:id="rId60"/>
    <p:sldId id="884" r:id="rId61"/>
    <p:sldId id="887" r:id="rId62"/>
    <p:sldId id="888" r:id="rId63"/>
    <p:sldId id="916" r:id="rId64"/>
    <p:sldId id="897" r:id="rId65"/>
    <p:sldId id="917" r:id="rId66"/>
    <p:sldId id="919" r:id="rId67"/>
    <p:sldId id="913" r:id="rId68"/>
    <p:sldId id="889" r:id="rId69"/>
    <p:sldId id="890" r:id="rId70"/>
    <p:sldId id="922" r:id="rId71"/>
    <p:sldId id="929" r:id="rId72"/>
    <p:sldId id="921" r:id="rId73"/>
    <p:sldId id="918" r:id="rId74"/>
    <p:sldId id="891" r:id="rId75"/>
    <p:sldId id="930" r:id="rId76"/>
  </p:sldIdLst>
  <p:sldSz cx="9144000" cy="6858000" type="letter"/>
  <p:notesSz cx="7315200" cy="9601200"/>
  <p:embeddedFontLst>
    <p:embeddedFont>
      <p:font typeface="Century Schoolbook" panose="02040604050505020304" pitchFamily="18" charset="0"/>
      <p:regular r:id="rId79"/>
      <p:bold r:id="rId80"/>
      <p:italic r:id="rId81"/>
      <p:boldItalic r:id="rId82"/>
    </p:embeddedFont>
    <p:embeddedFont>
      <p:font typeface="Comic Sans MS" panose="030F0902030302020204" pitchFamily="66" charset="0"/>
      <p:regular r:id="rId83"/>
      <p:bold r:id="rId84"/>
    </p:embeddedFont>
    <p:embeddedFont>
      <p:font typeface="Monotype Sorts" pitchFamily="2" charset="2"/>
      <p:regular r:id="rId85"/>
    </p:embeddedFont>
    <p:embeddedFont>
      <p:font typeface="Tahoma" panose="020B0604030504040204" pitchFamily="34" charset="0"/>
      <p:regular r:id="rId86"/>
      <p:bold r:id="rId87"/>
    </p:embeddedFont>
  </p:embeddedFontLst>
  <p:kinsoku lang="ja-JP" invalStChars="、。，．・：；？！゛゜ヽヾゝゞ々ー’”）〕］｝〉》」』】°‰′″℃￠％ぁぃぅぇぉっゃゅょゎァィゥェォッャュョヮヵヶ!%),.:;?]}｡｣､･ｧｨｩｪｫｬｭｮｯｰﾞﾟ" invalEndChars="‘“（〔［｛〈《「『【￥＄$([\{｢￡"/>
  <p:defaultTextStyle>
    <a:defPPr>
      <a:defRPr lang="es-ES_tradnl"/>
    </a:defPPr>
    <a:lvl1pPr algn="l" rtl="0" eaLnBrk="0" fontAlgn="base" hangingPunct="0">
      <a:spcBef>
        <a:spcPct val="0"/>
      </a:spcBef>
      <a:spcAft>
        <a:spcPct val="0"/>
      </a:spcAft>
      <a:defRPr sz="4400" b="1"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sz="4400" b="1" kern="1200">
        <a:solidFill>
          <a:schemeClr val="accent2"/>
        </a:solidFill>
        <a:latin typeface="Arial" panose="020B0604020202020204" pitchFamily="34" charset="0"/>
        <a:ea typeface="+mn-ea"/>
        <a:cs typeface="+mn-cs"/>
      </a:defRPr>
    </a:lvl2pPr>
    <a:lvl3pPr marL="914400" algn="l" rtl="0" eaLnBrk="0" fontAlgn="base" hangingPunct="0">
      <a:spcBef>
        <a:spcPct val="0"/>
      </a:spcBef>
      <a:spcAft>
        <a:spcPct val="0"/>
      </a:spcAft>
      <a:defRPr sz="4400" b="1" kern="1200">
        <a:solidFill>
          <a:schemeClr val="accent2"/>
        </a:solidFill>
        <a:latin typeface="Arial" panose="020B0604020202020204" pitchFamily="34" charset="0"/>
        <a:ea typeface="+mn-ea"/>
        <a:cs typeface="+mn-cs"/>
      </a:defRPr>
    </a:lvl3pPr>
    <a:lvl4pPr marL="1371600" algn="l" rtl="0" eaLnBrk="0" fontAlgn="base" hangingPunct="0">
      <a:spcBef>
        <a:spcPct val="0"/>
      </a:spcBef>
      <a:spcAft>
        <a:spcPct val="0"/>
      </a:spcAft>
      <a:defRPr sz="4400" b="1" kern="1200">
        <a:solidFill>
          <a:schemeClr val="accent2"/>
        </a:solidFill>
        <a:latin typeface="Arial" panose="020B0604020202020204" pitchFamily="34" charset="0"/>
        <a:ea typeface="+mn-ea"/>
        <a:cs typeface="+mn-cs"/>
      </a:defRPr>
    </a:lvl4pPr>
    <a:lvl5pPr marL="1828800" algn="l" rtl="0" eaLnBrk="0" fontAlgn="base" hangingPunct="0">
      <a:spcBef>
        <a:spcPct val="0"/>
      </a:spcBef>
      <a:spcAft>
        <a:spcPct val="0"/>
      </a:spcAft>
      <a:defRPr sz="4400" b="1" kern="1200">
        <a:solidFill>
          <a:schemeClr val="accent2"/>
        </a:solidFill>
        <a:latin typeface="Arial" panose="020B0604020202020204" pitchFamily="34" charset="0"/>
        <a:ea typeface="+mn-ea"/>
        <a:cs typeface="+mn-cs"/>
      </a:defRPr>
    </a:lvl5pPr>
    <a:lvl6pPr marL="2286000" algn="l" defTabSz="914400" rtl="0" eaLnBrk="1" latinLnBrk="0" hangingPunct="1">
      <a:defRPr sz="4400" b="1" kern="1200">
        <a:solidFill>
          <a:schemeClr val="accent2"/>
        </a:solidFill>
        <a:latin typeface="Arial" panose="020B0604020202020204" pitchFamily="34" charset="0"/>
        <a:ea typeface="+mn-ea"/>
        <a:cs typeface="+mn-cs"/>
      </a:defRPr>
    </a:lvl6pPr>
    <a:lvl7pPr marL="2743200" algn="l" defTabSz="914400" rtl="0" eaLnBrk="1" latinLnBrk="0" hangingPunct="1">
      <a:defRPr sz="4400" b="1" kern="1200">
        <a:solidFill>
          <a:schemeClr val="accent2"/>
        </a:solidFill>
        <a:latin typeface="Arial" panose="020B0604020202020204" pitchFamily="34" charset="0"/>
        <a:ea typeface="+mn-ea"/>
        <a:cs typeface="+mn-cs"/>
      </a:defRPr>
    </a:lvl7pPr>
    <a:lvl8pPr marL="3200400" algn="l" defTabSz="914400" rtl="0" eaLnBrk="1" latinLnBrk="0" hangingPunct="1">
      <a:defRPr sz="4400" b="1" kern="1200">
        <a:solidFill>
          <a:schemeClr val="accent2"/>
        </a:solidFill>
        <a:latin typeface="Arial" panose="020B0604020202020204" pitchFamily="34" charset="0"/>
        <a:ea typeface="+mn-ea"/>
        <a:cs typeface="+mn-cs"/>
      </a:defRPr>
    </a:lvl8pPr>
    <a:lvl9pPr marL="3657600" algn="l" defTabSz="914400" rtl="0" eaLnBrk="1" latinLnBrk="0" hangingPunct="1">
      <a:defRPr sz="4400" b="1" kern="1200">
        <a:solidFill>
          <a:schemeClr val="accent2"/>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3" autoAdjust="0"/>
    <p:restoredTop sz="86378" autoAdjust="0"/>
  </p:normalViewPr>
  <p:slideViewPr>
    <p:cSldViewPr>
      <p:cViewPr varScale="1">
        <p:scale>
          <a:sx n="92" d="100"/>
          <a:sy n="92" d="100"/>
        </p:scale>
        <p:origin x="1752" y="17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10824"/>
    </p:cViewPr>
  </p:sorterViewPr>
  <p:notesViewPr>
    <p:cSldViewPr>
      <p:cViewPr>
        <p:scale>
          <a:sx n="37" d="100"/>
          <a:sy n="37" d="100"/>
        </p:scale>
        <p:origin x="-1476" y="-96"/>
      </p:cViewPr>
      <p:guideLst>
        <p:guide orient="horz" pos="3023"/>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6.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2.fntdata"/><Relationship Id="rId85"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5.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font" Target="fonts/font3.fntdata"/><Relationship Id="rId86"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9.fntdata"/><Relationship Id="rId61" Type="http://schemas.openxmlformats.org/officeDocument/2006/relationships/slide" Target="slides/slide60.xml"/><Relationship Id="rId82" Type="http://schemas.openxmlformats.org/officeDocument/2006/relationships/font" Target="fonts/font4.fntdata"/><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8CC2D3FD-7437-5D4B-BB9F-5109E75BAFDA}"/>
              </a:ext>
            </a:extLst>
          </p:cNvPr>
          <p:cNvSpPr>
            <a:spLocks noChangeArrowheads="1"/>
          </p:cNvSpPr>
          <p:nvPr/>
        </p:nvSpPr>
        <p:spPr bwMode="auto">
          <a:xfrm>
            <a:off x="3201988" y="9144000"/>
            <a:ext cx="911225" cy="277813"/>
          </a:xfrm>
          <a:prstGeom prst="rect">
            <a:avLst/>
          </a:prstGeom>
          <a:noFill/>
          <a:ln>
            <a:noFill/>
          </a:ln>
        </p:spPr>
        <p:txBody>
          <a:bodyPr wrap="none" lIns="91139" tIns="46398" rIns="91139" bIns="46398">
            <a:spAutoFit/>
          </a:bodyPr>
          <a:lstStyle>
            <a:lvl1pPr defTabSz="866775">
              <a:defRPr sz="4400" b="1">
                <a:solidFill>
                  <a:schemeClr val="accent2"/>
                </a:solidFill>
                <a:latin typeface="Arial" panose="020B0604020202020204" pitchFamily="34" charset="0"/>
              </a:defRPr>
            </a:lvl1pPr>
            <a:lvl2pPr marL="742950" indent="-285750" defTabSz="866775">
              <a:defRPr sz="4400" b="1">
                <a:solidFill>
                  <a:schemeClr val="accent2"/>
                </a:solidFill>
                <a:latin typeface="Arial" panose="020B0604020202020204" pitchFamily="34" charset="0"/>
              </a:defRPr>
            </a:lvl2pPr>
            <a:lvl3pPr marL="1143000" indent="-228600" defTabSz="866775">
              <a:defRPr sz="4400" b="1">
                <a:solidFill>
                  <a:schemeClr val="accent2"/>
                </a:solidFill>
                <a:latin typeface="Arial" panose="020B0604020202020204" pitchFamily="34" charset="0"/>
              </a:defRPr>
            </a:lvl3pPr>
            <a:lvl4pPr marL="1600200" indent="-228600" defTabSz="866775">
              <a:defRPr sz="4400" b="1">
                <a:solidFill>
                  <a:schemeClr val="accent2"/>
                </a:solidFill>
                <a:latin typeface="Arial" panose="020B0604020202020204" pitchFamily="34" charset="0"/>
              </a:defRPr>
            </a:lvl4pPr>
            <a:lvl5pPr marL="2057400" indent="-228600" defTabSz="866775">
              <a:defRPr sz="4400" b="1">
                <a:solidFill>
                  <a:schemeClr val="accent2"/>
                </a:solidFill>
                <a:latin typeface="Arial" panose="020B0604020202020204" pitchFamily="34" charset="0"/>
              </a:defRPr>
            </a:lvl5pPr>
            <a:lvl6pPr marL="2514600" indent="-228600" defTabSz="866775" eaLnBrk="0" fontAlgn="base" hangingPunct="0">
              <a:spcBef>
                <a:spcPct val="0"/>
              </a:spcBef>
              <a:spcAft>
                <a:spcPct val="0"/>
              </a:spcAft>
              <a:defRPr sz="4400" b="1">
                <a:solidFill>
                  <a:schemeClr val="accent2"/>
                </a:solidFill>
                <a:latin typeface="Arial" panose="020B0604020202020204" pitchFamily="34" charset="0"/>
              </a:defRPr>
            </a:lvl6pPr>
            <a:lvl7pPr marL="2971800" indent="-228600" defTabSz="866775" eaLnBrk="0" fontAlgn="base" hangingPunct="0">
              <a:spcBef>
                <a:spcPct val="0"/>
              </a:spcBef>
              <a:spcAft>
                <a:spcPct val="0"/>
              </a:spcAft>
              <a:defRPr sz="4400" b="1">
                <a:solidFill>
                  <a:schemeClr val="accent2"/>
                </a:solidFill>
                <a:latin typeface="Arial" panose="020B0604020202020204" pitchFamily="34" charset="0"/>
              </a:defRPr>
            </a:lvl7pPr>
            <a:lvl8pPr marL="3429000" indent="-228600" defTabSz="866775" eaLnBrk="0" fontAlgn="base" hangingPunct="0">
              <a:spcBef>
                <a:spcPct val="0"/>
              </a:spcBef>
              <a:spcAft>
                <a:spcPct val="0"/>
              </a:spcAft>
              <a:defRPr sz="4400" b="1">
                <a:solidFill>
                  <a:schemeClr val="accent2"/>
                </a:solidFill>
                <a:latin typeface="Arial" panose="020B0604020202020204" pitchFamily="34" charset="0"/>
              </a:defRPr>
            </a:lvl8pPr>
            <a:lvl9pPr marL="3886200" indent="-228600" defTabSz="866775" eaLnBrk="0" fontAlgn="base" hangingPunct="0">
              <a:spcBef>
                <a:spcPct val="0"/>
              </a:spcBef>
              <a:spcAft>
                <a:spcPct val="0"/>
              </a:spcAft>
              <a:defRPr sz="4400" b="1">
                <a:solidFill>
                  <a:schemeClr val="accent2"/>
                </a:solidFill>
                <a:latin typeface="Arial" panose="020B0604020202020204" pitchFamily="34" charset="0"/>
              </a:defRPr>
            </a:lvl9pPr>
          </a:lstStyle>
          <a:p>
            <a:pPr algn="ctr">
              <a:lnSpc>
                <a:spcPct val="90000"/>
              </a:lnSpc>
            </a:pPr>
            <a:r>
              <a:rPr lang="es-ES_tradnl" altLang="es-CL" sz="1300" b="0">
                <a:solidFill>
                  <a:schemeClr val="tx1"/>
                </a:solidFill>
                <a:latin typeface="Century Schoolbook" panose="02040604050505020304" pitchFamily="18" charset="0"/>
              </a:rPr>
              <a:t>Page </a:t>
            </a:r>
            <a:fld id="{90DCF5CF-0184-F549-A6FA-88E23FF4F37D}" type="slidenum">
              <a:rPr lang="es-ES_tradnl" altLang="es-CL" sz="1300" b="0">
                <a:solidFill>
                  <a:schemeClr val="tx1"/>
                </a:solidFill>
                <a:latin typeface="Century Schoolbook" panose="02040604050505020304" pitchFamily="18" charset="0"/>
              </a:rPr>
              <a:pPr algn="ctr">
                <a:lnSpc>
                  <a:spcPct val="90000"/>
                </a:lnSpc>
              </a:pPr>
              <a:t>‹Nº›</a:t>
            </a:fld>
            <a:endParaRPr lang="es-ES_tradnl" altLang="es-CL" sz="1300" b="0">
              <a:solidFill>
                <a:schemeClr val="tx1"/>
              </a:solidFill>
              <a:latin typeface="Century Schoolbook" panose="02040604050505020304" pitchFamily="18"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854236C-DF3E-294F-B45E-B47708E36076}"/>
              </a:ext>
            </a:extLst>
          </p:cNvPr>
          <p:cNvSpPr>
            <a:spLocks noGrp="1" noChangeArrowheads="1"/>
          </p:cNvSpPr>
          <p:nvPr>
            <p:ph type="body" sz="quarter" idx="3"/>
          </p:nvPr>
        </p:nvSpPr>
        <p:spPr bwMode="auto">
          <a:xfrm>
            <a:off x="974725" y="4560888"/>
            <a:ext cx="5365750" cy="4319587"/>
          </a:xfrm>
          <a:prstGeom prst="rect">
            <a:avLst/>
          </a:prstGeom>
          <a:noFill/>
          <a:ln w="12700">
            <a:noFill/>
            <a:miter lim="800000"/>
            <a:headEnd/>
            <a:tailEnd/>
          </a:ln>
          <a:effectLst/>
        </p:spPr>
        <p:txBody>
          <a:bodyPr vert="horz" wrap="square" lIns="94456" tIns="46398" rIns="94456" bIns="46398" numCol="1" anchor="t" anchorCtr="0" compatLnSpc="1">
            <a:prstTxWarp prst="textNoShape">
              <a:avLst/>
            </a:prstTxWarp>
          </a:bodyPr>
          <a:lstStyle/>
          <a:p>
            <a:pPr lvl="0"/>
            <a:r>
              <a:rPr lang="es-ES_tradnl" noProof="0"/>
              <a:t>Body Text</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65539" name="Rectangle 3">
            <a:extLst>
              <a:ext uri="{FF2B5EF4-FFF2-40B4-BE49-F238E27FC236}">
                <a16:creationId xmlns:a16="http://schemas.microsoft.com/office/drawing/2014/main" id="{FE61F6BB-1271-3745-B507-C8D157B378AD}"/>
              </a:ext>
            </a:extLst>
          </p:cNvPr>
          <p:cNvSpPr>
            <a:spLocks noChangeArrowheads="1"/>
          </p:cNvSpPr>
          <p:nvPr/>
        </p:nvSpPr>
        <p:spPr bwMode="auto">
          <a:xfrm>
            <a:off x="3201988" y="9144000"/>
            <a:ext cx="911225" cy="277813"/>
          </a:xfrm>
          <a:prstGeom prst="rect">
            <a:avLst/>
          </a:prstGeom>
          <a:noFill/>
          <a:ln>
            <a:noFill/>
          </a:ln>
        </p:spPr>
        <p:txBody>
          <a:bodyPr wrap="none" lIns="91139" tIns="46398" rIns="91139" bIns="46398">
            <a:spAutoFit/>
          </a:bodyPr>
          <a:lstStyle>
            <a:lvl1pPr defTabSz="866775">
              <a:defRPr sz="4400" b="1">
                <a:solidFill>
                  <a:schemeClr val="accent2"/>
                </a:solidFill>
                <a:latin typeface="Arial" panose="020B0604020202020204" pitchFamily="34" charset="0"/>
              </a:defRPr>
            </a:lvl1pPr>
            <a:lvl2pPr marL="742950" indent="-285750" defTabSz="866775">
              <a:defRPr sz="4400" b="1">
                <a:solidFill>
                  <a:schemeClr val="accent2"/>
                </a:solidFill>
                <a:latin typeface="Arial" panose="020B0604020202020204" pitchFamily="34" charset="0"/>
              </a:defRPr>
            </a:lvl2pPr>
            <a:lvl3pPr marL="1143000" indent="-228600" defTabSz="866775">
              <a:defRPr sz="4400" b="1">
                <a:solidFill>
                  <a:schemeClr val="accent2"/>
                </a:solidFill>
                <a:latin typeface="Arial" panose="020B0604020202020204" pitchFamily="34" charset="0"/>
              </a:defRPr>
            </a:lvl3pPr>
            <a:lvl4pPr marL="1600200" indent="-228600" defTabSz="866775">
              <a:defRPr sz="4400" b="1">
                <a:solidFill>
                  <a:schemeClr val="accent2"/>
                </a:solidFill>
                <a:latin typeface="Arial" panose="020B0604020202020204" pitchFamily="34" charset="0"/>
              </a:defRPr>
            </a:lvl4pPr>
            <a:lvl5pPr marL="2057400" indent="-228600" defTabSz="866775">
              <a:defRPr sz="4400" b="1">
                <a:solidFill>
                  <a:schemeClr val="accent2"/>
                </a:solidFill>
                <a:latin typeface="Arial" panose="020B0604020202020204" pitchFamily="34" charset="0"/>
              </a:defRPr>
            </a:lvl5pPr>
            <a:lvl6pPr marL="2514600" indent="-228600" defTabSz="866775" eaLnBrk="0" fontAlgn="base" hangingPunct="0">
              <a:spcBef>
                <a:spcPct val="0"/>
              </a:spcBef>
              <a:spcAft>
                <a:spcPct val="0"/>
              </a:spcAft>
              <a:defRPr sz="4400" b="1">
                <a:solidFill>
                  <a:schemeClr val="accent2"/>
                </a:solidFill>
                <a:latin typeface="Arial" panose="020B0604020202020204" pitchFamily="34" charset="0"/>
              </a:defRPr>
            </a:lvl6pPr>
            <a:lvl7pPr marL="2971800" indent="-228600" defTabSz="866775" eaLnBrk="0" fontAlgn="base" hangingPunct="0">
              <a:spcBef>
                <a:spcPct val="0"/>
              </a:spcBef>
              <a:spcAft>
                <a:spcPct val="0"/>
              </a:spcAft>
              <a:defRPr sz="4400" b="1">
                <a:solidFill>
                  <a:schemeClr val="accent2"/>
                </a:solidFill>
                <a:latin typeface="Arial" panose="020B0604020202020204" pitchFamily="34" charset="0"/>
              </a:defRPr>
            </a:lvl7pPr>
            <a:lvl8pPr marL="3429000" indent="-228600" defTabSz="866775" eaLnBrk="0" fontAlgn="base" hangingPunct="0">
              <a:spcBef>
                <a:spcPct val="0"/>
              </a:spcBef>
              <a:spcAft>
                <a:spcPct val="0"/>
              </a:spcAft>
              <a:defRPr sz="4400" b="1">
                <a:solidFill>
                  <a:schemeClr val="accent2"/>
                </a:solidFill>
                <a:latin typeface="Arial" panose="020B0604020202020204" pitchFamily="34" charset="0"/>
              </a:defRPr>
            </a:lvl8pPr>
            <a:lvl9pPr marL="3886200" indent="-228600" defTabSz="866775" eaLnBrk="0" fontAlgn="base" hangingPunct="0">
              <a:spcBef>
                <a:spcPct val="0"/>
              </a:spcBef>
              <a:spcAft>
                <a:spcPct val="0"/>
              </a:spcAft>
              <a:defRPr sz="4400" b="1">
                <a:solidFill>
                  <a:schemeClr val="accent2"/>
                </a:solidFill>
                <a:latin typeface="Arial" panose="020B0604020202020204" pitchFamily="34" charset="0"/>
              </a:defRPr>
            </a:lvl9pPr>
          </a:lstStyle>
          <a:p>
            <a:pPr algn="ctr">
              <a:lnSpc>
                <a:spcPct val="90000"/>
              </a:lnSpc>
            </a:pPr>
            <a:r>
              <a:rPr lang="es-ES_tradnl" altLang="es-CL" sz="1300" b="0">
                <a:solidFill>
                  <a:schemeClr val="tx1"/>
                </a:solidFill>
                <a:latin typeface="Century Schoolbook" panose="02040604050505020304" pitchFamily="18" charset="0"/>
              </a:rPr>
              <a:t>Page </a:t>
            </a:r>
            <a:fld id="{7C7102D6-2B09-C449-AAB4-E7C16FE14613}" type="slidenum">
              <a:rPr lang="es-ES_tradnl" altLang="es-CL" sz="1300" b="0">
                <a:solidFill>
                  <a:schemeClr val="tx1"/>
                </a:solidFill>
                <a:latin typeface="Century Schoolbook" panose="02040604050505020304" pitchFamily="18" charset="0"/>
              </a:rPr>
              <a:pPr algn="ctr">
                <a:lnSpc>
                  <a:spcPct val="90000"/>
                </a:lnSpc>
              </a:pPr>
              <a:t>‹Nº›</a:t>
            </a:fld>
            <a:endParaRPr lang="es-ES_tradnl" altLang="es-CL" sz="1300" b="0">
              <a:solidFill>
                <a:schemeClr val="tx1"/>
              </a:solidFill>
              <a:latin typeface="Century Schoolbook" panose="02040604050505020304" pitchFamily="18" charset="0"/>
            </a:endParaRPr>
          </a:p>
        </p:txBody>
      </p:sp>
      <p:sp>
        <p:nvSpPr>
          <p:cNvPr id="2052" name="Rectangle 4">
            <a:extLst>
              <a:ext uri="{FF2B5EF4-FFF2-40B4-BE49-F238E27FC236}">
                <a16:creationId xmlns:a16="http://schemas.microsoft.com/office/drawing/2014/main" id="{188BDB1F-CC6C-7B48-B6CA-24B95652F3F6}"/>
              </a:ext>
            </a:extLst>
          </p:cNvPr>
          <p:cNvSpPr>
            <a:spLocks noGrp="1" noRot="1" noChangeAspect="1" noChangeArrowheads="1" noTextEdit="1"/>
          </p:cNvSpPr>
          <p:nvPr>
            <p:ph type="sldImg" idx="2"/>
          </p:nvPr>
        </p:nvSpPr>
        <p:spPr bwMode="auto">
          <a:xfrm>
            <a:off x="1268413" y="728663"/>
            <a:ext cx="4778375" cy="35845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500321086"/>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entury Schoolbook" pitchFamily="18"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Century Schoolbook" pitchFamily="18"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Century Schoolbook" pitchFamily="18"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Century Schoolbook" pitchFamily="18"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Century Schoolbook"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4033005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380616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205358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719260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792113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432021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477959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56252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224181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95841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623751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53381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016804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543715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445381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777430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438490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692430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Tree>
    <p:extLst>
      <p:ext uri="{BB962C8B-B14F-4D97-AF65-F5344CB8AC3E}">
        <p14:creationId xmlns:p14="http://schemas.microsoft.com/office/powerpoint/2010/main" val="128184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901656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080125" y="304800"/>
            <a:ext cx="1909763" cy="5510213"/>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347663" y="304800"/>
            <a:ext cx="5580062" cy="5510213"/>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011537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347663" y="304800"/>
            <a:ext cx="7162800" cy="533400"/>
          </a:xfrm>
        </p:spPr>
        <p:txBody>
          <a:bodyPr/>
          <a:lstStyle/>
          <a:p>
            <a:r>
              <a:rPr lang="es-ES"/>
              <a:t>Haga clic para modificar el estilo de título del patrón</a:t>
            </a:r>
          </a:p>
        </p:txBody>
      </p:sp>
      <p:sp>
        <p:nvSpPr>
          <p:cNvPr id="3" name="2 Marcador de contenido"/>
          <p:cNvSpPr>
            <a:spLocks noGrp="1"/>
          </p:cNvSpPr>
          <p:nvPr>
            <p:ph sz="half" idx="1"/>
          </p:nvPr>
        </p:nvSpPr>
        <p:spPr>
          <a:xfrm>
            <a:off x="827088" y="1700213"/>
            <a:ext cx="35052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484688" y="1700213"/>
            <a:ext cx="35052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484688" y="3833813"/>
            <a:ext cx="35052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762305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347663" y="304800"/>
            <a:ext cx="7162800" cy="5334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827088" y="1700213"/>
            <a:ext cx="35052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484688" y="1700213"/>
            <a:ext cx="35052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14169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347663" y="304800"/>
            <a:ext cx="7162800" cy="5334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827088" y="1700213"/>
            <a:ext cx="35052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484688" y="1700213"/>
            <a:ext cx="35052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484688" y="3833813"/>
            <a:ext cx="35052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28163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347663" y="304800"/>
            <a:ext cx="7642225" cy="55102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550676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558198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923988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827088" y="1700213"/>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484688" y="1700213"/>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759464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54284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82471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123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460430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4113608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9D9D9"/>
            </a:gs>
            <a:gs pos="100000">
              <a:schemeClr val="tx1"/>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6569F88-591A-C34D-8E61-1C61F90D756B}"/>
              </a:ext>
            </a:extLst>
          </p:cNvPr>
          <p:cNvSpPr>
            <a:spLocks noGrp="1" noChangeArrowheads="1"/>
          </p:cNvSpPr>
          <p:nvPr>
            <p:ph type="title"/>
          </p:nvPr>
        </p:nvSpPr>
        <p:spPr bwMode="auto">
          <a:xfrm>
            <a:off x="347663" y="304800"/>
            <a:ext cx="716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b" anchorCtr="0" compatLnSpc="1">
            <a:prstTxWarp prst="textNoShape">
              <a:avLst/>
            </a:prstTxWarp>
          </a:bodyPr>
          <a:lstStyle/>
          <a:p>
            <a:pPr lvl="0"/>
            <a:r>
              <a:rPr lang="es-ES_tradnl" altLang="es-CL"/>
              <a:t>Slide Title					</a:t>
            </a:r>
          </a:p>
        </p:txBody>
      </p:sp>
      <p:sp>
        <p:nvSpPr>
          <p:cNvPr id="1027" name="Rectangle 3">
            <a:extLst>
              <a:ext uri="{FF2B5EF4-FFF2-40B4-BE49-F238E27FC236}">
                <a16:creationId xmlns:a16="http://schemas.microsoft.com/office/drawing/2014/main" id="{CE31A4AC-4296-1541-A1DF-8C547AD87DF4}"/>
              </a:ext>
            </a:extLst>
          </p:cNvPr>
          <p:cNvSpPr>
            <a:spLocks noGrp="1" noChangeArrowheads="1"/>
          </p:cNvSpPr>
          <p:nvPr>
            <p:ph type="body" idx="1"/>
          </p:nvPr>
        </p:nvSpPr>
        <p:spPr bwMode="auto">
          <a:xfrm>
            <a:off x="827088" y="1700213"/>
            <a:ext cx="7162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s-ES_tradnl" altLang="es-CL"/>
              <a:t>Body Text</a:t>
            </a:r>
          </a:p>
          <a:p>
            <a:pPr lvl="1"/>
            <a:r>
              <a:rPr lang="es-ES_tradnl" altLang="es-CL"/>
              <a:t>Second Level</a:t>
            </a:r>
          </a:p>
          <a:p>
            <a:pPr lvl="2"/>
            <a:r>
              <a:rPr lang="es-ES_tradnl" altLang="es-CL"/>
              <a:t>Third Level</a:t>
            </a:r>
          </a:p>
          <a:p>
            <a:pPr lvl="3"/>
            <a:r>
              <a:rPr lang="es-ES_tradnl" altLang="es-CL"/>
              <a:t>Fourth Level</a:t>
            </a:r>
          </a:p>
          <a:p>
            <a:pPr lvl="3"/>
            <a:endParaRPr lang="es-ES_tradnl" altLang="es-CL"/>
          </a:p>
        </p:txBody>
      </p:sp>
      <p:sp>
        <p:nvSpPr>
          <p:cNvPr id="1028" name="Line 4">
            <a:extLst>
              <a:ext uri="{FF2B5EF4-FFF2-40B4-BE49-F238E27FC236}">
                <a16:creationId xmlns:a16="http://schemas.microsoft.com/office/drawing/2014/main" id="{088856F8-6EC9-FC45-BAEB-DBBA4CBA68A3}"/>
              </a:ext>
            </a:extLst>
          </p:cNvPr>
          <p:cNvSpPr>
            <a:spLocks noChangeShapeType="1"/>
          </p:cNvSpPr>
          <p:nvPr/>
        </p:nvSpPr>
        <p:spPr bwMode="auto">
          <a:xfrm>
            <a:off x="457200" y="304800"/>
            <a:ext cx="8064500" cy="0"/>
          </a:xfrm>
          <a:prstGeom prst="line">
            <a:avLst/>
          </a:prstGeom>
          <a:noFill/>
          <a:ln w="12700">
            <a:solidFill>
              <a:srgbClr val="037C03"/>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029" name="Rectangle 6">
            <a:extLst>
              <a:ext uri="{FF2B5EF4-FFF2-40B4-BE49-F238E27FC236}">
                <a16:creationId xmlns:a16="http://schemas.microsoft.com/office/drawing/2014/main" id="{9DE9CB84-14FE-0F4B-9978-2150BED33361}"/>
              </a:ext>
            </a:extLst>
          </p:cNvPr>
          <p:cNvSpPr>
            <a:spLocks noChangeArrowheads="1"/>
          </p:cNvSpPr>
          <p:nvPr/>
        </p:nvSpPr>
        <p:spPr bwMode="auto">
          <a:xfrm>
            <a:off x="0" y="0"/>
            <a:ext cx="9144000" cy="6858000"/>
          </a:xfrm>
          <a:prstGeom prst="rect">
            <a:avLst/>
          </a:prstGeom>
          <a:noFill/>
          <a:ln w="38100">
            <a:solidFill>
              <a:srgbClr val="000000"/>
            </a:solidFill>
            <a:miter lim="800000"/>
            <a:headEnd/>
            <a:tailEnd/>
          </a:ln>
        </p:spPr>
        <p:txBody>
          <a:bodyPr wrap="none" anchor="ctr"/>
          <a:lstStyle>
            <a:lvl1pPr>
              <a:defRPr sz="4400" b="1">
                <a:solidFill>
                  <a:schemeClr val="accent2"/>
                </a:solidFill>
                <a:latin typeface="Arial" pitchFamily="34" charset="0"/>
              </a:defRPr>
            </a:lvl1pPr>
            <a:lvl2pPr marL="742950" indent="-285750">
              <a:defRPr sz="4400" b="1">
                <a:solidFill>
                  <a:schemeClr val="accent2"/>
                </a:solidFill>
                <a:latin typeface="Arial" pitchFamily="34" charset="0"/>
              </a:defRPr>
            </a:lvl2pPr>
            <a:lvl3pPr marL="1143000" indent="-228600">
              <a:defRPr sz="4400" b="1">
                <a:solidFill>
                  <a:schemeClr val="accent2"/>
                </a:solidFill>
                <a:latin typeface="Arial" pitchFamily="34" charset="0"/>
              </a:defRPr>
            </a:lvl3pPr>
            <a:lvl4pPr marL="1600200" indent="-228600">
              <a:defRPr sz="4400" b="1">
                <a:solidFill>
                  <a:schemeClr val="accent2"/>
                </a:solidFill>
                <a:latin typeface="Arial" pitchFamily="34" charset="0"/>
              </a:defRPr>
            </a:lvl4pPr>
            <a:lvl5pPr marL="2057400" indent="-228600">
              <a:defRPr sz="4400" b="1">
                <a:solidFill>
                  <a:schemeClr val="accent2"/>
                </a:solidFill>
                <a:latin typeface="Arial" pitchFamily="34" charset="0"/>
              </a:defRPr>
            </a:lvl5pPr>
            <a:lvl6pPr marL="2514600" indent="-228600" eaLnBrk="0" fontAlgn="base" hangingPunct="0">
              <a:spcBef>
                <a:spcPct val="0"/>
              </a:spcBef>
              <a:spcAft>
                <a:spcPct val="0"/>
              </a:spcAft>
              <a:defRPr sz="4400" b="1">
                <a:solidFill>
                  <a:schemeClr val="accent2"/>
                </a:solidFill>
                <a:latin typeface="Arial" pitchFamily="34" charset="0"/>
              </a:defRPr>
            </a:lvl6pPr>
            <a:lvl7pPr marL="2971800" indent="-228600" eaLnBrk="0" fontAlgn="base" hangingPunct="0">
              <a:spcBef>
                <a:spcPct val="0"/>
              </a:spcBef>
              <a:spcAft>
                <a:spcPct val="0"/>
              </a:spcAft>
              <a:defRPr sz="4400" b="1">
                <a:solidFill>
                  <a:schemeClr val="accent2"/>
                </a:solidFill>
                <a:latin typeface="Arial" pitchFamily="34" charset="0"/>
              </a:defRPr>
            </a:lvl7pPr>
            <a:lvl8pPr marL="3429000" indent="-228600" eaLnBrk="0" fontAlgn="base" hangingPunct="0">
              <a:spcBef>
                <a:spcPct val="0"/>
              </a:spcBef>
              <a:spcAft>
                <a:spcPct val="0"/>
              </a:spcAft>
              <a:defRPr sz="4400" b="1">
                <a:solidFill>
                  <a:schemeClr val="accent2"/>
                </a:solidFill>
                <a:latin typeface="Arial" pitchFamily="34" charset="0"/>
              </a:defRPr>
            </a:lvl8pPr>
            <a:lvl9pPr marL="3886200" indent="-228600" eaLnBrk="0" fontAlgn="base" hangingPunct="0">
              <a:spcBef>
                <a:spcPct val="0"/>
              </a:spcBef>
              <a:spcAft>
                <a:spcPct val="0"/>
              </a:spcAft>
              <a:defRPr sz="4400" b="1">
                <a:solidFill>
                  <a:schemeClr val="accent2"/>
                </a:solidFill>
                <a:latin typeface="Arial" pitchFamily="34" charset="0"/>
              </a:defRPr>
            </a:lvl9pPr>
          </a:lstStyle>
          <a:p>
            <a:pPr>
              <a:defRPr/>
            </a:pPr>
            <a:endParaRPr lang="es-ES" altLang="es-CL"/>
          </a:p>
        </p:txBody>
      </p:sp>
      <p:sp>
        <p:nvSpPr>
          <p:cNvPr id="1030" name="Line 7">
            <a:extLst>
              <a:ext uri="{FF2B5EF4-FFF2-40B4-BE49-F238E27FC236}">
                <a16:creationId xmlns:a16="http://schemas.microsoft.com/office/drawing/2014/main" id="{B0EAB5A9-2C1E-EC42-B2EA-F203DD452DFF}"/>
              </a:ext>
            </a:extLst>
          </p:cNvPr>
          <p:cNvSpPr>
            <a:spLocks noChangeShapeType="1"/>
          </p:cNvSpPr>
          <p:nvPr/>
        </p:nvSpPr>
        <p:spPr bwMode="auto">
          <a:xfrm>
            <a:off x="533400" y="6324600"/>
            <a:ext cx="8064500" cy="0"/>
          </a:xfrm>
          <a:prstGeom prst="line">
            <a:avLst/>
          </a:prstGeom>
          <a:noFill/>
          <a:ln w="12700">
            <a:solidFill>
              <a:srgbClr val="204392"/>
            </a:solidFill>
            <a:round/>
            <a:headEnd/>
            <a:tailEnd/>
          </a:ln>
          <a:extLst>
            <a:ext uri="{909E8E84-426E-40DD-AFC4-6F175D3DCCD1}">
              <a14:hiddenFill xmlns:a14="http://schemas.microsoft.com/office/drawing/2010/main">
                <a:noFill/>
              </a14:hiddenFill>
            </a:ext>
          </a:extLst>
        </p:spPr>
        <p:txBody>
          <a:bodyPr wrap="none" anchor="ctr"/>
          <a:lstStyle/>
          <a:p>
            <a:endParaRPr lang="es-CL"/>
          </a:p>
        </p:txBody>
      </p:sp>
      <p:sp>
        <p:nvSpPr>
          <p:cNvPr id="1031" name="Rectangle 10">
            <a:extLst>
              <a:ext uri="{FF2B5EF4-FFF2-40B4-BE49-F238E27FC236}">
                <a16:creationId xmlns:a16="http://schemas.microsoft.com/office/drawing/2014/main" id="{741024C7-2868-E84A-BCDC-74EBAD82220E}"/>
              </a:ext>
            </a:extLst>
          </p:cNvPr>
          <p:cNvSpPr>
            <a:spLocks noChangeArrowheads="1"/>
          </p:cNvSpPr>
          <p:nvPr userDrawn="1"/>
        </p:nvSpPr>
        <p:spPr bwMode="auto">
          <a:xfrm>
            <a:off x="4572000" y="6294438"/>
            <a:ext cx="4298950" cy="335989"/>
          </a:xfrm>
          <a:prstGeom prst="rect">
            <a:avLst/>
          </a:prstGeom>
          <a:noFill/>
          <a:ln>
            <a:noFill/>
          </a:ln>
        </p:spPr>
        <p:txBody>
          <a:bodyPr wrap="square" lIns="90488" tIns="44450" rIns="90488" bIns="4445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600" dirty="0">
                <a:solidFill>
                  <a:srgbClr val="204392"/>
                </a:solidFill>
              </a:rPr>
              <a:t>Estudios de la </a:t>
            </a:r>
            <a:r>
              <a:rPr lang="es-ES_tradnl" altLang="es-CL" sz="1600" dirty="0" err="1">
                <a:solidFill>
                  <a:srgbClr val="204392"/>
                </a:solidFill>
              </a:rPr>
              <a:t>Preinversión</a:t>
            </a:r>
            <a:r>
              <a:rPr lang="es-ES_tradnl" altLang="es-CL" sz="1600" dirty="0">
                <a:solidFill>
                  <a:srgbClr val="204392"/>
                </a:solidFill>
              </a:rPr>
              <a:t>-     </a:t>
            </a:r>
            <a:fld id="{15A5C217-6D85-9E44-BA65-9FFB514EC3A7}" type="slidenum">
              <a:rPr lang="es-ES_tradnl" altLang="es-CL" sz="1600">
                <a:solidFill>
                  <a:srgbClr val="204392"/>
                </a:solidFill>
              </a:rPr>
              <a:pPr/>
              <a:t>‹Nº›</a:t>
            </a:fld>
            <a:endParaRPr lang="es-ES_tradnl" altLang="es-CL" sz="1600" dirty="0">
              <a:solidFill>
                <a:srgbClr val="204392"/>
              </a:solidFill>
            </a:endParaRPr>
          </a:p>
        </p:txBody>
      </p:sp>
      <p:sp>
        <p:nvSpPr>
          <p:cNvPr id="1032" name="Text Box 11">
            <a:extLst>
              <a:ext uri="{FF2B5EF4-FFF2-40B4-BE49-F238E27FC236}">
                <a16:creationId xmlns:a16="http://schemas.microsoft.com/office/drawing/2014/main" id="{0A7020D4-F4FD-3641-8310-820FD8769173}"/>
              </a:ext>
            </a:extLst>
          </p:cNvPr>
          <p:cNvSpPr txBox="1">
            <a:spLocks noChangeArrowheads="1"/>
          </p:cNvSpPr>
          <p:nvPr userDrawn="1"/>
        </p:nvSpPr>
        <p:spPr bwMode="auto">
          <a:xfrm>
            <a:off x="722313" y="6308725"/>
            <a:ext cx="4078287" cy="457200"/>
          </a:xfrm>
          <a:prstGeom prst="rect">
            <a:avLst/>
          </a:prstGeom>
          <a:noFill/>
          <a:ln>
            <a:noFill/>
          </a:ln>
        </p:spPr>
        <p:txBody>
          <a:bodyPr>
            <a:spAutoFit/>
          </a:bodyPr>
          <a:lstStyle>
            <a:lvl1pPr>
              <a:defRPr sz="4400" b="1">
                <a:solidFill>
                  <a:schemeClr val="accent2"/>
                </a:solidFill>
                <a:latin typeface="Arial" pitchFamily="34" charset="0"/>
              </a:defRPr>
            </a:lvl1pPr>
            <a:lvl2pPr marL="742950" indent="-285750">
              <a:defRPr sz="4400" b="1">
                <a:solidFill>
                  <a:schemeClr val="accent2"/>
                </a:solidFill>
                <a:latin typeface="Arial" pitchFamily="34" charset="0"/>
              </a:defRPr>
            </a:lvl2pPr>
            <a:lvl3pPr marL="1143000" indent="-228600">
              <a:defRPr sz="4400" b="1">
                <a:solidFill>
                  <a:schemeClr val="accent2"/>
                </a:solidFill>
                <a:latin typeface="Arial" pitchFamily="34" charset="0"/>
              </a:defRPr>
            </a:lvl3pPr>
            <a:lvl4pPr marL="1600200" indent="-228600">
              <a:defRPr sz="4400" b="1">
                <a:solidFill>
                  <a:schemeClr val="accent2"/>
                </a:solidFill>
                <a:latin typeface="Arial" pitchFamily="34" charset="0"/>
              </a:defRPr>
            </a:lvl4pPr>
            <a:lvl5pPr marL="2057400" indent="-228600">
              <a:defRPr sz="4400" b="1">
                <a:solidFill>
                  <a:schemeClr val="accent2"/>
                </a:solidFill>
                <a:latin typeface="Arial" pitchFamily="34" charset="0"/>
              </a:defRPr>
            </a:lvl5pPr>
            <a:lvl6pPr marL="2514600" indent="-228600" eaLnBrk="0" fontAlgn="base" hangingPunct="0">
              <a:spcBef>
                <a:spcPct val="0"/>
              </a:spcBef>
              <a:spcAft>
                <a:spcPct val="0"/>
              </a:spcAft>
              <a:defRPr sz="4400" b="1">
                <a:solidFill>
                  <a:schemeClr val="accent2"/>
                </a:solidFill>
                <a:latin typeface="Arial" pitchFamily="34" charset="0"/>
              </a:defRPr>
            </a:lvl6pPr>
            <a:lvl7pPr marL="2971800" indent="-228600" eaLnBrk="0" fontAlgn="base" hangingPunct="0">
              <a:spcBef>
                <a:spcPct val="0"/>
              </a:spcBef>
              <a:spcAft>
                <a:spcPct val="0"/>
              </a:spcAft>
              <a:defRPr sz="4400" b="1">
                <a:solidFill>
                  <a:schemeClr val="accent2"/>
                </a:solidFill>
                <a:latin typeface="Arial" pitchFamily="34" charset="0"/>
              </a:defRPr>
            </a:lvl7pPr>
            <a:lvl8pPr marL="3429000" indent="-228600" eaLnBrk="0" fontAlgn="base" hangingPunct="0">
              <a:spcBef>
                <a:spcPct val="0"/>
              </a:spcBef>
              <a:spcAft>
                <a:spcPct val="0"/>
              </a:spcAft>
              <a:defRPr sz="4400" b="1">
                <a:solidFill>
                  <a:schemeClr val="accent2"/>
                </a:solidFill>
                <a:latin typeface="Arial" pitchFamily="34" charset="0"/>
              </a:defRPr>
            </a:lvl8pPr>
            <a:lvl9pPr marL="3886200" indent="-228600" eaLnBrk="0" fontAlgn="base" hangingPunct="0">
              <a:spcBef>
                <a:spcPct val="0"/>
              </a:spcBef>
              <a:spcAft>
                <a:spcPct val="0"/>
              </a:spcAft>
              <a:defRPr sz="4400" b="1">
                <a:solidFill>
                  <a:schemeClr val="accent2"/>
                </a:solidFill>
                <a:latin typeface="Arial" pitchFamily="34" charset="0"/>
              </a:defRPr>
            </a:lvl9pPr>
          </a:lstStyle>
          <a:p>
            <a:pPr>
              <a:defRPr/>
            </a:pPr>
            <a:r>
              <a:rPr lang="es-ES_tradnl" altLang="es-CL" sz="1200" dirty="0">
                <a:solidFill>
                  <a:srgbClr val="204392"/>
                </a:solidFill>
              </a:rPr>
              <a:t>Formulación y Evaluación de Proyectos</a:t>
            </a:r>
            <a:endParaRPr lang="es-ES_tradnl" altLang="es-CL" sz="1400" dirty="0">
              <a:solidFill>
                <a:srgbClr val="204392"/>
              </a:solidFill>
            </a:endParaRPr>
          </a:p>
          <a:p>
            <a:pPr>
              <a:defRPr/>
            </a:pPr>
            <a:r>
              <a:rPr lang="es-ES_tradnl" altLang="es-CL" sz="1200" dirty="0">
                <a:solidFill>
                  <a:srgbClr val="204392"/>
                </a:solidFill>
              </a:rPr>
              <a:t>2024   Jorge Elliott</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xStyles>
    <p:titleStyle>
      <a:lvl1pPr algn="l" rtl="0" eaLnBrk="0" fontAlgn="base" hangingPunct="0">
        <a:lnSpc>
          <a:spcPct val="90000"/>
        </a:lnSpc>
        <a:spcBef>
          <a:spcPct val="0"/>
        </a:spcBef>
        <a:spcAft>
          <a:spcPct val="0"/>
        </a:spcAft>
        <a:defRPr sz="3600" b="1">
          <a:solidFill>
            <a:srgbClr val="204392"/>
          </a:solidFill>
          <a:latin typeface="+mj-lt"/>
          <a:ea typeface="+mj-ea"/>
          <a:cs typeface="+mj-cs"/>
        </a:defRPr>
      </a:lvl1pPr>
      <a:lvl2pPr algn="l" rtl="0" eaLnBrk="0" fontAlgn="base" hangingPunct="0">
        <a:lnSpc>
          <a:spcPct val="90000"/>
        </a:lnSpc>
        <a:spcBef>
          <a:spcPct val="0"/>
        </a:spcBef>
        <a:spcAft>
          <a:spcPct val="0"/>
        </a:spcAft>
        <a:defRPr sz="3600" b="1">
          <a:solidFill>
            <a:srgbClr val="204392"/>
          </a:solidFill>
          <a:latin typeface="Arial" pitchFamily="34" charset="0"/>
        </a:defRPr>
      </a:lvl2pPr>
      <a:lvl3pPr algn="l" rtl="0" eaLnBrk="0" fontAlgn="base" hangingPunct="0">
        <a:lnSpc>
          <a:spcPct val="90000"/>
        </a:lnSpc>
        <a:spcBef>
          <a:spcPct val="0"/>
        </a:spcBef>
        <a:spcAft>
          <a:spcPct val="0"/>
        </a:spcAft>
        <a:defRPr sz="3600" b="1">
          <a:solidFill>
            <a:srgbClr val="204392"/>
          </a:solidFill>
          <a:latin typeface="Arial" pitchFamily="34" charset="0"/>
        </a:defRPr>
      </a:lvl3pPr>
      <a:lvl4pPr algn="l" rtl="0" eaLnBrk="0" fontAlgn="base" hangingPunct="0">
        <a:lnSpc>
          <a:spcPct val="90000"/>
        </a:lnSpc>
        <a:spcBef>
          <a:spcPct val="0"/>
        </a:spcBef>
        <a:spcAft>
          <a:spcPct val="0"/>
        </a:spcAft>
        <a:defRPr sz="3600" b="1">
          <a:solidFill>
            <a:srgbClr val="204392"/>
          </a:solidFill>
          <a:latin typeface="Arial" pitchFamily="34" charset="0"/>
        </a:defRPr>
      </a:lvl4pPr>
      <a:lvl5pPr algn="l" rtl="0" eaLnBrk="0" fontAlgn="base" hangingPunct="0">
        <a:lnSpc>
          <a:spcPct val="90000"/>
        </a:lnSpc>
        <a:spcBef>
          <a:spcPct val="0"/>
        </a:spcBef>
        <a:spcAft>
          <a:spcPct val="0"/>
        </a:spcAft>
        <a:defRPr sz="3600" b="1">
          <a:solidFill>
            <a:srgbClr val="204392"/>
          </a:solidFill>
          <a:latin typeface="Arial" pitchFamily="34" charset="0"/>
        </a:defRPr>
      </a:lvl5pPr>
      <a:lvl6pPr marL="457200" algn="l" rtl="0" fontAlgn="base">
        <a:lnSpc>
          <a:spcPct val="90000"/>
        </a:lnSpc>
        <a:spcBef>
          <a:spcPct val="0"/>
        </a:spcBef>
        <a:spcAft>
          <a:spcPct val="0"/>
        </a:spcAft>
        <a:defRPr sz="3600" b="1">
          <a:solidFill>
            <a:srgbClr val="204392"/>
          </a:solidFill>
          <a:latin typeface="Arial" pitchFamily="34" charset="0"/>
        </a:defRPr>
      </a:lvl6pPr>
      <a:lvl7pPr marL="914400" algn="l" rtl="0" fontAlgn="base">
        <a:lnSpc>
          <a:spcPct val="90000"/>
        </a:lnSpc>
        <a:spcBef>
          <a:spcPct val="0"/>
        </a:spcBef>
        <a:spcAft>
          <a:spcPct val="0"/>
        </a:spcAft>
        <a:defRPr sz="3600" b="1">
          <a:solidFill>
            <a:srgbClr val="204392"/>
          </a:solidFill>
          <a:latin typeface="Arial" pitchFamily="34" charset="0"/>
        </a:defRPr>
      </a:lvl7pPr>
      <a:lvl8pPr marL="1371600" algn="l" rtl="0" fontAlgn="base">
        <a:lnSpc>
          <a:spcPct val="90000"/>
        </a:lnSpc>
        <a:spcBef>
          <a:spcPct val="0"/>
        </a:spcBef>
        <a:spcAft>
          <a:spcPct val="0"/>
        </a:spcAft>
        <a:defRPr sz="3600" b="1">
          <a:solidFill>
            <a:srgbClr val="204392"/>
          </a:solidFill>
          <a:latin typeface="Arial" pitchFamily="34" charset="0"/>
        </a:defRPr>
      </a:lvl8pPr>
      <a:lvl9pPr marL="1828800" algn="l" rtl="0" fontAlgn="base">
        <a:lnSpc>
          <a:spcPct val="90000"/>
        </a:lnSpc>
        <a:spcBef>
          <a:spcPct val="0"/>
        </a:spcBef>
        <a:spcAft>
          <a:spcPct val="0"/>
        </a:spcAft>
        <a:defRPr sz="3600" b="1">
          <a:solidFill>
            <a:srgbClr val="204392"/>
          </a:solidFill>
          <a:latin typeface="Arial" pitchFamily="34" charset="0"/>
        </a:defRPr>
      </a:lvl9pPr>
    </p:titleStyle>
    <p:bodyStyle>
      <a:lvl1pPr marL="285750" indent="-285750" algn="l" rtl="0" eaLnBrk="0" fontAlgn="base" hangingPunct="0">
        <a:lnSpc>
          <a:spcPct val="90000"/>
        </a:lnSpc>
        <a:spcBef>
          <a:spcPct val="30000"/>
        </a:spcBef>
        <a:spcAft>
          <a:spcPct val="0"/>
        </a:spcAft>
        <a:buClr>
          <a:srgbClr val="037C03"/>
        </a:buClr>
        <a:buSzPct val="85000"/>
        <a:buFont typeface="Wingdings" pitchFamily="2" charset="2"/>
        <a:buChar char="l"/>
        <a:defRPr sz="2400" b="1">
          <a:solidFill>
            <a:srgbClr val="000000"/>
          </a:solidFill>
          <a:latin typeface="+mn-lt"/>
          <a:ea typeface="+mn-ea"/>
          <a:cs typeface="+mn-cs"/>
        </a:defRPr>
      </a:lvl1pPr>
      <a:lvl2pPr marL="685800" indent="-228600" algn="l" rtl="0" eaLnBrk="0" fontAlgn="base" hangingPunct="0">
        <a:lnSpc>
          <a:spcPct val="90000"/>
        </a:lnSpc>
        <a:spcBef>
          <a:spcPct val="30000"/>
        </a:spcBef>
        <a:spcAft>
          <a:spcPct val="0"/>
        </a:spcAft>
        <a:buClr>
          <a:srgbClr val="037C03"/>
        </a:buClr>
        <a:buSzPct val="80000"/>
        <a:buFont typeface="Wingdings" pitchFamily="2" charset="2"/>
        <a:buChar char="n"/>
        <a:defRPr b="1">
          <a:solidFill>
            <a:srgbClr val="000000"/>
          </a:solidFill>
          <a:latin typeface="+mn-lt"/>
        </a:defRPr>
      </a:lvl2pPr>
      <a:lvl3pPr marL="1143000" indent="-228600" algn="l" rtl="0" eaLnBrk="0" fontAlgn="base" hangingPunct="0">
        <a:lnSpc>
          <a:spcPct val="90000"/>
        </a:lnSpc>
        <a:spcBef>
          <a:spcPct val="30000"/>
        </a:spcBef>
        <a:spcAft>
          <a:spcPct val="0"/>
        </a:spcAft>
        <a:buClr>
          <a:srgbClr val="037C03"/>
        </a:buClr>
        <a:buSzPct val="75000"/>
        <a:buFont typeface="Wingdings" pitchFamily="2" charset="2"/>
        <a:buChar char="u"/>
        <a:defRPr b="1">
          <a:solidFill>
            <a:srgbClr val="000000"/>
          </a:solidFill>
          <a:latin typeface="+mn-lt"/>
        </a:defRPr>
      </a:lvl3pPr>
      <a:lvl4pPr marL="1543050" indent="-171450" algn="l" rtl="0" eaLnBrk="0" fontAlgn="base" hangingPunct="0">
        <a:lnSpc>
          <a:spcPct val="90000"/>
        </a:lnSpc>
        <a:spcBef>
          <a:spcPct val="30000"/>
        </a:spcBef>
        <a:spcAft>
          <a:spcPct val="0"/>
        </a:spcAft>
        <a:buClr>
          <a:srgbClr val="037C03"/>
        </a:buClr>
        <a:buSzPct val="80000"/>
        <a:buFont typeface="Wingdings" pitchFamily="2" charset="2"/>
        <a:buChar char="l"/>
        <a:defRPr sz="1400" b="1">
          <a:solidFill>
            <a:srgbClr val="000000"/>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rgbClr val="000000"/>
          </a:solidFill>
          <a:latin typeface="+mn-lt"/>
        </a:defRPr>
      </a:lvl5pPr>
      <a:lvl6pPr marL="2457450" indent="-171450" algn="l" rtl="0" fontAlgn="base">
        <a:lnSpc>
          <a:spcPct val="90000"/>
        </a:lnSpc>
        <a:spcBef>
          <a:spcPct val="30000"/>
        </a:spcBef>
        <a:spcAft>
          <a:spcPct val="0"/>
        </a:spcAft>
        <a:buSzPct val="100000"/>
        <a:buChar char="–"/>
        <a:defRPr sz="1400" b="1">
          <a:solidFill>
            <a:srgbClr val="000000"/>
          </a:solidFill>
          <a:latin typeface="+mn-lt"/>
        </a:defRPr>
      </a:lvl6pPr>
      <a:lvl7pPr marL="2914650" indent="-171450" algn="l" rtl="0" fontAlgn="base">
        <a:lnSpc>
          <a:spcPct val="90000"/>
        </a:lnSpc>
        <a:spcBef>
          <a:spcPct val="30000"/>
        </a:spcBef>
        <a:spcAft>
          <a:spcPct val="0"/>
        </a:spcAft>
        <a:buSzPct val="100000"/>
        <a:buChar char="–"/>
        <a:defRPr sz="1400" b="1">
          <a:solidFill>
            <a:srgbClr val="000000"/>
          </a:solidFill>
          <a:latin typeface="+mn-lt"/>
        </a:defRPr>
      </a:lvl7pPr>
      <a:lvl8pPr marL="3371850" indent="-171450" algn="l" rtl="0" fontAlgn="base">
        <a:lnSpc>
          <a:spcPct val="90000"/>
        </a:lnSpc>
        <a:spcBef>
          <a:spcPct val="30000"/>
        </a:spcBef>
        <a:spcAft>
          <a:spcPct val="0"/>
        </a:spcAft>
        <a:buSzPct val="100000"/>
        <a:buChar char="–"/>
        <a:defRPr sz="1400" b="1">
          <a:solidFill>
            <a:srgbClr val="000000"/>
          </a:solidFill>
          <a:latin typeface="+mn-lt"/>
        </a:defRPr>
      </a:lvl8pPr>
      <a:lvl9pPr marL="3829050" indent="-171450" algn="l" rtl="0" fontAlgn="base">
        <a:lnSpc>
          <a:spcPct val="90000"/>
        </a:lnSpc>
        <a:spcBef>
          <a:spcPct val="30000"/>
        </a:spcBef>
        <a:spcAft>
          <a:spcPct val="0"/>
        </a:spcAft>
        <a:buSzPct val="100000"/>
        <a:buChar char="–"/>
        <a:defRPr sz="1400" b="1">
          <a:solidFill>
            <a:srgbClr val="000000"/>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oleObject" Target="../embeddings/oleObject2.bin"/><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cl/url?url=http://www.toonvectors.com/clip-art/cartoon-pig-angel/687&amp;rct=j&amp;frm=1&amp;q=&amp;esrc=s&amp;sa=U&amp;ei=hqFBVIr5AZCRyAS4n4C4AQ&amp;ved=0CBkQ9QEwAg&amp;usg=AFQjCNGS_mlckc_Ah2PkM7e1dVBvlVF0cQ"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hyperlink" Target="http://www.agustinasva.net/Imagenes/Colegio/ESO11.jpg" TargetMode="External"/><Relationship Id="rId1" Type="http://schemas.openxmlformats.org/officeDocument/2006/relationships/slideLayout" Target="../slideLayouts/slideLayout2.xml"/><Relationship Id="rId6" Type="http://schemas.openxmlformats.org/officeDocument/2006/relationships/hyperlink" Target="http://www.benalmadena.com/meteo/curr24hourgraph.gif" TargetMode="External"/><Relationship Id="rId5" Type="http://schemas.openxmlformats.org/officeDocument/2006/relationships/image" Target="../media/image33.jpeg"/><Relationship Id="rId4" Type="http://schemas.openxmlformats.org/officeDocument/2006/relationships/hyperlink" Target="http://www.vertentes.ufba.br/Entrevista.jpg"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http://www.labh2.coppe.ufrj.br/sarra/artigos/artigo10406/10406_files/image022.jpg" TargetMode="External"/><Relationship Id="rId7" Type="http://schemas.openxmlformats.org/officeDocument/2006/relationships/hyperlink" Target="http://images.google.com.co/imgres?imgurl=http://www.simemarketing.com.mx/img/ser_imc00.gif&amp;imgrefurl=http://www.simemarketing.com.mx/servicios.htm&amp;h=70&amp;w=70&amp;sz=3&amp;tbnid=jf3g-5GWFnfp5M:&amp;tbnh=66&amp;tbnw=66&amp;hl=es&amp;start=40&amp;prev=/images?q=Informaci%C3%B3n+cuantitativa&amp;start=20&amp;svnum=10&amp;hl=es&amp;lr=&amp;sa=N"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hyperlink" Target="http://www.iwmi.cgiar.org/TSUNAMI/KALAMETIYA/IMAGES/Focus%20group%20discussions%20with%20fishermen.JPG" TargetMode="Externa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cniv.org.mx/revista/imagenes/ad6.jpg" TargetMode="Externa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hyperlink" Target="http://images.google.com.co/imgres?imgurl=http://www.supermercado.no/exhibition/26.jpg&amp;imgrefurl=http://www.supermercado.no/&amp;h=225&amp;w=300&amp;sz=104&amp;tbnid=DWBUDqJSfKGEnM:&amp;tbnh=83&amp;tbnw=111&amp;hl=es&amp;start=16&amp;prev=/images?q=supermercado&amp;svnum=10&amp;hl=es&amp;lr=&amp;sa=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eg"/><Relationship Id="rId7" Type="http://schemas.openxmlformats.org/officeDocument/2006/relationships/image" Target="../media/image45.jpeg"/><Relationship Id="rId2" Type="http://schemas.openxmlformats.org/officeDocument/2006/relationships/hyperlink" Target="http://images.google.com.co/imgres?imgurl=http://empleo.universia.es/contenidosHTML/seleccion/img/tipo_entrevistador.jpg&amp;imgrefurl=http://empleo.universia.es/contenidosHTML/seleccion/tipos_entrevistadores.htm&amp;h=262&amp;w=325&amp;sz=8&amp;tbnid=j0pI_d1OpoC_eM:&amp;tbnh=91&amp;tbnw=114&amp;hl=es&amp;start=2&amp;prev=/images?q=Entrevistador&amp;svnum=10&amp;hl=es&amp;lr=&amp;sa=G" TargetMode="External"/><Relationship Id="rId1" Type="http://schemas.openxmlformats.org/officeDocument/2006/relationships/slideLayout" Target="../slideLayouts/slideLayout2.xml"/><Relationship Id="rId6" Type="http://schemas.openxmlformats.org/officeDocument/2006/relationships/hyperlink" Target="http://images.google.com.co/imgres?imgurl=http://www.educa.aragob.es/iesrsfra/Archivos_Varios/Fisica/fotoslaboratorio/experimentacion/experiencia2.jpg&amp;imgrefurl=http://www.educa.aragob.es/iesrsfra/Archivos_Varios/Fisica/Fisica.htm&amp;h=300&amp;w=400&amp;sz=37&amp;tbnid=oaW3SIhfPsijeM:&amp;tbnh=90&amp;tbnw=120&amp;hl=es&amp;start=94&amp;prev=/images?q=Experimentaci%C3%B3n&amp;start=80&amp;svnum=10&amp;hl=es&amp;lr=&amp;sa=N" TargetMode="External"/><Relationship Id="rId5" Type="http://schemas.openxmlformats.org/officeDocument/2006/relationships/image" Target="../media/image44.jpeg"/><Relationship Id="rId4" Type="http://schemas.openxmlformats.org/officeDocument/2006/relationships/hyperlink" Target="http://images.google.com.co/imgres?imgurl=http://averaves.fcien.edu.uy/Chui_UY_CursoAnill2004.jpg&amp;imgrefurl=http://averaves.fcien.edu.uy/todo_sobre_aves.htm&amp;h=211&amp;w=346&amp;sz=14&amp;tbnid=P2MQZs7cwG8itM:&amp;tbnh=70&amp;tbnw=116&amp;hl=es&amp;start=14&amp;prev=/images?q=Observaci%C3%B3n&amp;svnum=10&amp;hl=es&amp;lr=&amp;sa=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images.google.com.co/imgres?imgurl=http://www.durango.net.mx/articulos/dtodo/fotos/entrevista.jpg&amp;imgrefurl=http://www.durango.net.mx/articulos/dtodo/ver.asp?id=200&amp;h=387&amp;w=280&amp;sz=11&amp;tbnid=iyc32wOivvgCpM:&amp;tbnh=119&amp;tbnw=86&amp;hl=es&amp;start=1&amp;prev=/images?q=Entrevista&amp;svnum=10&amp;hl=es&amp;lr="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images.google.com.co/imgres?imgurl=http://www.bewerbungs-line.de/images/wiedereinsteigerin.jpg&amp;imgrefurl=http://www.bewerbungs-line.de/&amp;h=431&amp;w=768&amp;sz=67&amp;tbnid=Hre9T6VJbGFp0M:&amp;tbnh=79&amp;tbnw=141&amp;hl=es&amp;start=15&amp;prev=/images?q=On+line&amp;svnum=10&amp;hl=es&amp;lr=" TargetMode="External"/><Relationship Id="rId3" Type="http://schemas.openxmlformats.org/officeDocument/2006/relationships/image" Target="../media/image38.jpeg"/><Relationship Id="rId7" Type="http://schemas.openxmlformats.org/officeDocument/2006/relationships/image" Target="../media/image49.jpeg"/><Relationship Id="rId12" Type="http://schemas.openxmlformats.org/officeDocument/2006/relationships/image" Target="../media/image52.png"/><Relationship Id="rId2" Type="http://schemas.openxmlformats.org/officeDocument/2006/relationships/hyperlink" Target="http://images.google.com.co/imgres?imgurl=http://www.simemarketing.com.mx/img/ser_imc00.gif&amp;imgrefurl=http://www.simemarketing.com.mx/servicios.htm&amp;h=70&amp;w=70&amp;sz=3&amp;tbnid=jf3g-5GWFnfp5M:&amp;tbnh=66&amp;tbnw=66&amp;hl=es&amp;start=40&amp;prev=/images?q=Informaci%C3%B3n+cuantitativa&amp;start=20&amp;svnum=10&amp;hl=es&amp;lr=&amp;sa=N" TargetMode="External"/><Relationship Id="rId1" Type="http://schemas.openxmlformats.org/officeDocument/2006/relationships/slideLayout" Target="../slideLayouts/slideLayout2.xml"/><Relationship Id="rId6" Type="http://schemas.openxmlformats.org/officeDocument/2006/relationships/hyperlink" Target="http://images.google.com.co/imgres?imgurl=http://w3.uniroma1.it/dits/docenti/boni/telefono.gif&amp;imgrefurl=http://w3.uniroma1.it/dits/docenti/boni/boni.htm&amp;h=383&amp;w=468&amp;sz=13&amp;tbnid=rP8XNqf9yDXXAM:&amp;tbnh=102&amp;tbnw=125&amp;hl=es&amp;start=1&amp;prev=/images?q=Tel%C3%A9fono&amp;svnum=10&amp;hl=es&amp;lr=&amp;sa=G" TargetMode="External"/><Relationship Id="rId11" Type="http://schemas.openxmlformats.org/officeDocument/2006/relationships/image" Target="../media/image51.jpeg"/><Relationship Id="rId5" Type="http://schemas.openxmlformats.org/officeDocument/2006/relationships/image" Target="../media/image48.jpeg"/><Relationship Id="rId10" Type="http://schemas.openxmlformats.org/officeDocument/2006/relationships/hyperlink" Target="http://images.google.com.co/imgres?imgurl=http://www.mimdes.gob.pe/censoxpaz/images/foto6.jpg&amp;imgrefurl=http://www.mimdes.gob.pe/censoxpaz/cuerpo_galeria.php&amp;h=146&amp;w=218&amp;sz=9&amp;tbnid=FYAnm-1oX_-DrM:&amp;tbnh=68&amp;tbnw=102&amp;hl=es&amp;start=18&amp;prev=/images?q=encuestador&amp;svnum=10&amp;hl=es&amp;lr=&amp;sa=G" TargetMode="External"/><Relationship Id="rId4" Type="http://schemas.openxmlformats.org/officeDocument/2006/relationships/hyperlink" Target="http://images.google.com.co/imgres?imgurl=http://www.grupocf.com.mx/img/cont_correo/correo_top_3.jpg&amp;imgrefurl=http://www.grupocf.com.mx/correo_emp.asp&amp;h=226&amp;w=277&amp;sz=15&amp;tbnid=59DoZBGcjpKTuM:&amp;tbnh=88&amp;tbnw=109&amp;hl=es&amp;start=12&amp;prev=/images?q=Correo&amp;svnum=10&amp;hl=es&amp;lr=" TargetMode="External"/><Relationship Id="rId9" Type="http://schemas.openxmlformats.org/officeDocument/2006/relationships/image" Target="../media/image50.jpeg"/></Relationships>
</file>

<file path=ppt/slides/_rels/slide44.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images.google.com.co/imgres?imgurl=http://www.gustavoguimaraes.com.br/arquivo/images/supermercado2_g.jpg&amp;imgrefurl=http://www.gustavoguimaraes.com.br/arquivo/GG_arquivo_20.htm&amp;h=550&amp;w=413&amp;sz=81&amp;tbnid=Efgu2-lD_9UqtM:&amp;tbnh=130&amp;tbnw=97&amp;hl=es&amp;start=13&amp;prev=/images?q=supermercado&amp;svnum=10&amp;hl=es&amp;lr=&amp;sa=G" TargetMode="External"/><Relationship Id="rId1" Type="http://schemas.openxmlformats.org/officeDocument/2006/relationships/slideLayout" Target="../slideLayouts/slideLayout2.xml"/><Relationship Id="rId4" Type="http://schemas.openxmlformats.org/officeDocument/2006/relationships/image" Target="../media/image58.tiff"/></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images.google.com.co/imgres?imgurl=http://155.210.60.15/Geo/Tigweb/Graficos/Disperlineal.gif&amp;imgrefurl=http://155.210.60.15/Geo/Tigweb/Graficos/&amp;h=282&amp;w=355&amp;sz=5&amp;tbnid=sl16XtOtFsoOZM:&amp;tbnh=92&amp;tbnw=117&amp;hl=es&amp;start=7&amp;prev=/images?q=gr%C3%A1ficos+regresi%C3%B3n&amp;svnum=10&amp;hl=es&amp;lr="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4.tiff"/></Relationships>
</file>

<file path=ppt/slides/_rels/slide67.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oleObject" Target="../embeddings/oleObject2.bin"/><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19"/>
          <p:cNvGrpSpPr>
            <a:grpSpLocks/>
          </p:cNvGrpSpPr>
          <p:nvPr/>
        </p:nvGrpSpPr>
        <p:grpSpPr bwMode="auto">
          <a:xfrm>
            <a:off x="2555875" y="2393950"/>
            <a:ext cx="4392613" cy="3168650"/>
            <a:chOff x="1247" y="981"/>
            <a:chExt cx="3175" cy="2404"/>
          </a:xfrm>
        </p:grpSpPr>
        <p:sp>
          <p:nvSpPr>
            <p:cNvPr id="4103" name="AutoShape 20"/>
            <p:cNvSpPr>
              <a:spLocks noChangeArrowheads="1"/>
            </p:cNvSpPr>
            <p:nvPr/>
          </p:nvSpPr>
          <p:spPr bwMode="auto">
            <a:xfrm>
              <a:off x="2880" y="1570"/>
              <a:ext cx="1542" cy="1135"/>
            </a:xfrm>
            <a:prstGeom prst="wedgeRoundRectCallout">
              <a:avLst>
                <a:gd name="adj1" fmla="val -89042"/>
                <a:gd name="adj2" fmla="val 23458"/>
                <a:gd name="adj3" fmla="val 16667"/>
              </a:avLst>
            </a:prstGeom>
            <a:solidFill>
              <a:schemeClr val="tx1"/>
            </a:solidFill>
            <a:ln w="12700">
              <a:solidFill>
                <a:srgbClr val="996600"/>
              </a:solidFill>
              <a:miter lim="800000"/>
              <a:headEnd/>
              <a:tailEnd/>
            </a:ln>
            <a:effectLst>
              <a:outerShdw dist="53882" dir="2700000" algn="ctr" rotWithShape="0">
                <a:schemeClr val="bg2"/>
              </a:outerShdw>
            </a:effectLst>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endParaRPr lang="es-ES" altLang="es-CL" sz="2800">
                <a:solidFill>
                  <a:srgbClr val="FAFD00"/>
                </a:solidFill>
                <a:latin typeface="Century Schoolbook" panose="02040604050505020304" pitchFamily="18" charset="0"/>
              </a:endParaRPr>
            </a:p>
          </p:txBody>
        </p:sp>
        <p:graphicFrame>
          <p:nvGraphicFramePr>
            <p:cNvPr id="4104" name="Object 21">
              <a:hlinkClick r:id="" action="ppaction://ole?verb=0"/>
            </p:cNvPr>
            <p:cNvGraphicFramePr>
              <a:graphicFrameLocks/>
            </p:cNvGraphicFramePr>
            <p:nvPr/>
          </p:nvGraphicFramePr>
          <p:xfrm>
            <a:off x="1429" y="2388"/>
            <a:ext cx="918" cy="997"/>
          </p:xfrm>
          <a:graphic>
            <a:graphicData uri="http://schemas.openxmlformats.org/presentationml/2006/ole">
              <mc:AlternateContent xmlns:mc="http://schemas.openxmlformats.org/markup-compatibility/2006">
                <mc:Choice xmlns:v="urn:schemas-microsoft-com:vml" Requires="v">
                  <p:oleObj name="Imagen" r:id="rId2" imgW="5640388" imgH="6415088" progId="MS_ClipArt_Gallery.2">
                    <p:embed/>
                  </p:oleObj>
                </mc:Choice>
                <mc:Fallback>
                  <p:oleObj name="Imagen" r:id="rId2" imgW="5640388" imgH="6415088" progId="MS_ClipArt_Gallery.2">
                    <p:embed/>
                    <p:pic>
                      <p:nvPicPr>
                        <p:cNvPr id="4104" name="Object 21">
                          <a:hlinkClick r:id="" action="ppaction://ole?verb=0"/>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 y="2388"/>
                          <a:ext cx="918" cy="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5" name="AutoShape 22"/>
            <p:cNvSpPr>
              <a:spLocks noChangeArrowheads="1"/>
            </p:cNvSpPr>
            <p:nvPr/>
          </p:nvSpPr>
          <p:spPr bwMode="auto">
            <a:xfrm>
              <a:off x="1247" y="981"/>
              <a:ext cx="1497" cy="1271"/>
            </a:xfrm>
            <a:prstGeom prst="wedgeRoundRectCallout">
              <a:avLst>
                <a:gd name="adj1" fmla="val 704"/>
                <a:gd name="adj2" fmla="val 60079"/>
                <a:gd name="adj3" fmla="val 16667"/>
              </a:avLst>
            </a:prstGeom>
            <a:solidFill>
              <a:schemeClr val="tx1"/>
            </a:solidFill>
            <a:ln w="12700">
              <a:solidFill>
                <a:srgbClr val="996600"/>
              </a:solidFill>
              <a:miter lim="800000"/>
              <a:headEnd/>
              <a:tailEnd/>
            </a:ln>
            <a:effectLst>
              <a:outerShdw dist="53882" dir="2700000" algn="ctr" rotWithShape="0">
                <a:schemeClr val="bg2"/>
              </a:outerShdw>
            </a:effectLst>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endParaRPr lang="es-ES" altLang="es-CL" sz="2800">
                <a:solidFill>
                  <a:srgbClr val="FAFD00"/>
                </a:solidFill>
                <a:latin typeface="Century Schoolbook" panose="02040604050505020304" pitchFamily="18" charset="0"/>
              </a:endParaRPr>
            </a:p>
          </p:txBody>
        </p:sp>
        <p:pic>
          <p:nvPicPr>
            <p:cNvPr id="4106" name="Picture 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 y="1661"/>
              <a:ext cx="1361"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07" name="Object 24"/>
            <p:cNvGraphicFramePr>
              <a:graphicFrameLocks noChangeAspect="1"/>
            </p:cNvGraphicFramePr>
            <p:nvPr/>
          </p:nvGraphicFramePr>
          <p:xfrm>
            <a:off x="1338" y="1046"/>
            <a:ext cx="1315" cy="1133"/>
          </p:xfrm>
          <a:graphic>
            <a:graphicData uri="http://schemas.openxmlformats.org/presentationml/2006/ole">
              <mc:AlternateContent xmlns:mc="http://schemas.openxmlformats.org/markup-compatibility/2006">
                <mc:Choice xmlns:v="urn:schemas-microsoft-com:vml" Requires="v">
                  <p:oleObj name="Imagen de mapa de bits" r:id="rId5" imgW="7621064" imgH="5714286" progId="Paint.Picture">
                    <p:embed/>
                  </p:oleObj>
                </mc:Choice>
                <mc:Fallback>
                  <p:oleObj name="Imagen de mapa de bits" r:id="rId5" imgW="7621064" imgH="5714286" progId="Paint.Picture">
                    <p:embed/>
                    <p:pic>
                      <p:nvPicPr>
                        <p:cNvPr id="4107" name="Object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8" y="1046"/>
                          <a:ext cx="1315" cy="1133"/>
                        </a:xfrm>
                        <a:prstGeom prst="rect">
                          <a:avLst/>
                        </a:prstGeom>
                        <a:noFill/>
                        <a:ln>
                          <a:noFill/>
                        </a:ln>
                        <a:effectLst/>
                        <a:extLst>
                          <a:ext uri="{909E8E84-426E-40DD-AFC4-6F175D3DCCD1}">
                            <a14:hiddenFill xmlns:a14="http://schemas.microsoft.com/office/drawing/2010/main">
                              <a:solidFill>
                                <a:srgbClr val="51DC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5724" dir="2700000" algn="ctr" rotWithShape="0">
                                  <a:schemeClr val="bg2"/>
                                </a:outerShdw>
                              </a:effectLst>
                            </a14:hiddenEffects>
                          </a:ext>
                        </a:extLst>
                      </p:spPr>
                    </p:pic>
                  </p:oleObj>
                </mc:Fallback>
              </mc:AlternateContent>
            </a:graphicData>
          </a:graphic>
        </p:graphicFrame>
      </p:grpSp>
      <p:sp>
        <p:nvSpPr>
          <p:cNvPr id="4099" name="Rectangle 25"/>
          <p:cNvSpPr>
            <a:spLocks noChangeArrowheads="1"/>
          </p:cNvSpPr>
          <p:nvPr/>
        </p:nvSpPr>
        <p:spPr bwMode="auto">
          <a:xfrm>
            <a:off x="179388" y="5949280"/>
            <a:ext cx="8785225" cy="8636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4100" name="Text Box 26"/>
          <p:cNvSpPr txBox="1">
            <a:spLocks noChangeArrowheads="1"/>
          </p:cNvSpPr>
          <p:nvPr/>
        </p:nvSpPr>
        <p:spPr bwMode="auto">
          <a:xfrm>
            <a:off x="5292725" y="5876925"/>
            <a:ext cx="3816350" cy="40011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r>
              <a:rPr lang="es-ES_tradnl" altLang="es-CL" sz="2000" dirty="0">
                <a:solidFill>
                  <a:srgbClr val="204392"/>
                </a:solidFill>
              </a:rPr>
              <a:t>Prof.  Jorge Elliott </a:t>
            </a:r>
          </a:p>
        </p:txBody>
      </p:sp>
      <p:sp>
        <p:nvSpPr>
          <p:cNvPr id="4124" name="Rectangle 28"/>
          <p:cNvSpPr>
            <a:spLocks noChangeArrowheads="1"/>
          </p:cNvSpPr>
          <p:nvPr/>
        </p:nvSpPr>
        <p:spPr bwMode="auto">
          <a:xfrm>
            <a:off x="457200" y="333375"/>
            <a:ext cx="8001000" cy="962025"/>
          </a:xfrm>
          <a:prstGeom prst="rect">
            <a:avLst/>
          </a:prstGeom>
          <a:noFill/>
          <a:ln w="12700">
            <a:noFill/>
            <a:miter lim="800000"/>
            <a:headEnd/>
            <a:tailEnd/>
          </a:ln>
          <a:effectLst/>
        </p:spPr>
        <p:txBody>
          <a:bodyPr lIns="90488" tIns="44450" rIns="90488" bIns="44450" anchor="ctr"/>
          <a:lstStyle/>
          <a:p>
            <a:pPr algn="ctr" eaLnBrk="1" hangingPunct="1">
              <a:lnSpc>
                <a:spcPct val="90000"/>
              </a:lnSpc>
              <a:defRPr/>
            </a:pPr>
            <a:br>
              <a:rPr lang="es-ES_tradnl" sz="3600" dirty="0">
                <a:solidFill>
                  <a:srgbClr val="204392"/>
                </a:solidFill>
                <a:effectLst>
                  <a:outerShdw blurRad="38100" dist="38100" dir="2700000" algn="tl">
                    <a:srgbClr val="C0C0C0"/>
                  </a:outerShdw>
                </a:effectLst>
              </a:rPr>
            </a:br>
            <a:r>
              <a:rPr lang="es-ES_tradnl" sz="3200" dirty="0">
                <a:solidFill>
                  <a:srgbClr val="204392"/>
                </a:solidFill>
                <a:effectLst>
                  <a:outerShdw blurRad="38100" dist="38100" dir="2700000" algn="tl">
                    <a:srgbClr val="C0C0C0"/>
                  </a:outerShdw>
                </a:effectLst>
              </a:rPr>
              <a:t>Preparación y Evaluación de Proyectos</a:t>
            </a:r>
            <a:br>
              <a:rPr lang="es-ES_tradnl" sz="3200" dirty="0">
                <a:solidFill>
                  <a:srgbClr val="204392"/>
                </a:solidFill>
                <a:effectLst>
                  <a:outerShdw blurRad="38100" dist="38100" dir="2700000" algn="tl">
                    <a:srgbClr val="C0C0C0"/>
                  </a:outerShdw>
                </a:effectLst>
              </a:rPr>
            </a:br>
            <a:endParaRPr lang="es-ES_tradnl" sz="3200" dirty="0">
              <a:solidFill>
                <a:srgbClr val="204392"/>
              </a:solidFill>
            </a:endParaRPr>
          </a:p>
        </p:txBody>
      </p:sp>
      <p:sp>
        <p:nvSpPr>
          <p:cNvPr id="4126" name="Rectangle 30"/>
          <p:cNvSpPr>
            <a:spLocks noChangeArrowheads="1"/>
          </p:cNvSpPr>
          <p:nvPr/>
        </p:nvSpPr>
        <p:spPr bwMode="auto">
          <a:xfrm>
            <a:off x="421770" y="1062094"/>
            <a:ext cx="8001000" cy="796012"/>
          </a:xfrm>
          <a:prstGeom prst="rect">
            <a:avLst/>
          </a:prstGeom>
          <a:noFill/>
          <a:ln w="12700">
            <a:noFill/>
            <a:miter lim="800000"/>
            <a:headEnd/>
            <a:tailEnd/>
          </a:ln>
          <a:effectLst/>
        </p:spPr>
        <p:txBody>
          <a:bodyPr lIns="90488" tIns="44450" rIns="90488" bIns="44450" anchor="ctr"/>
          <a:lstStyle/>
          <a:p>
            <a:pPr algn="ctr" eaLnBrk="1" hangingPunct="1">
              <a:lnSpc>
                <a:spcPct val="90000"/>
              </a:lnSpc>
              <a:defRPr/>
            </a:pPr>
            <a:br>
              <a:rPr lang="es-ES_tradnl" sz="2800" dirty="0">
                <a:solidFill>
                  <a:srgbClr val="008000"/>
                </a:solidFill>
                <a:effectLst>
                  <a:outerShdw blurRad="38100" dist="38100" dir="2700000" algn="tl">
                    <a:srgbClr val="C0C0C0"/>
                  </a:outerShdw>
                </a:effectLst>
              </a:rPr>
            </a:br>
            <a:r>
              <a:rPr lang="es-ES_tradnl" sz="2400" dirty="0">
                <a:solidFill>
                  <a:srgbClr val="008000"/>
                </a:solidFill>
                <a:effectLst>
                  <a:outerShdw blurRad="38100" dist="38100" dir="2700000" algn="tl">
                    <a:srgbClr val="C0C0C0"/>
                  </a:outerShdw>
                </a:effectLst>
              </a:rPr>
              <a:t>Sesión 2: ESTUDIOS DE LA PREINVERSIÓN</a:t>
            </a:r>
            <a:br>
              <a:rPr lang="es-ES_tradnl" sz="2400" dirty="0">
                <a:solidFill>
                  <a:srgbClr val="008000"/>
                </a:solidFill>
                <a:effectLst>
                  <a:outerShdw blurRad="38100" dist="38100" dir="2700000" algn="tl">
                    <a:srgbClr val="C0C0C0"/>
                  </a:outerShdw>
                </a:effectLst>
              </a:rPr>
            </a:br>
            <a:endParaRPr lang="es-ES_tradnl" sz="2400" dirty="0">
              <a:solidFill>
                <a:srgbClr val="008000"/>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9D9D9"/>
            </a:gs>
            <a:gs pos="100000">
              <a:schemeClr val="tx1"/>
            </a:gs>
          </a:gsLst>
          <a:lin ang="5400000" scaled="1"/>
        </a:gradFill>
        <a:effectLst/>
      </p:bgPr>
    </p:bg>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id="{8285DB4A-CBFA-2240-87A6-47458DA813ED}"/>
              </a:ext>
            </a:extLst>
          </p:cNvPr>
          <p:cNvSpPr>
            <a:spLocks noGrp="1" noChangeArrowheads="1"/>
          </p:cNvSpPr>
          <p:nvPr>
            <p:ph type="body" sz="half" idx="1"/>
          </p:nvPr>
        </p:nvSpPr>
        <p:spPr>
          <a:xfrm>
            <a:off x="468313" y="1628775"/>
            <a:ext cx="4895850" cy="358775"/>
          </a:xfrm>
          <a:noFill/>
        </p:spPr>
        <p:txBody>
          <a:bodyPr/>
          <a:lstStyle/>
          <a:p>
            <a:pPr marL="342900" indent="-342900" eaLnBrk="1" hangingPunct="1">
              <a:lnSpc>
                <a:spcPct val="80000"/>
              </a:lnSpc>
              <a:buFont typeface="Wingdings" pitchFamily="2" charset="2"/>
              <a:buNone/>
            </a:pPr>
            <a:r>
              <a:rPr lang="es-ES" altLang="es-CL" sz="2200" dirty="0">
                <a:solidFill>
                  <a:schemeClr val="accent5">
                    <a:lumMod val="25000"/>
                  </a:schemeClr>
                </a:solidFill>
              </a:rPr>
              <a:t>Alternativas de Solución</a:t>
            </a:r>
          </a:p>
        </p:txBody>
      </p:sp>
      <p:pic>
        <p:nvPicPr>
          <p:cNvPr id="541711" name="Picture 15" descr="P_APPS_CityStreets_NOCt_sm">
            <a:extLst>
              <a:ext uri="{FF2B5EF4-FFF2-40B4-BE49-F238E27FC236}">
                <a16:creationId xmlns:a16="http://schemas.microsoft.com/office/drawing/2014/main" id="{CECC2E6E-1EE4-C94B-ACF4-9BA425955AC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01167" y="1412875"/>
            <a:ext cx="3663446" cy="1872109"/>
          </a:xfrm>
          <a:noFill/>
        </p:spPr>
      </p:pic>
      <p:sp>
        <p:nvSpPr>
          <p:cNvPr id="14340" name="Rectangle 14">
            <a:extLst>
              <a:ext uri="{FF2B5EF4-FFF2-40B4-BE49-F238E27FC236}">
                <a16:creationId xmlns:a16="http://schemas.microsoft.com/office/drawing/2014/main" id="{35466128-7A5D-9849-90DA-5F58FCBA365E}"/>
              </a:ext>
            </a:extLst>
          </p:cNvPr>
          <p:cNvSpPr>
            <a:spLocks noChangeArrowheads="1"/>
          </p:cNvSpPr>
          <p:nvPr/>
        </p:nvSpPr>
        <p:spPr bwMode="auto">
          <a:xfrm>
            <a:off x="107950" y="2060575"/>
            <a:ext cx="8829675"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spcBef>
                <a:spcPct val="30000"/>
              </a:spcBef>
              <a:buClr>
                <a:srgbClr val="037C03"/>
              </a:buClr>
              <a:buSzPct val="85000"/>
              <a:buFont typeface="Wingdings" pitchFamily="2" charset="2"/>
              <a:buNone/>
            </a:pPr>
            <a:r>
              <a:rPr lang="es-ES_tradnl" altLang="es-CL" sz="2400" dirty="0">
                <a:solidFill>
                  <a:srgbClr val="000000"/>
                </a:solidFill>
              </a:rPr>
              <a:t>	Nuevas alternativas:</a:t>
            </a:r>
          </a:p>
          <a:p>
            <a:pPr eaLnBrk="1" hangingPunct="1">
              <a:lnSpc>
                <a:spcPct val="90000"/>
              </a:lnSpc>
              <a:buClr>
                <a:srgbClr val="037C03"/>
              </a:buClr>
              <a:buSzPct val="85000"/>
              <a:buFont typeface="Wingdings" pitchFamily="2" charset="2"/>
              <a:buNone/>
            </a:pPr>
            <a:r>
              <a:rPr lang="es-ES_tradnl" altLang="es-CL" sz="2400" dirty="0">
                <a:solidFill>
                  <a:srgbClr val="000000"/>
                </a:solidFill>
              </a:rPr>
              <a:t>	</a:t>
            </a:r>
            <a:r>
              <a:rPr lang="es-ES_tradnl" altLang="es-CL" sz="1800" i="1" dirty="0">
                <a:solidFill>
                  <a:srgbClr val="000000"/>
                </a:solidFill>
              </a:rPr>
              <a:t>(tecnológicas, de operación y servicio)</a:t>
            </a:r>
          </a:p>
          <a:p>
            <a:pPr eaLnBrk="1" hangingPunct="1">
              <a:lnSpc>
                <a:spcPct val="90000"/>
              </a:lnSpc>
              <a:spcBef>
                <a:spcPct val="30000"/>
              </a:spcBef>
              <a:buClr>
                <a:srgbClr val="037C03"/>
              </a:buClr>
              <a:buSzPct val="85000"/>
              <a:buFont typeface="Wingdings" pitchFamily="2" charset="2"/>
              <a:buNone/>
            </a:pPr>
            <a:endParaRPr lang="es-ES_tradnl" altLang="es-CL" sz="700" i="1" dirty="0">
              <a:solidFill>
                <a:srgbClr val="000000"/>
              </a:solidFill>
            </a:endParaRPr>
          </a:p>
          <a:p>
            <a:pPr lvl="1" eaLnBrk="1" hangingPunct="1">
              <a:lnSpc>
                <a:spcPct val="90000"/>
              </a:lnSpc>
              <a:spcBef>
                <a:spcPct val="30000"/>
              </a:spcBef>
              <a:buClr>
                <a:srgbClr val="037C03"/>
              </a:buClr>
              <a:buSzPct val="80000"/>
              <a:buFont typeface="Wingdings" pitchFamily="2" charset="2"/>
              <a:buChar char="n"/>
            </a:pPr>
            <a:r>
              <a:rPr lang="es-ES_tradnl" altLang="es-CL" sz="1700" dirty="0">
                <a:solidFill>
                  <a:srgbClr val="000000"/>
                </a:solidFill>
              </a:rPr>
              <a:t>Conceptualización general de las posibles alternativas</a:t>
            </a:r>
          </a:p>
          <a:p>
            <a:pPr lvl="1" eaLnBrk="1" hangingPunct="1">
              <a:lnSpc>
                <a:spcPct val="90000"/>
              </a:lnSpc>
              <a:spcBef>
                <a:spcPct val="30000"/>
              </a:spcBef>
              <a:buClr>
                <a:srgbClr val="037C03"/>
              </a:buClr>
              <a:buSzPct val="80000"/>
              <a:buFont typeface="Wingdings" pitchFamily="2" charset="2"/>
              <a:buChar char="n"/>
            </a:pPr>
            <a:r>
              <a:rPr lang="es-ES_tradnl" altLang="es-CL" sz="1700" dirty="0">
                <a:solidFill>
                  <a:srgbClr val="000000"/>
                </a:solidFill>
              </a:rPr>
              <a:t>Soluciones existentes o desarrollado a medida.</a:t>
            </a:r>
          </a:p>
          <a:p>
            <a:pPr lvl="1" eaLnBrk="1" hangingPunct="1">
              <a:lnSpc>
                <a:spcPct val="90000"/>
              </a:lnSpc>
              <a:spcBef>
                <a:spcPct val="30000"/>
              </a:spcBef>
              <a:buClr>
                <a:srgbClr val="037C03"/>
              </a:buClr>
              <a:buSzPct val="80000"/>
              <a:buFont typeface="Wingdings" pitchFamily="2" charset="2"/>
              <a:buChar char="n"/>
            </a:pPr>
            <a:r>
              <a:rPr lang="es-ES_tradnl" altLang="es-CL" sz="1700" dirty="0">
                <a:solidFill>
                  <a:srgbClr val="000000"/>
                </a:solidFill>
              </a:rPr>
              <a:t>Disciplinas y herramientas orientadas a la colaboración, al conocimiento, la inteligencia, la toma de decisiones, etc.</a:t>
            </a:r>
          </a:p>
          <a:p>
            <a:pPr lvl="1" eaLnBrk="1" hangingPunct="1">
              <a:lnSpc>
                <a:spcPct val="90000"/>
              </a:lnSpc>
              <a:spcBef>
                <a:spcPct val="30000"/>
              </a:spcBef>
              <a:buClr>
                <a:srgbClr val="037C03"/>
              </a:buClr>
              <a:buSzPct val="80000"/>
              <a:buFont typeface="Wingdings" pitchFamily="2" charset="2"/>
              <a:buChar char="n"/>
            </a:pPr>
            <a:r>
              <a:rPr lang="es-ES_tradnl" altLang="es-CL" sz="1700" dirty="0">
                <a:solidFill>
                  <a:srgbClr val="000000"/>
                </a:solidFill>
              </a:rPr>
              <a:t>Tecnologías de captura, respuesta, seguridad, comunicaciones, continuidad operacional, etc.</a:t>
            </a:r>
          </a:p>
          <a:p>
            <a:pPr lvl="1" eaLnBrk="1" hangingPunct="1">
              <a:lnSpc>
                <a:spcPct val="90000"/>
              </a:lnSpc>
              <a:spcBef>
                <a:spcPct val="30000"/>
              </a:spcBef>
              <a:buClr>
                <a:srgbClr val="037C03"/>
              </a:buClr>
              <a:buSzPct val="80000"/>
              <a:buFont typeface="Wingdings" pitchFamily="2" charset="2"/>
              <a:buChar char="n"/>
            </a:pPr>
            <a:r>
              <a:rPr lang="es-ES_tradnl" altLang="es-CL" sz="1700" dirty="0">
                <a:solidFill>
                  <a:srgbClr val="000000"/>
                </a:solidFill>
              </a:rPr>
              <a:t>A nivel de Equipamiento: sistemas abiertos, sistemas cerrados, plataformas y ambientes.</a:t>
            </a:r>
          </a:p>
          <a:p>
            <a:pPr lvl="1" eaLnBrk="1" hangingPunct="1">
              <a:lnSpc>
                <a:spcPct val="90000"/>
              </a:lnSpc>
              <a:spcBef>
                <a:spcPct val="30000"/>
              </a:spcBef>
              <a:buClr>
                <a:srgbClr val="037C03"/>
              </a:buClr>
              <a:buSzPct val="80000"/>
              <a:buFont typeface="Wingdings" pitchFamily="2" charset="2"/>
              <a:buChar char="n"/>
            </a:pPr>
            <a:r>
              <a:rPr lang="es-ES_tradnl" altLang="es-CL" sz="1700" dirty="0">
                <a:solidFill>
                  <a:srgbClr val="000000"/>
                </a:solidFill>
              </a:rPr>
              <a:t>Características de comunicaciones, procesamiento y  almacenamiento crean configuraciones computacionales: de Redes, Hosting local, </a:t>
            </a:r>
            <a:r>
              <a:rPr lang="es-ES_tradnl" altLang="es-CL" sz="1700" dirty="0" err="1">
                <a:solidFill>
                  <a:srgbClr val="000000"/>
                </a:solidFill>
              </a:rPr>
              <a:t>cloud</a:t>
            </a:r>
            <a:r>
              <a:rPr lang="es-ES_tradnl" altLang="es-CL" sz="1700" dirty="0">
                <a:solidFill>
                  <a:srgbClr val="000000"/>
                </a:solidFill>
              </a:rPr>
              <a:t> o mixto, distribución de inteligencia, resiliencia, aplicaciones móviles,...</a:t>
            </a:r>
          </a:p>
          <a:p>
            <a:pPr lvl="1" eaLnBrk="1" hangingPunct="1">
              <a:lnSpc>
                <a:spcPct val="90000"/>
              </a:lnSpc>
              <a:spcBef>
                <a:spcPct val="30000"/>
              </a:spcBef>
              <a:buClr>
                <a:srgbClr val="037C03"/>
              </a:buClr>
              <a:buSzPct val="80000"/>
              <a:buFont typeface="Wingdings" pitchFamily="2" charset="2"/>
              <a:buChar char="n"/>
            </a:pPr>
            <a:r>
              <a:rPr lang="es-ES_tradnl" altLang="es-CL" sz="1700" dirty="0">
                <a:solidFill>
                  <a:srgbClr val="000000"/>
                </a:solidFill>
              </a:rPr>
              <a:t>Aplicaciones internas o externalizadas como servicio (SaaS)</a:t>
            </a:r>
          </a:p>
        </p:txBody>
      </p:sp>
      <p:sp>
        <p:nvSpPr>
          <p:cNvPr id="8" name="Text Box 4">
            <a:extLst>
              <a:ext uri="{FF2B5EF4-FFF2-40B4-BE49-F238E27FC236}">
                <a16:creationId xmlns:a16="http://schemas.microsoft.com/office/drawing/2014/main" id="{AD1E22D2-3CD7-0A44-AB9B-FE5F3D8A5553}"/>
              </a:ext>
            </a:extLst>
          </p:cNvPr>
          <p:cNvSpPr txBox="1">
            <a:spLocks noChangeArrowheads="1"/>
          </p:cNvSpPr>
          <p:nvPr/>
        </p:nvSpPr>
        <p:spPr bwMode="auto">
          <a:xfrm>
            <a:off x="233363" y="1020763"/>
            <a:ext cx="7848600"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  Selección de Opciones  Técnicas/Operativas</a:t>
            </a:r>
          </a:p>
        </p:txBody>
      </p:sp>
      <p:sp>
        <p:nvSpPr>
          <p:cNvPr id="9" name="Rectangle 2">
            <a:extLst>
              <a:ext uri="{FF2B5EF4-FFF2-40B4-BE49-F238E27FC236}">
                <a16:creationId xmlns:a16="http://schemas.microsoft.com/office/drawing/2014/main" id="{7202A552-DE72-534C-AE23-0DD5BCE7267E}"/>
              </a:ext>
            </a:extLst>
          </p:cNvPr>
          <p:cNvSpPr txBox="1">
            <a:spLocks noChangeArrowheads="1"/>
          </p:cNvSpPr>
          <p:nvPr/>
        </p:nvSpPr>
        <p:spPr bwMode="auto">
          <a:xfrm>
            <a:off x="347663" y="388938"/>
            <a:ext cx="74644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spAutoFit/>
          </a:bodyPr>
          <a:lstStyle>
            <a:lvl1pPr algn="l" rtl="0" eaLnBrk="0" fontAlgn="base" hangingPunct="0">
              <a:lnSpc>
                <a:spcPct val="90000"/>
              </a:lnSpc>
              <a:spcBef>
                <a:spcPct val="0"/>
              </a:spcBef>
              <a:spcAft>
                <a:spcPct val="0"/>
              </a:spcAft>
              <a:defRPr sz="3600" b="1">
                <a:solidFill>
                  <a:srgbClr val="204392"/>
                </a:solidFill>
                <a:latin typeface="+mj-lt"/>
                <a:ea typeface="+mj-ea"/>
                <a:cs typeface="+mj-cs"/>
              </a:defRPr>
            </a:lvl1pPr>
            <a:lvl2pPr algn="l" rtl="0" eaLnBrk="0" fontAlgn="base" hangingPunct="0">
              <a:lnSpc>
                <a:spcPct val="90000"/>
              </a:lnSpc>
              <a:spcBef>
                <a:spcPct val="0"/>
              </a:spcBef>
              <a:spcAft>
                <a:spcPct val="0"/>
              </a:spcAft>
              <a:defRPr sz="3600" b="1">
                <a:solidFill>
                  <a:srgbClr val="204392"/>
                </a:solidFill>
                <a:latin typeface="Arial" pitchFamily="34" charset="0"/>
              </a:defRPr>
            </a:lvl2pPr>
            <a:lvl3pPr algn="l" rtl="0" eaLnBrk="0" fontAlgn="base" hangingPunct="0">
              <a:lnSpc>
                <a:spcPct val="90000"/>
              </a:lnSpc>
              <a:spcBef>
                <a:spcPct val="0"/>
              </a:spcBef>
              <a:spcAft>
                <a:spcPct val="0"/>
              </a:spcAft>
              <a:defRPr sz="3600" b="1">
                <a:solidFill>
                  <a:srgbClr val="204392"/>
                </a:solidFill>
                <a:latin typeface="Arial" pitchFamily="34" charset="0"/>
              </a:defRPr>
            </a:lvl3pPr>
            <a:lvl4pPr algn="l" rtl="0" eaLnBrk="0" fontAlgn="base" hangingPunct="0">
              <a:lnSpc>
                <a:spcPct val="90000"/>
              </a:lnSpc>
              <a:spcBef>
                <a:spcPct val="0"/>
              </a:spcBef>
              <a:spcAft>
                <a:spcPct val="0"/>
              </a:spcAft>
              <a:defRPr sz="3600" b="1">
                <a:solidFill>
                  <a:srgbClr val="204392"/>
                </a:solidFill>
                <a:latin typeface="Arial" pitchFamily="34" charset="0"/>
              </a:defRPr>
            </a:lvl4pPr>
            <a:lvl5pPr algn="l" rtl="0" eaLnBrk="0" fontAlgn="base" hangingPunct="0">
              <a:lnSpc>
                <a:spcPct val="90000"/>
              </a:lnSpc>
              <a:spcBef>
                <a:spcPct val="0"/>
              </a:spcBef>
              <a:spcAft>
                <a:spcPct val="0"/>
              </a:spcAft>
              <a:defRPr sz="3600" b="1">
                <a:solidFill>
                  <a:srgbClr val="204392"/>
                </a:solidFill>
                <a:latin typeface="Arial" pitchFamily="34" charset="0"/>
              </a:defRPr>
            </a:lvl5pPr>
            <a:lvl6pPr marL="457200" algn="l" rtl="0" fontAlgn="base">
              <a:lnSpc>
                <a:spcPct val="90000"/>
              </a:lnSpc>
              <a:spcBef>
                <a:spcPct val="0"/>
              </a:spcBef>
              <a:spcAft>
                <a:spcPct val="0"/>
              </a:spcAft>
              <a:defRPr sz="3600" b="1">
                <a:solidFill>
                  <a:srgbClr val="204392"/>
                </a:solidFill>
                <a:latin typeface="Arial" pitchFamily="34" charset="0"/>
              </a:defRPr>
            </a:lvl6pPr>
            <a:lvl7pPr marL="914400" algn="l" rtl="0" fontAlgn="base">
              <a:lnSpc>
                <a:spcPct val="90000"/>
              </a:lnSpc>
              <a:spcBef>
                <a:spcPct val="0"/>
              </a:spcBef>
              <a:spcAft>
                <a:spcPct val="0"/>
              </a:spcAft>
              <a:defRPr sz="3600" b="1">
                <a:solidFill>
                  <a:srgbClr val="204392"/>
                </a:solidFill>
                <a:latin typeface="Arial" pitchFamily="34" charset="0"/>
              </a:defRPr>
            </a:lvl7pPr>
            <a:lvl8pPr marL="1371600" algn="l" rtl="0" fontAlgn="base">
              <a:lnSpc>
                <a:spcPct val="90000"/>
              </a:lnSpc>
              <a:spcBef>
                <a:spcPct val="0"/>
              </a:spcBef>
              <a:spcAft>
                <a:spcPct val="0"/>
              </a:spcAft>
              <a:defRPr sz="3600" b="1">
                <a:solidFill>
                  <a:srgbClr val="204392"/>
                </a:solidFill>
                <a:latin typeface="Arial" pitchFamily="34" charset="0"/>
              </a:defRPr>
            </a:lvl8pPr>
            <a:lvl9pPr marL="1828800" algn="l" rtl="0" fontAlgn="base">
              <a:lnSpc>
                <a:spcPct val="90000"/>
              </a:lnSpc>
              <a:spcBef>
                <a:spcPct val="0"/>
              </a:spcBef>
              <a:spcAft>
                <a:spcPct val="0"/>
              </a:spcAft>
              <a:defRPr sz="3600" b="1">
                <a:solidFill>
                  <a:srgbClr val="204392"/>
                </a:solidFill>
                <a:latin typeface="Arial" pitchFamily="34" charset="0"/>
              </a:defRPr>
            </a:lvl9pPr>
          </a:lstStyle>
          <a:p>
            <a:pPr algn="ctr" eaLnBrk="1" hangingPunct="1">
              <a:defRPr/>
            </a:pPr>
            <a:r>
              <a:rPr lang="es-ES_tradnl" altLang="es-CL" sz="2600" dirty="0">
                <a:solidFill>
                  <a:srgbClr val="417204"/>
                </a:solidFill>
                <a:ea typeface="+mn-ea"/>
                <a:cs typeface="+mn-cs"/>
              </a:rPr>
              <a:t>Estudio de Ingeniería del Proyecto</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41711"/>
                                        </p:tgtEl>
                                        <p:attrNameLst>
                                          <p:attrName>style.visibility</p:attrName>
                                        </p:attrNameLst>
                                      </p:cBhvr>
                                      <p:to>
                                        <p:strVal val="visible"/>
                                      </p:to>
                                    </p:set>
                                    <p:anim calcmode="lin" valueType="num">
                                      <p:cBhvr>
                                        <p:cTn id="7" dur="500" fill="hold"/>
                                        <p:tgtEl>
                                          <p:spTgt spid="541711"/>
                                        </p:tgtEl>
                                        <p:attrNameLst>
                                          <p:attrName>ppt_w</p:attrName>
                                        </p:attrNameLst>
                                      </p:cBhvr>
                                      <p:tavLst>
                                        <p:tav tm="0">
                                          <p:val>
                                            <p:fltVal val="0"/>
                                          </p:val>
                                        </p:tav>
                                        <p:tav tm="100000">
                                          <p:val>
                                            <p:strVal val="#ppt_w"/>
                                          </p:val>
                                        </p:tav>
                                      </p:tavLst>
                                    </p:anim>
                                    <p:anim calcmode="lin" valueType="num">
                                      <p:cBhvr>
                                        <p:cTn id="8" dur="500" fill="hold"/>
                                        <p:tgtEl>
                                          <p:spTgt spid="5417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4">
            <a:extLst>
              <a:ext uri="{FF2B5EF4-FFF2-40B4-BE49-F238E27FC236}">
                <a16:creationId xmlns:a16="http://schemas.microsoft.com/office/drawing/2014/main" id="{5FDA57F2-B85C-0A40-A98B-F85044DA2CB2}"/>
              </a:ext>
            </a:extLst>
          </p:cNvPr>
          <p:cNvSpPr>
            <a:spLocks noGrp="1" noChangeArrowheads="1"/>
          </p:cNvSpPr>
          <p:nvPr>
            <p:ph type="body" idx="1"/>
          </p:nvPr>
        </p:nvSpPr>
        <p:spPr>
          <a:xfrm>
            <a:off x="539750" y="2492375"/>
            <a:ext cx="7416800" cy="4608513"/>
          </a:xfrm>
        </p:spPr>
        <p:txBody>
          <a:bodyPr/>
          <a:lstStyle/>
          <a:p>
            <a:pPr marL="376238" indent="-376238" defTabSz="852488" eaLnBrk="1" hangingPunct="1">
              <a:lnSpc>
                <a:spcPct val="80000"/>
              </a:lnSpc>
              <a:buFont typeface="Wingdings" pitchFamily="2" charset="2"/>
              <a:buNone/>
              <a:defRPr/>
            </a:pPr>
            <a:r>
              <a:rPr lang="es-ES_tradnl" altLang="es-CL" sz="1050" dirty="0"/>
              <a:t>	</a:t>
            </a:r>
            <a:endParaRPr lang="es-ES_tradnl" altLang="es-CL" sz="500" dirty="0"/>
          </a:p>
          <a:p>
            <a:pPr marL="376238" indent="-376238" defTabSz="852488" eaLnBrk="1" hangingPunct="1">
              <a:lnSpc>
                <a:spcPct val="80000"/>
              </a:lnSpc>
              <a:buFont typeface="Wingdings" pitchFamily="2" charset="2"/>
              <a:buNone/>
              <a:defRPr/>
            </a:pPr>
            <a:r>
              <a:rPr lang="es-ES_tradnl" altLang="es-CL" sz="2000" dirty="0">
                <a:solidFill>
                  <a:schemeClr val="accent5">
                    <a:lumMod val="50000"/>
                  </a:schemeClr>
                </a:solidFill>
              </a:rPr>
              <a:t>	</a:t>
            </a:r>
            <a:r>
              <a:rPr lang="es-ES_tradnl" altLang="es-CL" sz="2000" dirty="0">
                <a:solidFill>
                  <a:schemeClr val="accent5">
                    <a:lumMod val="25000"/>
                  </a:schemeClr>
                </a:solidFill>
              </a:rPr>
              <a:t>Definición de Atributos:</a:t>
            </a:r>
            <a:r>
              <a:rPr lang="es-ES_tradnl" altLang="es-CL" sz="1800" dirty="0">
                <a:solidFill>
                  <a:schemeClr val="accent5">
                    <a:lumMod val="25000"/>
                  </a:schemeClr>
                </a:solidFill>
              </a:rPr>
              <a:t> </a:t>
            </a:r>
            <a:r>
              <a:rPr lang="es-ES_tradnl" altLang="es-CL" sz="1800" dirty="0"/>
              <a:t>Identificar los atributos más importantes de la solución buscada. Considerando:</a:t>
            </a:r>
            <a:endParaRPr lang="es-ES_tradnl" altLang="es-CL" sz="1600" dirty="0"/>
          </a:p>
          <a:p>
            <a:pPr marL="376238" indent="-376238" defTabSz="852488" eaLnBrk="1" hangingPunct="1">
              <a:lnSpc>
                <a:spcPct val="80000"/>
              </a:lnSpc>
              <a:buFont typeface="Wingdings" pitchFamily="2" charset="2"/>
              <a:buNone/>
              <a:defRPr/>
            </a:pPr>
            <a:endParaRPr lang="es-ES_tradnl" altLang="es-CL" sz="300" dirty="0"/>
          </a:p>
          <a:p>
            <a:pPr marL="952500" lvl="1" indent="-185738" defTabSz="852488" eaLnBrk="1" hangingPunct="1">
              <a:lnSpc>
                <a:spcPct val="80000"/>
              </a:lnSpc>
              <a:defRPr/>
            </a:pPr>
            <a:r>
              <a:rPr lang="es-ES_tradnl" altLang="es-CL" dirty="0"/>
              <a:t> </a:t>
            </a:r>
            <a:r>
              <a:rPr lang="es-ES_tradnl" altLang="es-CL" sz="1600" dirty="0"/>
              <a:t>Nivel de satisfacción de necesidades</a:t>
            </a:r>
          </a:p>
          <a:p>
            <a:pPr marL="952500" lvl="1" indent="-185738" defTabSz="852488" eaLnBrk="1" hangingPunct="1">
              <a:lnSpc>
                <a:spcPct val="80000"/>
              </a:lnSpc>
              <a:defRPr/>
            </a:pPr>
            <a:r>
              <a:rPr lang="es-ES_tradnl" altLang="es-CL" sz="1600" dirty="0"/>
              <a:t> Estandarización, empaquetamiento y usabilidad </a:t>
            </a:r>
          </a:p>
          <a:p>
            <a:pPr marL="952500" lvl="1" indent="-185738" defTabSz="852488" eaLnBrk="1" hangingPunct="1">
              <a:lnSpc>
                <a:spcPct val="80000"/>
              </a:lnSpc>
              <a:defRPr/>
            </a:pPr>
            <a:r>
              <a:rPr lang="es-ES_tradnl" altLang="es-CL" sz="1600" dirty="0"/>
              <a:t> Potencialidades funcionales, Inv. y Desarrollo</a:t>
            </a:r>
          </a:p>
          <a:p>
            <a:pPr marL="952500" lvl="1" indent="-185738" defTabSz="852488" eaLnBrk="1" hangingPunct="1">
              <a:lnSpc>
                <a:spcPct val="80000"/>
              </a:lnSpc>
              <a:defRPr/>
            </a:pPr>
            <a:r>
              <a:rPr lang="es-ES_tradnl" altLang="es-CL" sz="1600" dirty="0"/>
              <a:t> Capacidad actual</a:t>
            </a:r>
          </a:p>
          <a:p>
            <a:pPr marL="952500" lvl="1" indent="-185738" defTabSz="852488" eaLnBrk="1" hangingPunct="1">
              <a:lnSpc>
                <a:spcPct val="80000"/>
              </a:lnSpc>
              <a:defRPr/>
            </a:pPr>
            <a:r>
              <a:rPr lang="es-ES_tradnl" altLang="es-CL" sz="1600" dirty="0"/>
              <a:t> Capacidades de crecimiento</a:t>
            </a:r>
          </a:p>
          <a:p>
            <a:pPr marL="952500" lvl="1" indent="-185738" defTabSz="852488" eaLnBrk="1" hangingPunct="1">
              <a:lnSpc>
                <a:spcPct val="80000"/>
              </a:lnSpc>
              <a:defRPr/>
            </a:pPr>
            <a:r>
              <a:rPr lang="es-ES_tradnl" altLang="es-CL" sz="1600" dirty="0"/>
              <a:t> Tiempos de respuesta estimados</a:t>
            </a:r>
          </a:p>
          <a:p>
            <a:pPr marL="952500" lvl="1" indent="-185738" defTabSz="852488" eaLnBrk="1" hangingPunct="1">
              <a:lnSpc>
                <a:spcPct val="80000"/>
              </a:lnSpc>
              <a:defRPr/>
            </a:pPr>
            <a:r>
              <a:rPr lang="es-ES_tradnl" altLang="es-CL" sz="1600" dirty="0"/>
              <a:t> Compatibilidades, conectividad</a:t>
            </a:r>
          </a:p>
          <a:p>
            <a:pPr marL="952500" lvl="1" indent="-185738" defTabSz="852488" eaLnBrk="1" hangingPunct="1">
              <a:lnSpc>
                <a:spcPct val="80000"/>
              </a:lnSpc>
              <a:defRPr/>
            </a:pPr>
            <a:r>
              <a:rPr lang="es-ES_tradnl" altLang="es-CL" sz="1600" dirty="0"/>
              <a:t> Up-Time, Tiempo medio entre fallas</a:t>
            </a:r>
          </a:p>
          <a:p>
            <a:pPr marL="952500" lvl="1" indent="-185738" defTabSz="852488" eaLnBrk="1" hangingPunct="1">
              <a:lnSpc>
                <a:spcPct val="80000"/>
              </a:lnSpc>
              <a:defRPr/>
            </a:pPr>
            <a:r>
              <a:rPr lang="es-ES_tradnl" altLang="es-CL" sz="1600" dirty="0"/>
              <a:t> Nivel de servicio y garantías</a:t>
            </a:r>
          </a:p>
          <a:p>
            <a:pPr marL="952500" lvl="1" indent="-185738" defTabSz="852488" eaLnBrk="1" hangingPunct="1">
              <a:lnSpc>
                <a:spcPct val="80000"/>
              </a:lnSpc>
              <a:defRPr/>
            </a:pPr>
            <a:r>
              <a:rPr lang="es-ES_tradnl" altLang="es-CL" sz="1600" dirty="0"/>
              <a:t> Disponibilidad de RRHH </a:t>
            </a:r>
          </a:p>
          <a:p>
            <a:pPr marL="952500" lvl="1" indent="-185738" defTabSz="852488" eaLnBrk="1" hangingPunct="1">
              <a:lnSpc>
                <a:spcPct val="80000"/>
              </a:lnSpc>
              <a:defRPr/>
            </a:pPr>
            <a:r>
              <a:rPr lang="es-ES_tradnl" altLang="es-CL" sz="1600" dirty="0"/>
              <a:t>etc.</a:t>
            </a:r>
          </a:p>
        </p:txBody>
      </p:sp>
      <p:sp>
        <p:nvSpPr>
          <p:cNvPr id="40964" name="Rectangle 6">
            <a:extLst>
              <a:ext uri="{FF2B5EF4-FFF2-40B4-BE49-F238E27FC236}">
                <a16:creationId xmlns:a16="http://schemas.microsoft.com/office/drawing/2014/main" id="{E01C0645-B7D2-B846-8CCB-C6DAE1F682BC}"/>
              </a:ext>
            </a:extLst>
          </p:cNvPr>
          <p:cNvSpPr>
            <a:spLocks noChangeArrowheads="1"/>
          </p:cNvSpPr>
          <p:nvPr/>
        </p:nvSpPr>
        <p:spPr bwMode="auto">
          <a:xfrm>
            <a:off x="539750" y="1587500"/>
            <a:ext cx="7416800" cy="977900"/>
          </a:xfrm>
          <a:prstGeom prst="rect">
            <a:avLst/>
          </a:prstGeom>
          <a:solidFill>
            <a:schemeClr val="accent1">
              <a:lumMod val="40000"/>
              <a:lumOff val="60000"/>
            </a:schemeClr>
          </a:solidFill>
          <a:ln w="38100">
            <a:solidFill>
              <a:schemeClr val="accent5">
                <a:lumMod val="50000"/>
              </a:schemeClr>
            </a:solidFill>
          </a:ln>
        </p:spPr>
        <p:txBody>
          <a:bodyPr lIns="90488" tIns="44450" rIns="90488" bIns="44450"/>
          <a:lstStyle>
            <a:lvl1pPr marL="342900" indent="-342900">
              <a:defRPr sz="4400" b="1">
                <a:solidFill>
                  <a:schemeClr val="accent2"/>
                </a:solidFill>
                <a:latin typeface="Arial" pitchFamily="34" charset="0"/>
              </a:defRPr>
            </a:lvl1pPr>
            <a:lvl2pPr marL="742950" indent="-285750">
              <a:defRPr sz="4400" b="1">
                <a:solidFill>
                  <a:schemeClr val="accent2"/>
                </a:solidFill>
                <a:latin typeface="Arial" pitchFamily="34" charset="0"/>
              </a:defRPr>
            </a:lvl2pPr>
            <a:lvl3pPr marL="1143000" indent="-228600">
              <a:defRPr sz="4400" b="1">
                <a:solidFill>
                  <a:schemeClr val="accent2"/>
                </a:solidFill>
                <a:latin typeface="Arial" pitchFamily="34" charset="0"/>
              </a:defRPr>
            </a:lvl3pPr>
            <a:lvl4pPr marL="1600200" indent="-228600">
              <a:defRPr sz="4400" b="1">
                <a:solidFill>
                  <a:schemeClr val="accent2"/>
                </a:solidFill>
                <a:latin typeface="Arial" pitchFamily="34" charset="0"/>
              </a:defRPr>
            </a:lvl4pPr>
            <a:lvl5pPr marL="2057400" indent="-228600">
              <a:defRPr sz="4400" b="1">
                <a:solidFill>
                  <a:schemeClr val="accent2"/>
                </a:solidFill>
                <a:latin typeface="Arial" pitchFamily="34" charset="0"/>
              </a:defRPr>
            </a:lvl5pPr>
            <a:lvl6pPr marL="2514600" indent="-228600" eaLnBrk="0" fontAlgn="base" hangingPunct="0">
              <a:spcBef>
                <a:spcPct val="0"/>
              </a:spcBef>
              <a:spcAft>
                <a:spcPct val="0"/>
              </a:spcAft>
              <a:defRPr sz="4400" b="1">
                <a:solidFill>
                  <a:schemeClr val="accent2"/>
                </a:solidFill>
                <a:latin typeface="Arial" pitchFamily="34" charset="0"/>
              </a:defRPr>
            </a:lvl6pPr>
            <a:lvl7pPr marL="2971800" indent="-228600" eaLnBrk="0" fontAlgn="base" hangingPunct="0">
              <a:spcBef>
                <a:spcPct val="0"/>
              </a:spcBef>
              <a:spcAft>
                <a:spcPct val="0"/>
              </a:spcAft>
              <a:defRPr sz="4400" b="1">
                <a:solidFill>
                  <a:schemeClr val="accent2"/>
                </a:solidFill>
                <a:latin typeface="Arial" pitchFamily="34" charset="0"/>
              </a:defRPr>
            </a:lvl7pPr>
            <a:lvl8pPr marL="3429000" indent="-228600" eaLnBrk="0" fontAlgn="base" hangingPunct="0">
              <a:spcBef>
                <a:spcPct val="0"/>
              </a:spcBef>
              <a:spcAft>
                <a:spcPct val="0"/>
              </a:spcAft>
              <a:defRPr sz="4400" b="1">
                <a:solidFill>
                  <a:schemeClr val="accent2"/>
                </a:solidFill>
                <a:latin typeface="Arial" pitchFamily="34" charset="0"/>
              </a:defRPr>
            </a:lvl8pPr>
            <a:lvl9pPr marL="3886200" indent="-228600" eaLnBrk="0" fontAlgn="base" hangingPunct="0">
              <a:spcBef>
                <a:spcPct val="0"/>
              </a:spcBef>
              <a:spcAft>
                <a:spcPct val="0"/>
              </a:spcAft>
              <a:defRPr sz="4400" b="1">
                <a:solidFill>
                  <a:schemeClr val="accent2"/>
                </a:solidFill>
                <a:latin typeface="Arial" pitchFamily="34" charset="0"/>
              </a:defRPr>
            </a:lvl9pPr>
          </a:lstStyle>
          <a:p>
            <a:pPr eaLnBrk="1" hangingPunct="1">
              <a:lnSpc>
                <a:spcPct val="90000"/>
              </a:lnSpc>
              <a:spcBef>
                <a:spcPct val="30000"/>
              </a:spcBef>
              <a:buClr>
                <a:srgbClr val="037C03"/>
              </a:buClr>
              <a:buSzPct val="85000"/>
              <a:buFont typeface="Wingdings" pitchFamily="2" charset="2"/>
              <a:buNone/>
              <a:defRPr/>
            </a:pPr>
            <a:r>
              <a:rPr lang="es-ES" altLang="es-CL" sz="200" dirty="0">
                <a:solidFill>
                  <a:schemeClr val="bg1">
                    <a:lumMod val="10000"/>
                  </a:schemeClr>
                </a:solidFill>
              </a:rPr>
              <a:t>	</a:t>
            </a:r>
            <a:endParaRPr lang="es-ES" altLang="es-CL" sz="100" dirty="0">
              <a:solidFill>
                <a:schemeClr val="bg1">
                  <a:lumMod val="10000"/>
                </a:schemeClr>
              </a:solidFill>
            </a:endParaRPr>
          </a:p>
          <a:p>
            <a:pPr eaLnBrk="1" hangingPunct="1">
              <a:lnSpc>
                <a:spcPct val="90000"/>
              </a:lnSpc>
              <a:spcBef>
                <a:spcPct val="30000"/>
              </a:spcBef>
              <a:buClr>
                <a:srgbClr val="037C03"/>
              </a:buClr>
              <a:buSzPct val="85000"/>
              <a:buFont typeface="Wingdings" pitchFamily="2" charset="2"/>
              <a:buNone/>
              <a:defRPr/>
            </a:pPr>
            <a:r>
              <a:rPr lang="es-ES" altLang="es-CL" sz="1800" dirty="0">
                <a:solidFill>
                  <a:schemeClr val="bg1">
                    <a:lumMod val="10000"/>
                  </a:schemeClr>
                </a:solidFill>
              </a:rPr>
              <a:t>	Normalmente debe ser una selección por criterios múltiples concurrentes, que resulta difícil de “</a:t>
            </a:r>
            <a:r>
              <a:rPr lang="es-ES" altLang="es-CL" sz="1800" dirty="0" err="1">
                <a:solidFill>
                  <a:schemeClr val="bg1">
                    <a:lumMod val="10000"/>
                  </a:schemeClr>
                </a:solidFill>
              </a:rPr>
              <a:t>objetivizar</a:t>
            </a:r>
            <a:r>
              <a:rPr lang="es-ES" altLang="es-CL" sz="1800" dirty="0">
                <a:solidFill>
                  <a:schemeClr val="bg1">
                    <a:lumMod val="10000"/>
                  </a:schemeClr>
                </a:solidFill>
              </a:rPr>
              <a:t>”.   Para ello, con frecuencia se utiliza un método de puntajes o “</a:t>
            </a:r>
            <a:r>
              <a:rPr lang="es-ES" altLang="es-CL" sz="1800" dirty="0" err="1">
                <a:solidFill>
                  <a:schemeClr val="bg1">
                    <a:lumMod val="10000"/>
                  </a:schemeClr>
                </a:solidFill>
              </a:rPr>
              <a:t>scoring</a:t>
            </a:r>
            <a:r>
              <a:rPr lang="es-ES" altLang="es-CL" sz="1800" dirty="0">
                <a:solidFill>
                  <a:schemeClr val="bg1">
                    <a:lumMod val="10000"/>
                  </a:schemeClr>
                </a:solidFill>
              </a:rPr>
              <a:t>”</a:t>
            </a:r>
          </a:p>
        </p:txBody>
      </p:sp>
      <p:sp>
        <p:nvSpPr>
          <p:cNvPr id="7" name="Text Box 4">
            <a:extLst>
              <a:ext uri="{FF2B5EF4-FFF2-40B4-BE49-F238E27FC236}">
                <a16:creationId xmlns:a16="http://schemas.microsoft.com/office/drawing/2014/main" id="{AA859651-AF0B-B347-85AE-45DA3380D3A3}"/>
              </a:ext>
            </a:extLst>
          </p:cNvPr>
          <p:cNvSpPr txBox="1">
            <a:spLocks noChangeArrowheads="1"/>
          </p:cNvSpPr>
          <p:nvPr/>
        </p:nvSpPr>
        <p:spPr bwMode="auto">
          <a:xfrm>
            <a:off x="684213" y="908050"/>
            <a:ext cx="7848600" cy="461963"/>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  Selección de Opciones  Técnicas/Operativas</a:t>
            </a:r>
          </a:p>
        </p:txBody>
      </p:sp>
      <p:sp>
        <p:nvSpPr>
          <p:cNvPr id="8" name="Rectangle 2">
            <a:extLst>
              <a:ext uri="{FF2B5EF4-FFF2-40B4-BE49-F238E27FC236}">
                <a16:creationId xmlns:a16="http://schemas.microsoft.com/office/drawing/2014/main" id="{C09F7C21-BCE3-1D4C-A9E9-1FBF4873B4C5}"/>
              </a:ext>
            </a:extLst>
          </p:cNvPr>
          <p:cNvSpPr txBox="1">
            <a:spLocks noChangeArrowheads="1"/>
          </p:cNvSpPr>
          <p:nvPr/>
        </p:nvSpPr>
        <p:spPr bwMode="auto">
          <a:xfrm>
            <a:off x="347663" y="388938"/>
            <a:ext cx="74644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spAutoFit/>
          </a:bodyPr>
          <a:lstStyle>
            <a:lvl1pPr algn="l" rtl="0" eaLnBrk="0" fontAlgn="base" hangingPunct="0">
              <a:lnSpc>
                <a:spcPct val="90000"/>
              </a:lnSpc>
              <a:spcBef>
                <a:spcPct val="0"/>
              </a:spcBef>
              <a:spcAft>
                <a:spcPct val="0"/>
              </a:spcAft>
              <a:defRPr sz="3600" b="1">
                <a:solidFill>
                  <a:srgbClr val="204392"/>
                </a:solidFill>
                <a:latin typeface="+mj-lt"/>
                <a:ea typeface="+mj-ea"/>
                <a:cs typeface="+mj-cs"/>
              </a:defRPr>
            </a:lvl1pPr>
            <a:lvl2pPr algn="l" rtl="0" eaLnBrk="0" fontAlgn="base" hangingPunct="0">
              <a:lnSpc>
                <a:spcPct val="90000"/>
              </a:lnSpc>
              <a:spcBef>
                <a:spcPct val="0"/>
              </a:spcBef>
              <a:spcAft>
                <a:spcPct val="0"/>
              </a:spcAft>
              <a:defRPr sz="3600" b="1">
                <a:solidFill>
                  <a:srgbClr val="204392"/>
                </a:solidFill>
                <a:latin typeface="Arial" pitchFamily="34" charset="0"/>
              </a:defRPr>
            </a:lvl2pPr>
            <a:lvl3pPr algn="l" rtl="0" eaLnBrk="0" fontAlgn="base" hangingPunct="0">
              <a:lnSpc>
                <a:spcPct val="90000"/>
              </a:lnSpc>
              <a:spcBef>
                <a:spcPct val="0"/>
              </a:spcBef>
              <a:spcAft>
                <a:spcPct val="0"/>
              </a:spcAft>
              <a:defRPr sz="3600" b="1">
                <a:solidFill>
                  <a:srgbClr val="204392"/>
                </a:solidFill>
                <a:latin typeface="Arial" pitchFamily="34" charset="0"/>
              </a:defRPr>
            </a:lvl3pPr>
            <a:lvl4pPr algn="l" rtl="0" eaLnBrk="0" fontAlgn="base" hangingPunct="0">
              <a:lnSpc>
                <a:spcPct val="90000"/>
              </a:lnSpc>
              <a:spcBef>
                <a:spcPct val="0"/>
              </a:spcBef>
              <a:spcAft>
                <a:spcPct val="0"/>
              </a:spcAft>
              <a:defRPr sz="3600" b="1">
                <a:solidFill>
                  <a:srgbClr val="204392"/>
                </a:solidFill>
                <a:latin typeface="Arial" pitchFamily="34" charset="0"/>
              </a:defRPr>
            </a:lvl4pPr>
            <a:lvl5pPr algn="l" rtl="0" eaLnBrk="0" fontAlgn="base" hangingPunct="0">
              <a:lnSpc>
                <a:spcPct val="90000"/>
              </a:lnSpc>
              <a:spcBef>
                <a:spcPct val="0"/>
              </a:spcBef>
              <a:spcAft>
                <a:spcPct val="0"/>
              </a:spcAft>
              <a:defRPr sz="3600" b="1">
                <a:solidFill>
                  <a:srgbClr val="204392"/>
                </a:solidFill>
                <a:latin typeface="Arial" pitchFamily="34" charset="0"/>
              </a:defRPr>
            </a:lvl5pPr>
            <a:lvl6pPr marL="457200" algn="l" rtl="0" fontAlgn="base">
              <a:lnSpc>
                <a:spcPct val="90000"/>
              </a:lnSpc>
              <a:spcBef>
                <a:spcPct val="0"/>
              </a:spcBef>
              <a:spcAft>
                <a:spcPct val="0"/>
              </a:spcAft>
              <a:defRPr sz="3600" b="1">
                <a:solidFill>
                  <a:srgbClr val="204392"/>
                </a:solidFill>
                <a:latin typeface="Arial" pitchFamily="34" charset="0"/>
              </a:defRPr>
            </a:lvl6pPr>
            <a:lvl7pPr marL="914400" algn="l" rtl="0" fontAlgn="base">
              <a:lnSpc>
                <a:spcPct val="90000"/>
              </a:lnSpc>
              <a:spcBef>
                <a:spcPct val="0"/>
              </a:spcBef>
              <a:spcAft>
                <a:spcPct val="0"/>
              </a:spcAft>
              <a:defRPr sz="3600" b="1">
                <a:solidFill>
                  <a:srgbClr val="204392"/>
                </a:solidFill>
                <a:latin typeface="Arial" pitchFamily="34" charset="0"/>
              </a:defRPr>
            </a:lvl7pPr>
            <a:lvl8pPr marL="1371600" algn="l" rtl="0" fontAlgn="base">
              <a:lnSpc>
                <a:spcPct val="90000"/>
              </a:lnSpc>
              <a:spcBef>
                <a:spcPct val="0"/>
              </a:spcBef>
              <a:spcAft>
                <a:spcPct val="0"/>
              </a:spcAft>
              <a:defRPr sz="3600" b="1">
                <a:solidFill>
                  <a:srgbClr val="204392"/>
                </a:solidFill>
                <a:latin typeface="Arial" pitchFamily="34" charset="0"/>
              </a:defRPr>
            </a:lvl8pPr>
            <a:lvl9pPr marL="1828800" algn="l" rtl="0" fontAlgn="base">
              <a:lnSpc>
                <a:spcPct val="90000"/>
              </a:lnSpc>
              <a:spcBef>
                <a:spcPct val="0"/>
              </a:spcBef>
              <a:spcAft>
                <a:spcPct val="0"/>
              </a:spcAft>
              <a:defRPr sz="3600" b="1">
                <a:solidFill>
                  <a:srgbClr val="204392"/>
                </a:solidFill>
                <a:latin typeface="Arial" pitchFamily="34" charset="0"/>
              </a:defRPr>
            </a:lvl9pPr>
          </a:lstStyle>
          <a:p>
            <a:pPr algn="ctr" eaLnBrk="1" hangingPunct="1">
              <a:defRPr/>
            </a:pPr>
            <a:r>
              <a:rPr lang="es-ES_tradnl" altLang="es-CL" sz="2600" dirty="0">
                <a:solidFill>
                  <a:srgbClr val="417204"/>
                </a:solidFill>
                <a:ea typeface="+mn-ea"/>
                <a:cs typeface="+mn-cs"/>
              </a:rPr>
              <a:t>Estudio de Ingeniería del Proyecto</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ángulo 1">
            <a:extLst>
              <a:ext uri="{FF2B5EF4-FFF2-40B4-BE49-F238E27FC236}">
                <a16:creationId xmlns:a16="http://schemas.microsoft.com/office/drawing/2014/main" id="{1EA5956D-9769-9E42-8C5E-83D407CF1037}"/>
              </a:ext>
            </a:extLst>
          </p:cNvPr>
          <p:cNvSpPr>
            <a:spLocks noChangeArrowheads="1"/>
          </p:cNvSpPr>
          <p:nvPr/>
        </p:nvSpPr>
        <p:spPr bwMode="auto">
          <a:xfrm>
            <a:off x="1506538" y="3778250"/>
            <a:ext cx="3457575" cy="936625"/>
          </a:xfrm>
          <a:prstGeom prst="rect">
            <a:avLst/>
          </a:prstGeom>
          <a:solidFill>
            <a:srgbClr val="F6E496"/>
          </a:solidFill>
          <a:ln>
            <a:noFill/>
          </a:ln>
          <a:effectLst>
            <a:outerShdw dist="107763" dir="2700000" algn="ctr" rotWithShape="0">
              <a:schemeClr val="bg2"/>
            </a:outerShdw>
          </a:effectLst>
          <a:extLst>
            <a:ext uri="{91240B29-F687-4F45-9708-019B960494DF}">
              <a14:hiddenLine xmlns:a14="http://schemas.microsoft.com/office/drawing/2010/main" w="12700" algn="ctr">
                <a:solidFill>
                  <a:srgbClr val="000000"/>
                </a:solidFill>
                <a:round/>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CL" altLang="es-CL"/>
          </a:p>
        </p:txBody>
      </p:sp>
      <p:sp>
        <p:nvSpPr>
          <p:cNvPr id="41986" name="Rectangle 3">
            <a:extLst>
              <a:ext uri="{FF2B5EF4-FFF2-40B4-BE49-F238E27FC236}">
                <a16:creationId xmlns:a16="http://schemas.microsoft.com/office/drawing/2014/main" id="{F08D251B-77EF-F643-92FA-1B015AC68D31}"/>
              </a:ext>
            </a:extLst>
          </p:cNvPr>
          <p:cNvSpPr>
            <a:spLocks noGrp="1" noChangeArrowheads="1"/>
          </p:cNvSpPr>
          <p:nvPr>
            <p:ph type="body" sz="half" idx="1"/>
          </p:nvPr>
        </p:nvSpPr>
        <p:spPr>
          <a:xfrm>
            <a:off x="-131763" y="1381125"/>
            <a:ext cx="5761038" cy="4826000"/>
          </a:xfrm>
        </p:spPr>
        <p:txBody>
          <a:bodyPr/>
          <a:lstStyle/>
          <a:p>
            <a:pPr lvl="1" eaLnBrk="1" hangingPunct="1">
              <a:buFont typeface="Wingdings" pitchFamily="2" charset="2"/>
              <a:buNone/>
              <a:defRPr/>
            </a:pPr>
            <a:r>
              <a:rPr lang="es-ES_tradnl" altLang="es-CL" dirty="0">
                <a:solidFill>
                  <a:schemeClr val="hlink"/>
                </a:solidFill>
              </a:rPr>
              <a:t>	</a:t>
            </a:r>
            <a:r>
              <a:rPr lang="es-ES_tradnl" altLang="es-CL" sz="2000" dirty="0">
                <a:solidFill>
                  <a:schemeClr val="accent5">
                    <a:lumMod val="25000"/>
                  </a:schemeClr>
                </a:solidFill>
              </a:rPr>
              <a:t>Ponderación de Atributos:</a:t>
            </a:r>
            <a:r>
              <a:rPr lang="es-ES_tradnl" altLang="es-CL" dirty="0">
                <a:solidFill>
                  <a:schemeClr val="accent5">
                    <a:lumMod val="25000"/>
                  </a:schemeClr>
                </a:solidFill>
              </a:rPr>
              <a:t> </a:t>
            </a:r>
            <a:r>
              <a:rPr lang="es-ES_tradnl" altLang="es-CL" sz="1600" dirty="0"/>
              <a:t>Se le asignan ponderaciones a cada uno de ellos, que reflejan la importancia relativa de los atributos,  respecto a la satisfacción total  con  la alternativa de solución.</a:t>
            </a:r>
            <a:endParaRPr lang="es-ES_tradnl" altLang="es-CL" dirty="0"/>
          </a:p>
          <a:p>
            <a:pPr lvl="1" eaLnBrk="1" hangingPunct="1">
              <a:buFont typeface="Wingdings" pitchFamily="2" charset="2"/>
              <a:buNone/>
              <a:defRPr/>
            </a:pPr>
            <a:r>
              <a:rPr lang="es-ES_tradnl" altLang="es-CL" dirty="0"/>
              <a:t> </a:t>
            </a:r>
            <a:r>
              <a:rPr lang="es-ES_tradnl" altLang="es-CL" dirty="0">
                <a:solidFill>
                  <a:schemeClr val="accent5">
                    <a:lumMod val="25000"/>
                  </a:schemeClr>
                </a:solidFill>
              </a:rPr>
              <a:t>	</a:t>
            </a:r>
            <a:r>
              <a:rPr lang="es-ES_tradnl" altLang="es-CL" sz="2000" dirty="0">
                <a:solidFill>
                  <a:schemeClr val="accent5">
                    <a:lumMod val="25000"/>
                  </a:schemeClr>
                </a:solidFill>
              </a:rPr>
              <a:t>Calificación de las Alternativas:  </a:t>
            </a:r>
            <a:r>
              <a:rPr lang="es-ES_tradnl" altLang="es-CL" sz="1600" dirty="0"/>
              <a:t>Para cada alternativa de solución en análisis, se otorga un puntaje a cada atributo medido, reflejando su grado de conformidad con los esperado o requerido. </a:t>
            </a:r>
          </a:p>
          <a:p>
            <a:pPr lvl="1" eaLnBrk="1" hangingPunct="1">
              <a:buFont typeface="Wingdings" pitchFamily="2" charset="2"/>
              <a:buNone/>
              <a:defRPr/>
            </a:pPr>
            <a:endParaRPr lang="es-ES_tradnl" altLang="es-CL" sz="500" dirty="0"/>
          </a:p>
          <a:p>
            <a:pPr lvl="1" eaLnBrk="1" hangingPunct="1">
              <a:buFont typeface="Wingdings" pitchFamily="2" charset="2"/>
              <a:buNone/>
              <a:defRPr/>
            </a:pPr>
            <a:r>
              <a:rPr lang="es-ES_tradnl" altLang="es-CL" sz="1400" dirty="0">
                <a:solidFill>
                  <a:schemeClr val="accent5">
                    <a:lumMod val="10000"/>
                  </a:schemeClr>
                </a:solidFill>
              </a:rPr>
              <a:t>			</a:t>
            </a:r>
            <a:r>
              <a:rPr lang="es-ES_tradnl" altLang="es-CL" sz="2400" dirty="0">
                <a:solidFill>
                  <a:schemeClr val="accent5">
                    <a:lumMod val="10000"/>
                  </a:schemeClr>
                </a:solidFill>
              </a:rPr>
              <a:t>P</a:t>
            </a:r>
            <a:r>
              <a:rPr lang="es-ES_tradnl" altLang="es-CL" sz="3200" baseline="-25000" dirty="0">
                <a:solidFill>
                  <a:schemeClr val="accent5">
                    <a:lumMod val="10000"/>
                  </a:schemeClr>
                </a:solidFill>
              </a:rPr>
              <a:t>i</a:t>
            </a:r>
            <a:r>
              <a:rPr lang="es-ES_tradnl" altLang="es-CL" sz="2400" dirty="0">
                <a:solidFill>
                  <a:schemeClr val="accent5">
                    <a:lumMod val="10000"/>
                  </a:schemeClr>
                </a:solidFill>
              </a:rPr>
              <a:t> =       </a:t>
            </a:r>
            <a:r>
              <a:rPr lang="es-ES_tradnl" altLang="es-CL" sz="2400" dirty="0" err="1">
                <a:solidFill>
                  <a:schemeClr val="accent5">
                    <a:lumMod val="10000"/>
                  </a:schemeClr>
                </a:solidFill>
              </a:rPr>
              <a:t>PA</a:t>
            </a:r>
            <a:r>
              <a:rPr lang="es-ES_tradnl" altLang="es-CL" sz="3200" baseline="-25000" dirty="0" err="1">
                <a:solidFill>
                  <a:schemeClr val="accent5">
                    <a:lumMod val="10000"/>
                  </a:schemeClr>
                </a:solidFill>
              </a:rPr>
              <a:t>ji</a:t>
            </a:r>
            <a:r>
              <a:rPr lang="es-ES_tradnl" altLang="es-CL" sz="2400" dirty="0">
                <a:solidFill>
                  <a:schemeClr val="accent5">
                    <a:lumMod val="10000"/>
                  </a:schemeClr>
                </a:solidFill>
              </a:rPr>
              <a:t> * </a:t>
            </a:r>
            <a:r>
              <a:rPr lang="es-ES_tradnl" altLang="es-CL" sz="2400" dirty="0" err="1">
                <a:solidFill>
                  <a:schemeClr val="accent5">
                    <a:lumMod val="10000"/>
                  </a:schemeClr>
                </a:solidFill>
              </a:rPr>
              <a:t>OA</a:t>
            </a:r>
            <a:r>
              <a:rPr lang="es-ES_tradnl" altLang="es-CL" sz="3200" baseline="-25000" dirty="0" err="1">
                <a:solidFill>
                  <a:schemeClr val="accent5">
                    <a:lumMod val="10000"/>
                  </a:schemeClr>
                </a:solidFill>
              </a:rPr>
              <a:t>j</a:t>
            </a:r>
            <a:endParaRPr lang="es-ES_tradnl" altLang="es-CL" sz="2400" baseline="-25000" dirty="0">
              <a:solidFill>
                <a:schemeClr val="accent5">
                  <a:lumMod val="10000"/>
                </a:schemeClr>
              </a:solidFill>
            </a:endParaRPr>
          </a:p>
          <a:p>
            <a:pPr lvl="1" eaLnBrk="1" hangingPunct="1">
              <a:buFont typeface="Wingdings" pitchFamily="2" charset="2"/>
              <a:buNone/>
              <a:defRPr/>
            </a:pPr>
            <a:endParaRPr lang="es-ES_tradnl" altLang="es-CL" baseline="-25000" dirty="0">
              <a:solidFill>
                <a:schemeClr val="accent5">
                  <a:lumMod val="10000"/>
                </a:schemeClr>
              </a:solidFill>
            </a:endParaRPr>
          </a:p>
          <a:p>
            <a:pPr lvl="1" eaLnBrk="1" hangingPunct="1">
              <a:buFont typeface="Wingdings" pitchFamily="2" charset="2"/>
              <a:buNone/>
              <a:defRPr/>
            </a:pPr>
            <a:endParaRPr lang="es-ES_tradnl" altLang="es-CL" sz="1200" baseline="-25000" dirty="0">
              <a:solidFill>
                <a:schemeClr val="accent5">
                  <a:lumMod val="10000"/>
                </a:schemeClr>
              </a:solidFill>
            </a:endParaRPr>
          </a:p>
          <a:p>
            <a:pPr lvl="1" eaLnBrk="1" hangingPunct="1">
              <a:buFont typeface="Wingdings" pitchFamily="2" charset="2"/>
              <a:buNone/>
              <a:defRPr/>
            </a:pPr>
            <a:r>
              <a:rPr lang="es-ES_tradnl" altLang="es-CL" sz="1600" dirty="0">
                <a:solidFill>
                  <a:schemeClr val="accent5">
                    <a:lumMod val="10000"/>
                  </a:schemeClr>
                </a:solidFill>
              </a:rPr>
              <a:t>		       Donde:</a:t>
            </a:r>
            <a:endParaRPr lang="es-ES_tradnl" altLang="es-CL" sz="1400" dirty="0">
              <a:solidFill>
                <a:schemeClr val="accent5">
                  <a:lumMod val="10000"/>
                </a:schemeClr>
              </a:solidFill>
            </a:endParaRPr>
          </a:p>
          <a:p>
            <a:pPr lvl="3" eaLnBrk="1" hangingPunct="1">
              <a:buFont typeface="Wingdings" pitchFamily="2" charset="2"/>
              <a:buNone/>
              <a:defRPr/>
            </a:pPr>
            <a:r>
              <a:rPr lang="es-ES_tradnl" altLang="es-CL" sz="1800" dirty="0">
                <a:solidFill>
                  <a:schemeClr val="accent5">
                    <a:lumMod val="10000"/>
                  </a:schemeClr>
                </a:solidFill>
              </a:rPr>
              <a:t>P</a:t>
            </a:r>
            <a:r>
              <a:rPr lang="es-ES_tradnl" altLang="es-CL" sz="2400" baseline="-25000" dirty="0">
                <a:solidFill>
                  <a:schemeClr val="accent5">
                    <a:lumMod val="10000"/>
                  </a:schemeClr>
                </a:solidFill>
              </a:rPr>
              <a:t>i </a:t>
            </a:r>
            <a:r>
              <a:rPr lang="es-ES_tradnl" altLang="es-CL" sz="1800" baseline="-25000" dirty="0">
                <a:solidFill>
                  <a:schemeClr val="accent5">
                    <a:lumMod val="10000"/>
                  </a:schemeClr>
                </a:solidFill>
              </a:rPr>
              <a:t> </a:t>
            </a:r>
            <a:r>
              <a:rPr lang="es-ES_tradnl" altLang="es-CL" sz="1800" dirty="0">
                <a:solidFill>
                  <a:schemeClr val="accent5">
                    <a:lumMod val="10000"/>
                  </a:schemeClr>
                </a:solidFill>
              </a:rPr>
              <a:t>    = </a:t>
            </a:r>
            <a:r>
              <a:rPr lang="es-ES_tradnl" altLang="es-CL" sz="1600" dirty="0">
                <a:solidFill>
                  <a:schemeClr val="accent5">
                    <a:lumMod val="10000"/>
                  </a:schemeClr>
                </a:solidFill>
              </a:rPr>
              <a:t>Puntaje de la alternativa </a:t>
            </a:r>
            <a:r>
              <a:rPr lang="es-ES_tradnl" altLang="es-CL" dirty="0">
                <a:solidFill>
                  <a:schemeClr val="accent5">
                    <a:lumMod val="10000"/>
                  </a:schemeClr>
                </a:solidFill>
              </a:rPr>
              <a:t>i</a:t>
            </a:r>
            <a:endParaRPr lang="es-ES_tradnl" altLang="es-CL" sz="1600" dirty="0">
              <a:solidFill>
                <a:schemeClr val="accent5">
                  <a:lumMod val="10000"/>
                </a:schemeClr>
              </a:solidFill>
            </a:endParaRPr>
          </a:p>
          <a:p>
            <a:pPr lvl="3" eaLnBrk="1" hangingPunct="1">
              <a:buFont typeface="Wingdings" pitchFamily="2" charset="2"/>
              <a:buNone/>
              <a:defRPr/>
            </a:pPr>
            <a:r>
              <a:rPr lang="es-ES_tradnl" altLang="es-CL" sz="1800" dirty="0" err="1">
                <a:solidFill>
                  <a:schemeClr val="accent5">
                    <a:lumMod val="10000"/>
                  </a:schemeClr>
                </a:solidFill>
              </a:rPr>
              <a:t>PA</a:t>
            </a:r>
            <a:r>
              <a:rPr lang="es-ES_tradnl" altLang="es-CL" sz="2400" baseline="-25000" dirty="0" err="1">
                <a:solidFill>
                  <a:schemeClr val="accent5">
                    <a:lumMod val="10000"/>
                  </a:schemeClr>
                </a:solidFill>
              </a:rPr>
              <a:t>ji</a:t>
            </a:r>
            <a:r>
              <a:rPr lang="es-ES_tradnl" altLang="es-CL" sz="1800" baseline="-25000" dirty="0">
                <a:solidFill>
                  <a:schemeClr val="accent5">
                    <a:lumMod val="10000"/>
                  </a:schemeClr>
                </a:solidFill>
              </a:rPr>
              <a:t> </a:t>
            </a:r>
            <a:r>
              <a:rPr lang="es-ES_tradnl" altLang="es-CL" sz="1800" dirty="0">
                <a:solidFill>
                  <a:schemeClr val="accent5">
                    <a:lumMod val="10000"/>
                  </a:schemeClr>
                </a:solidFill>
              </a:rPr>
              <a:t> = </a:t>
            </a:r>
            <a:r>
              <a:rPr lang="es-ES_tradnl" altLang="es-CL" sz="1600" dirty="0">
                <a:solidFill>
                  <a:schemeClr val="accent5">
                    <a:lumMod val="10000"/>
                  </a:schemeClr>
                </a:solidFill>
              </a:rPr>
              <a:t>Puntaje del atributo </a:t>
            </a:r>
            <a:r>
              <a:rPr lang="es-ES_tradnl" altLang="es-CL" dirty="0">
                <a:solidFill>
                  <a:schemeClr val="accent5">
                    <a:lumMod val="10000"/>
                  </a:schemeClr>
                </a:solidFill>
              </a:rPr>
              <a:t>j</a:t>
            </a:r>
            <a:r>
              <a:rPr lang="es-ES_tradnl" altLang="es-CL" sz="1600" dirty="0">
                <a:solidFill>
                  <a:schemeClr val="accent5">
                    <a:lumMod val="10000"/>
                  </a:schemeClr>
                </a:solidFill>
              </a:rPr>
              <a:t> en la 		     alternativa </a:t>
            </a:r>
            <a:r>
              <a:rPr lang="es-ES_tradnl" altLang="es-CL" dirty="0">
                <a:solidFill>
                  <a:schemeClr val="accent5">
                    <a:lumMod val="10000"/>
                  </a:schemeClr>
                </a:solidFill>
              </a:rPr>
              <a:t>i</a:t>
            </a:r>
            <a:endParaRPr lang="es-ES_tradnl" altLang="es-CL" sz="1600" dirty="0">
              <a:solidFill>
                <a:schemeClr val="accent5">
                  <a:lumMod val="10000"/>
                </a:schemeClr>
              </a:solidFill>
            </a:endParaRPr>
          </a:p>
          <a:p>
            <a:pPr lvl="3" eaLnBrk="1" hangingPunct="1">
              <a:buFont typeface="Wingdings" pitchFamily="2" charset="2"/>
              <a:buNone/>
              <a:defRPr/>
            </a:pPr>
            <a:r>
              <a:rPr lang="es-ES_tradnl" altLang="es-CL" sz="1800" dirty="0" err="1">
                <a:solidFill>
                  <a:schemeClr val="accent5">
                    <a:lumMod val="10000"/>
                  </a:schemeClr>
                </a:solidFill>
              </a:rPr>
              <a:t>OA</a:t>
            </a:r>
            <a:r>
              <a:rPr lang="es-ES_tradnl" altLang="es-CL" sz="2400" baseline="-25000" dirty="0" err="1">
                <a:solidFill>
                  <a:schemeClr val="accent5">
                    <a:lumMod val="10000"/>
                  </a:schemeClr>
                </a:solidFill>
              </a:rPr>
              <a:t>j</a:t>
            </a:r>
            <a:r>
              <a:rPr lang="es-ES_tradnl" altLang="es-CL" sz="2000" baseline="-25000" dirty="0">
                <a:solidFill>
                  <a:schemeClr val="accent5">
                    <a:lumMod val="10000"/>
                  </a:schemeClr>
                </a:solidFill>
              </a:rPr>
              <a:t> </a:t>
            </a:r>
            <a:r>
              <a:rPr lang="es-ES_tradnl" altLang="es-CL" sz="1800" baseline="-25000" dirty="0">
                <a:solidFill>
                  <a:schemeClr val="accent5">
                    <a:lumMod val="10000"/>
                  </a:schemeClr>
                </a:solidFill>
              </a:rPr>
              <a:t>  </a:t>
            </a:r>
            <a:r>
              <a:rPr lang="es-ES_tradnl" altLang="es-CL" sz="1800" dirty="0">
                <a:solidFill>
                  <a:schemeClr val="accent5">
                    <a:lumMod val="10000"/>
                  </a:schemeClr>
                </a:solidFill>
              </a:rPr>
              <a:t>= </a:t>
            </a:r>
            <a:r>
              <a:rPr lang="es-ES_tradnl" altLang="es-CL" sz="1600" dirty="0">
                <a:solidFill>
                  <a:schemeClr val="accent5">
                    <a:lumMod val="10000"/>
                  </a:schemeClr>
                </a:solidFill>
              </a:rPr>
              <a:t>Ponderador del Atributo </a:t>
            </a:r>
            <a:r>
              <a:rPr lang="es-ES_tradnl" altLang="es-CL" sz="2400" baseline="-25000" dirty="0">
                <a:solidFill>
                  <a:schemeClr val="accent5">
                    <a:lumMod val="10000"/>
                  </a:schemeClr>
                </a:solidFill>
              </a:rPr>
              <a:t>j</a:t>
            </a:r>
            <a:r>
              <a:rPr lang="es-ES_tradnl" altLang="es-CL" sz="1600" baseline="-25000" dirty="0">
                <a:solidFill>
                  <a:schemeClr val="accent5">
                    <a:lumMod val="10000"/>
                  </a:schemeClr>
                </a:solidFill>
              </a:rPr>
              <a:t> </a:t>
            </a:r>
            <a:endParaRPr lang="es-ES_tradnl" altLang="es-CL" sz="1600" dirty="0">
              <a:solidFill>
                <a:schemeClr val="accent5">
                  <a:lumMod val="10000"/>
                </a:schemeClr>
              </a:solidFill>
            </a:endParaRPr>
          </a:p>
        </p:txBody>
      </p:sp>
      <p:sp>
        <p:nvSpPr>
          <p:cNvPr id="14" name="Text Box 4">
            <a:extLst>
              <a:ext uri="{FF2B5EF4-FFF2-40B4-BE49-F238E27FC236}">
                <a16:creationId xmlns:a16="http://schemas.microsoft.com/office/drawing/2014/main" id="{60FBD856-2F17-EA4F-94D0-664B695007AB}"/>
              </a:ext>
            </a:extLst>
          </p:cNvPr>
          <p:cNvSpPr txBox="1">
            <a:spLocks noChangeArrowheads="1"/>
          </p:cNvSpPr>
          <p:nvPr/>
        </p:nvSpPr>
        <p:spPr bwMode="auto">
          <a:xfrm>
            <a:off x="382588" y="868363"/>
            <a:ext cx="7004050"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  Selección de Opciones  Técnicas/Operativas</a:t>
            </a:r>
          </a:p>
        </p:txBody>
      </p:sp>
      <p:pic>
        <p:nvPicPr>
          <p:cNvPr id="16389" name="Picture 15">
            <a:extLst>
              <a:ext uri="{FF2B5EF4-FFF2-40B4-BE49-F238E27FC236}">
                <a16:creationId xmlns:a16="http://schemas.microsoft.com/office/drawing/2014/main" id="{08BEA326-D534-F74D-8EF2-A88FB8EAB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338" y="4246563"/>
            <a:ext cx="2906712"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390" name="Picture 16">
            <a:extLst>
              <a:ext uri="{FF2B5EF4-FFF2-40B4-BE49-F238E27FC236}">
                <a16:creationId xmlns:a16="http://schemas.microsoft.com/office/drawing/2014/main" id="{E81CC906-7F78-B749-89E8-F0551DD4E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6975">
            <a:off x="5872163" y="1662113"/>
            <a:ext cx="302736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 name="Rectangle 2">
            <a:extLst>
              <a:ext uri="{FF2B5EF4-FFF2-40B4-BE49-F238E27FC236}">
                <a16:creationId xmlns:a16="http://schemas.microsoft.com/office/drawing/2014/main" id="{8B133010-A312-F54F-9723-6D8BFCF8EE96}"/>
              </a:ext>
            </a:extLst>
          </p:cNvPr>
          <p:cNvSpPr txBox="1">
            <a:spLocks noChangeArrowheads="1"/>
          </p:cNvSpPr>
          <p:nvPr/>
        </p:nvSpPr>
        <p:spPr bwMode="auto">
          <a:xfrm>
            <a:off x="347663" y="388938"/>
            <a:ext cx="74644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spAutoFit/>
          </a:bodyPr>
          <a:lstStyle>
            <a:lvl1pPr algn="l" rtl="0" eaLnBrk="0" fontAlgn="base" hangingPunct="0">
              <a:lnSpc>
                <a:spcPct val="90000"/>
              </a:lnSpc>
              <a:spcBef>
                <a:spcPct val="0"/>
              </a:spcBef>
              <a:spcAft>
                <a:spcPct val="0"/>
              </a:spcAft>
              <a:defRPr sz="3600" b="1">
                <a:solidFill>
                  <a:srgbClr val="204392"/>
                </a:solidFill>
                <a:latin typeface="+mj-lt"/>
                <a:ea typeface="+mj-ea"/>
                <a:cs typeface="+mj-cs"/>
              </a:defRPr>
            </a:lvl1pPr>
            <a:lvl2pPr algn="l" rtl="0" eaLnBrk="0" fontAlgn="base" hangingPunct="0">
              <a:lnSpc>
                <a:spcPct val="90000"/>
              </a:lnSpc>
              <a:spcBef>
                <a:spcPct val="0"/>
              </a:spcBef>
              <a:spcAft>
                <a:spcPct val="0"/>
              </a:spcAft>
              <a:defRPr sz="3600" b="1">
                <a:solidFill>
                  <a:srgbClr val="204392"/>
                </a:solidFill>
                <a:latin typeface="Arial" pitchFamily="34" charset="0"/>
              </a:defRPr>
            </a:lvl2pPr>
            <a:lvl3pPr algn="l" rtl="0" eaLnBrk="0" fontAlgn="base" hangingPunct="0">
              <a:lnSpc>
                <a:spcPct val="90000"/>
              </a:lnSpc>
              <a:spcBef>
                <a:spcPct val="0"/>
              </a:spcBef>
              <a:spcAft>
                <a:spcPct val="0"/>
              </a:spcAft>
              <a:defRPr sz="3600" b="1">
                <a:solidFill>
                  <a:srgbClr val="204392"/>
                </a:solidFill>
                <a:latin typeface="Arial" pitchFamily="34" charset="0"/>
              </a:defRPr>
            </a:lvl3pPr>
            <a:lvl4pPr algn="l" rtl="0" eaLnBrk="0" fontAlgn="base" hangingPunct="0">
              <a:lnSpc>
                <a:spcPct val="90000"/>
              </a:lnSpc>
              <a:spcBef>
                <a:spcPct val="0"/>
              </a:spcBef>
              <a:spcAft>
                <a:spcPct val="0"/>
              </a:spcAft>
              <a:defRPr sz="3600" b="1">
                <a:solidFill>
                  <a:srgbClr val="204392"/>
                </a:solidFill>
                <a:latin typeface="Arial" pitchFamily="34" charset="0"/>
              </a:defRPr>
            </a:lvl4pPr>
            <a:lvl5pPr algn="l" rtl="0" eaLnBrk="0" fontAlgn="base" hangingPunct="0">
              <a:lnSpc>
                <a:spcPct val="90000"/>
              </a:lnSpc>
              <a:spcBef>
                <a:spcPct val="0"/>
              </a:spcBef>
              <a:spcAft>
                <a:spcPct val="0"/>
              </a:spcAft>
              <a:defRPr sz="3600" b="1">
                <a:solidFill>
                  <a:srgbClr val="204392"/>
                </a:solidFill>
                <a:latin typeface="Arial" pitchFamily="34" charset="0"/>
              </a:defRPr>
            </a:lvl5pPr>
            <a:lvl6pPr marL="457200" algn="l" rtl="0" fontAlgn="base">
              <a:lnSpc>
                <a:spcPct val="90000"/>
              </a:lnSpc>
              <a:spcBef>
                <a:spcPct val="0"/>
              </a:spcBef>
              <a:spcAft>
                <a:spcPct val="0"/>
              </a:spcAft>
              <a:defRPr sz="3600" b="1">
                <a:solidFill>
                  <a:srgbClr val="204392"/>
                </a:solidFill>
                <a:latin typeface="Arial" pitchFamily="34" charset="0"/>
              </a:defRPr>
            </a:lvl6pPr>
            <a:lvl7pPr marL="914400" algn="l" rtl="0" fontAlgn="base">
              <a:lnSpc>
                <a:spcPct val="90000"/>
              </a:lnSpc>
              <a:spcBef>
                <a:spcPct val="0"/>
              </a:spcBef>
              <a:spcAft>
                <a:spcPct val="0"/>
              </a:spcAft>
              <a:defRPr sz="3600" b="1">
                <a:solidFill>
                  <a:srgbClr val="204392"/>
                </a:solidFill>
                <a:latin typeface="Arial" pitchFamily="34" charset="0"/>
              </a:defRPr>
            </a:lvl7pPr>
            <a:lvl8pPr marL="1371600" algn="l" rtl="0" fontAlgn="base">
              <a:lnSpc>
                <a:spcPct val="90000"/>
              </a:lnSpc>
              <a:spcBef>
                <a:spcPct val="0"/>
              </a:spcBef>
              <a:spcAft>
                <a:spcPct val="0"/>
              </a:spcAft>
              <a:defRPr sz="3600" b="1">
                <a:solidFill>
                  <a:srgbClr val="204392"/>
                </a:solidFill>
                <a:latin typeface="Arial" pitchFamily="34" charset="0"/>
              </a:defRPr>
            </a:lvl8pPr>
            <a:lvl9pPr marL="1828800" algn="l" rtl="0" fontAlgn="base">
              <a:lnSpc>
                <a:spcPct val="90000"/>
              </a:lnSpc>
              <a:spcBef>
                <a:spcPct val="0"/>
              </a:spcBef>
              <a:spcAft>
                <a:spcPct val="0"/>
              </a:spcAft>
              <a:defRPr sz="3600" b="1">
                <a:solidFill>
                  <a:srgbClr val="204392"/>
                </a:solidFill>
                <a:latin typeface="Arial" pitchFamily="34" charset="0"/>
              </a:defRPr>
            </a:lvl9pPr>
          </a:lstStyle>
          <a:p>
            <a:pPr algn="ctr" eaLnBrk="1" hangingPunct="1">
              <a:defRPr/>
            </a:pPr>
            <a:r>
              <a:rPr lang="es-ES_tradnl" altLang="es-CL" sz="2600" dirty="0">
                <a:solidFill>
                  <a:srgbClr val="417204"/>
                </a:solidFill>
                <a:ea typeface="+mn-ea"/>
                <a:cs typeface="+mn-cs"/>
              </a:rPr>
              <a:t>Estudio de Ingeniería del Proyecto</a:t>
            </a:r>
          </a:p>
        </p:txBody>
      </p:sp>
      <p:grpSp>
        <p:nvGrpSpPr>
          <p:cNvPr id="16392" name="Group 30">
            <a:extLst>
              <a:ext uri="{FF2B5EF4-FFF2-40B4-BE49-F238E27FC236}">
                <a16:creationId xmlns:a16="http://schemas.microsoft.com/office/drawing/2014/main" id="{EF9D1B85-B182-7E49-8BB6-F508285AEC10}"/>
              </a:ext>
            </a:extLst>
          </p:cNvPr>
          <p:cNvGrpSpPr>
            <a:grpSpLocks/>
          </p:cNvGrpSpPr>
          <p:nvPr/>
        </p:nvGrpSpPr>
        <p:grpSpPr bwMode="auto">
          <a:xfrm flipV="1">
            <a:off x="2411413" y="3881438"/>
            <a:ext cx="552450" cy="627062"/>
            <a:chOff x="340" y="3339"/>
            <a:chExt cx="363" cy="363"/>
          </a:xfrm>
        </p:grpSpPr>
        <p:sp>
          <p:nvSpPr>
            <p:cNvPr id="12" name="Freeform 31">
              <a:extLst>
                <a:ext uri="{FF2B5EF4-FFF2-40B4-BE49-F238E27FC236}">
                  <a16:creationId xmlns:a16="http://schemas.microsoft.com/office/drawing/2014/main" id="{EED3ECC3-0C03-B344-8F25-207590D3166C}"/>
                </a:ext>
              </a:extLst>
            </p:cNvPr>
            <p:cNvSpPr>
              <a:spLocks/>
            </p:cNvSpPr>
            <p:nvPr/>
          </p:nvSpPr>
          <p:spPr bwMode="auto">
            <a:xfrm>
              <a:off x="340" y="3339"/>
              <a:ext cx="363" cy="363"/>
            </a:xfrm>
            <a:custGeom>
              <a:avLst/>
              <a:gdLst>
                <a:gd name="T0" fmla="*/ 363 w 363"/>
                <a:gd name="T1" fmla="*/ 45 h 363"/>
                <a:gd name="T2" fmla="*/ 318 w 363"/>
                <a:gd name="T3" fmla="*/ 0 h 363"/>
                <a:gd name="T4" fmla="*/ 0 w 363"/>
                <a:gd name="T5" fmla="*/ 0 h 363"/>
                <a:gd name="T6" fmla="*/ 137 w 363"/>
                <a:gd name="T7" fmla="*/ 227 h 363"/>
                <a:gd name="T8" fmla="*/ 0 w 363"/>
                <a:gd name="T9" fmla="*/ 363 h 363"/>
                <a:gd name="T10" fmla="*/ 318 w 363"/>
                <a:gd name="T11" fmla="*/ 363 h 363"/>
                <a:gd name="T12" fmla="*/ 363 w 363"/>
                <a:gd name="T13" fmla="*/ 317 h 363"/>
                <a:gd name="T14" fmla="*/ 0 60000 65536"/>
                <a:gd name="T15" fmla="*/ 0 60000 65536"/>
                <a:gd name="T16" fmla="*/ 0 60000 65536"/>
                <a:gd name="T17" fmla="*/ 0 60000 65536"/>
                <a:gd name="T18" fmla="*/ 0 60000 65536"/>
                <a:gd name="T19" fmla="*/ 0 60000 65536"/>
                <a:gd name="T20" fmla="*/ 0 60000 65536"/>
                <a:gd name="T21" fmla="*/ 0 w 363"/>
                <a:gd name="T22" fmla="*/ 0 h 363"/>
                <a:gd name="T23" fmla="*/ 363 w 363"/>
                <a:gd name="T24" fmla="*/ 363 h 3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3" h="363">
                  <a:moveTo>
                    <a:pt x="363" y="45"/>
                  </a:moveTo>
                  <a:lnTo>
                    <a:pt x="318" y="0"/>
                  </a:lnTo>
                  <a:lnTo>
                    <a:pt x="0" y="0"/>
                  </a:lnTo>
                  <a:lnTo>
                    <a:pt x="137" y="227"/>
                  </a:lnTo>
                  <a:lnTo>
                    <a:pt x="0" y="363"/>
                  </a:lnTo>
                  <a:lnTo>
                    <a:pt x="318" y="363"/>
                  </a:lnTo>
                  <a:lnTo>
                    <a:pt x="363" y="317"/>
                  </a:lnTo>
                </a:path>
              </a:pathLst>
            </a:custGeom>
            <a:noFill/>
            <a:ln w="57150" cmpd="sng">
              <a:solidFill>
                <a:schemeClr val="accent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s-CL">
                <a:solidFill>
                  <a:schemeClr val="bg2">
                    <a:lumMod val="90000"/>
                    <a:lumOff val="10000"/>
                  </a:schemeClr>
                </a:solidFill>
              </a:endParaRPr>
            </a:p>
          </p:txBody>
        </p:sp>
        <p:sp>
          <p:nvSpPr>
            <p:cNvPr id="13" name="Line 32">
              <a:extLst>
                <a:ext uri="{FF2B5EF4-FFF2-40B4-BE49-F238E27FC236}">
                  <a16:creationId xmlns:a16="http://schemas.microsoft.com/office/drawing/2014/main" id="{5EB6EE37-442A-BF41-A3F3-948B03332E1D}"/>
                </a:ext>
              </a:extLst>
            </p:cNvPr>
            <p:cNvSpPr>
              <a:spLocks noChangeShapeType="1"/>
            </p:cNvSpPr>
            <p:nvPr/>
          </p:nvSpPr>
          <p:spPr bwMode="auto">
            <a:xfrm>
              <a:off x="385" y="3339"/>
              <a:ext cx="137" cy="227"/>
            </a:xfrm>
            <a:prstGeom prst="line">
              <a:avLst/>
            </a:prstGeom>
            <a:noFill/>
            <a:ln w="57150">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a:defRPr/>
              </a:pPr>
              <a:endParaRPr lang="es-CL">
                <a:solidFill>
                  <a:schemeClr val="bg2">
                    <a:lumMod val="90000"/>
                    <a:lumOff val="10000"/>
                  </a:schemeClr>
                </a:solidFill>
              </a:endParaRPr>
            </a:p>
          </p:txBody>
        </p:sp>
      </p:gr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F08D251B-77EF-F643-92FA-1B015AC68D31}"/>
              </a:ext>
            </a:extLst>
          </p:cNvPr>
          <p:cNvSpPr>
            <a:spLocks noGrp="1" noChangeArrowheads="1"/>
          </p:cNvSpPr>
          <p:nvPr>
            <p:ph type="body" sz="half" idx="1"/>
          </p:nvPr>
        </p:nvSpPr>
        <p:spPr>
          <a:xfrm>
            <a:off x="319776" y="1330325"/>
            <a:ext cx="8218196" cy="2386707"/>
          </a:xfrm>
        </p:spPr>
        <p:txBody>
          <a:bodyPr/>
          <a:lstStyle/>
          <a:p>
            <a:pPr algn="just" eaLnBrk="1" hangingPunct="1">
              <a:buNone/>
              <a:defRPr/>
            </a:pPr>
            <a:r>
              <a:rPr lang="es-ES_tradnl" altLang="es-CL" dirty="0">
                <a:solidFill>
                  <a:schemeClr val="hlink"/>
                </a:solidFill>
              </a:rPr>
              <a:t>	</a:t>
            </a:r>
            <a:r>
              <a:rPr lang="es-ES_tradnl" altLang="es-CL" sz="2000" dirty="0">
                <a:solidFill>
                  <a:schemeClr val="accent5">
                    <a:lumMod val="25000"/>
                  </a:schemeClr>
                </a:solidFill>
              </a:rPr>
              <a:t>La obtención de un “Indicador de Satisfacción” (P</a:t>
            </a:r>
            <a:r>
              <a:rPr lang="es-ES_tradnl" altLang="es-CL" sz="2800" baseline="-25000" dirty="0">
                <a:solidFill>
                  <a:schemeClr val="accent5">
                    <a:lumMod val="25000"/>
                  </a:schemeClr>
                </a:solidFill>
              </a:rPr>
              <a:t>i</a:t>
            </a:r>
            <a:r>
              <a:rPr lang="es-ES_tradnl" altLang="es-CL" sz="2000" dirty="0">
                <a:solidFill>
                  <a:schemeClr val="accent5">
                    <a:lumMod val="25000"/>
                  </a:schemeClr>
                </a:solidFill>
              </a:rPr>
              <a:t>), ponderando varios atributos, tiene el riesgo que la calidad de unos enmascare (oculte) la insuficiencia de otros.</a:t>
            </a:r>
          </a:p>
          <a:p>
            <a:pPr algn="just" eaLnBrk="1" hangingPunct="1">
              <a:buNone/>
              <a:defRPr/>
            </a:pPr>
            <a:r>
              <a:rPr lang="es-ES_tradnl" altLang="es-CL" sz="2000" dirty="0"/>
              <a:t>	Para ello, junto a los ponderadores de cada atributo, se establece una calificación mínima aceptable para cada uno, de modo que, junto al Indicador de Satisfacción de una alternativa evaluada, obtenemos la cantidad de atributos insuficientes de cada una.</a:t>
            </a:r>
            <a:endParaRPr lang="es-ES_tradnl" altLang="es-CL" sz="2200" dirty="0">
              <a:solidFill>
                <a:schemeClr val="accent5">
                  <a:lumMod val="10000"/>
                </a:schemeClr>
              </a:solidFill>
            </a:endParaRPr>
          </a:p>
        </p:txBody>
      </p:sp>
      <p:sp>
        <p:nvSpPr>
          <p:cNvPr id="14" name="Text Box 4">
            <a:extLst>
              <a:ext uri="{FF2B5EF4-FFF2-40B4-BE49-F238E27FC236}">
                <a16:creationId xmlns:a16="http://schemas.microsoft.com/office/drawing/2014/main" id="{60FBD856-2F17-EA4F-94D0-664B695007AB}"/>
              </a:ext>
            </a:extLst>
          </p:cNvPr>
          <p:cNvSpPr txBox="1">
            <a:spLocks noChangeArrowheads="1"/>
          </p:cNvSpPr>
          <p:nvPr/>
        </p:nvSpPr>
        <p:spPr bwMode="auto">
          <a:xfrm>
            <a:off x="382588" y="868363"/>
            <a:ext cx="7004050"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  Selección de Opciones  Técnicas/Operativas</a:t>
            </a:r>
          </a:p>
        </p:txBody>
      </p:sp>
      <p:sp>
        <p:nvSpPr>
          <p:cNvPr id="11" name="Rectangle 2">
            <a:extLst>
              <a:ext uri="{FF2B5EF4-FFF2-40B4-BE49-F238E27FC236}">
                <a16:creationId xmlns:a16="http://schemas.microsoft.com/office/drawing/2014/main" id="{8B133010-A312-F54F-9723-6D8BFCF8EE96}"/>
              </a:ext>
            </a:extLst>
          </p:cNvPr>
          <p:cNvSpPr txBox="1">
            <a:spLocks noChangeArrowheads="1"/>
          </p:cNvSpPr>
          <p:nvPr/>
        </p:nvSpPr>
        <p:spPr bwMode="auto">
          <a:xfrm>
            <a:off x="347663" y="388938"/>
            <a:ext cx="74644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spAutoFit/>
          </a:bodyPr>
          <a:lstStyle>
            <a:lvl1pPr algn="l" rtl="0" eaLnBrk="0" fontAlgn="base" hangingPunct="0">
              <a:lnSpc>
                <a:spcPct val="90000"/>
              </a:lnSpc>
              <a:spcBef>
                <a:spcPct val="0"/>
              </a:spcBef>
              <a:spcAft>
                <a:spcPct val="0"/>
              </a:spcAft>
              <a:defRPr sz="3600" b="1">
                <a:solidFill>
                  <a:srgbClr val="204392"/>
                </a:solidFill>
                <a:latin typeface="+mj-lt"/>
                <a:ea typeface="+mj-ea"/>
                <a:cs typeface="+mj-cs"/>
              </a:defRPr>
            </a:lvl1pPr>
            <a:lvl2pPr algn="l" rtl="0" eaLnBrk="0" fontAlgn="base" hangingPunct="0">
              <a:lnSpc>
                <a:spcPct val="90000"/>
              </a:lnSpc>
              <a:spcBef>
                <a:spcPct val="0"/>
              </a:spcBef>
              <a:spcAft>
                <a:spcPct val="0"/>
              </a:spcAft>
              <a:defRPr sz="3600" b="1">
                <a:solidFill>
                  <a:srgbClr val="204392"/>
                </a:solidFill>
                <a:latin typeface="Arial" pitchFamily="34" charset="0"/>
              </a:defRPr>
            </a:lvl2pPr>
            <a:lvl3pPr algn="l" rtl="0" eaLnBrk="0" fontAlgn="base" hangingPunct="0">
              <a:lnSpc>
                <a:spcPct val="90000"/>
              </a:lnSpc>
              <a:spcBef>
                <a:spcPct val="0"/>
              </a:spcBef>
              <a:spcAft>
                <a:spcPct val="0"/>
              </a:spcAft>
              <a:defRPr sz="3600" b="1">
                <a:solidFill>
                  <a:srgbClr val="204392"/>
                </a:solidFill>
                <a:latin typeface="Arial" pitchFamily="34" charset="0"/>
              </a:defRPr>
            </a:lvl3pPr>
            <a:lvl4pPr algn="l" rtl="0" eaLnBrk="0" fontAlgn="base" hangingPunct="0">
              <a:lnSpc>
                <a:spcPct val="90000"/>
              </a:lnSpc>
              <a:spcBef>
                <a:spcPct val="0"/>
              </a:spcBef>
              <a:spcAft>
                <a:spcPct val="0"/>
              </a:spcAft>
              <a:defRPr sz="3600" b="1">
                <a:solidFill>
                  <a:srgbClr val="204392"/>
                </a:solidFill>
                <a:latin typeface="Arial" pitchFamily="34" charset="0"/>
              </a:defRPr>
            </a:lvl4pPr>
            <a:lvl5pPr algn="l" rtl="0" eaLnBrk="0" fontAlgn="base" hangingPunct="0">
              <a:lnSpc>
                <a:spcPct val="90000"/>
              </a:lnSpc>
              <a:spcBef>
                <a:spcPct val="0"/>
              </a:spcBef>
              <a:spcAft>
                <a:spcPct val="0"/>
              </a:spcAft>
              <a:defRPr sz="3600" b="1">
                <a:solidFill>
                  <a:srgbClr val="204392"/>
                </a:solidFill>
                <a:latin typeface="Arial" pitchFamily="34" charset="0"/>
              </a:defRPr>
            </a:lvl5pPr>
            <a:lvl6pPr marL="457200" algn="l" rtl="0" fontAlgn="base">
              <a:lnSpc>
                <a:spcPct val="90000"/>
              </a:lnSpc>
              <a:spcBef>
                <a:spcPct val="0"/>
              </a:spcBef>
              <a:spcAft>
                <a:spcPct val="0"/>
              </a:spcAft>
              <a:defRPr sz="3600" b="1">
                <a:solidFill>
                  <a:srgbClr val="204392"/>
                </a:solidFill>
                <a:latin typeface="Arial" pitchFamily="34" charset="0"/>
              </a:defRPr>
            </a:lvl6pPr>
            <a:lvl7pPr marL="914400" algn="l" rtl="0" fontAlgn="base">
              <a:lnSpc>
                <a:spcPct val="90000"/>
              </a:lnSpc>
              <a:spcBef>
                <a:spcPct val="0"/>
              </a:spcBef>
              <a:spcAft>
                <a:spcPct val="0"/>
              </a:spcAft>
              <a:defRPr sz="3600" b="1">
                <a:solidFill>
                  <a:srgbClr val="204392"/>
                </a:solidFill>
                <a:latin typeface="Arial" pitchFamily="34" charset="0"/>
              </a:defRPr>
            </a:lvl7pPr>
            <a:lvl8pPr marL="1371600" algn="l" rtl="0" fontAlgn="base">
              <a:lnSpc>
                <a:spcPct val="90000"/>
              </a:lnSpc>
              <a:spcBef>
                <a:spcPct val="0"/>
              </a:spcBef>
              <a:spcAft>
                <a:spcPct val="0"/>
              </a:spcAft>
              <a:defRPr sz="3600" b="1">
                <a:solidFill>
                  <a:srgbClr val="204392"/>
                </a:solidFill>
                <a:latin typeface="Arial" pitchFamily="34" charset="0"/>
              </a:defRPr>
            </a:lvl8pPr>
            <a:lvl9pPr marL="1828800" algn="l" rtl="0" fontAlgn="base">
              <a:lnSpc>
                <a:spcPct val="90000"/>
              </a:lnSpc>
              <a:spcBef>
                <a:spcPct val="0"/>
              </a:spcBef>
              <a:spcAft>
                <a:spcPct val="0"/>
              </a:spcAft>
              <a:defRPr sz="3600" b="1">
                <a:solidFill>
                  <a:srgbClr val="204392"/>
                </a:solidFill>
                <a:latin typeface="Arial" pitchFamily="34" charset="0"/>
              </a:defRPr>
            </a:lvl9pPr>
          </a:lstStyle>
          <a:p>
            <a:pPr algn="ctr" eaLnBrk="1" hangingPunct="1">
              <a:defRPr/>
            </a:pPr>
            <a:r>
              <a:rPr lang="es-ES_tradnl" altLang="es-CL" sz="2600" dirty="0">
                <a:solidFill>
                  <a:srgbClr val="417204"/>
                </a:solidFill>
                <a:ea typeface="+mn-ea"/>
                <a:cs typeface="+mn-cs"/>
              </a:rPr>
              <a:t>Estudio de Ingeniería del Proyecto</a:t>
            </a:r>
          </a:p>
        </p:txBody>
      </p:sp>
      <p:pic>
        <p:nvPicPr>
          <p:cNvPr id="2" name="Imagen 1">
            <a:extLst>
              <a:ext uri="{FF2B5EF4-FFF2-40B4-BE49-F238E27FC236}">
                <a16:creationId xmlns:a16="http://schemas.microsoft.com/office/drawing/2014/main" id="{DC933EF5-AF85-D94E-AEEC-6A864A8232D0}"/>
              </a:ext>
            </a:extLst>
          </p:cNvPr>
          <p:cNvPicPr>
            <a:picLocks noChangeAspect="1"/>
          </p:cNvPicPr>
          <p:nvPr/>
        </p:nvPicPr>
        <p:blipFill>
          <a:blip r:embed="rId2"/>
          <a:stretch>
            <a:fillRect/>
          </a:stretch>
        </p:blipFill>
        <p:spPr>
          <a:xfrm>
            <a:off x="3635896" y="3474567"/>
            <a:ext cx="4758060" cy="2762745"/>
          </a:xfrm>
          <a:prstGeom prst="rect">
            <a:avLst/>
          </a:prstGeom>
        </p:spPr>
      </p:pic>
      <p:sp>
        <p:nvSpPr>
          <p:cNvPr id="15" name="Rectangle 3">
            <a:extLst>
              <a:ext uri="{FF2B5EF4-FFF2-40B4-BE49-F238E27FC236}">
                <a16:creationId xmlns:a16="http://schemas.microsoft.com/office/drawing/2014/main" id="{A52B79DB-D0AA-BD4F-9825-9093B71FD109}"/>
              </a:ext>
            </a:extLst>
          </p:cNvPr>
          <p:cNvSpPr txBox="1">
            <a:spLocks noChangeArrowheads="1"/>
          </p:cNvSpPr>
          <p:nvPr/>
        </p:nvSpPr>
        <p:spPr bwMode="auto">
          <a:xfrm>
            <a:off x="319776" y="3717032"/>
            <a:ext cx="3172104" cy="260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285750" indent="-285750" algn="l" rtl="0" eaLnBrk="0" fontAlgn="base" hangingPunct="0">
              <a:lnSpc>
                <a:spcPct val="90000"/>
              </a:lnSpc>
              <a:spcBef>
                <a:spcPct val="30000"/>
              </a:spcBef>
              <a:spcAft>
                <a:spcPct val="0"/>
              </a:spcAft>
              <a:buClr>
                <a:srgbClr val="037C03"/>
              </a:buClr>
              <a:buSzPct val="85000"/>
              <a:buFont typeface="Wingdings" pitchFamily="2" charset="2"/>
              <a:buChar char="l"/>
              <a:defRPr sz="2400" b="1">
                <a:solidFill>
                  <a:srgbClr val="000000"/>
                </a:solidFill>
                <a:latin typeface="+mn-lt"/>
                <a:ea typeface="+mn-ea"/>
                <a:cs typeface="+mn-cs"/>
              </a:defRPr>
            </a:lvl1pPr>
            <a:lvl2pPr marL="685800" indent="-228600" algn="l" rtl="0" eaLnBrk="0" fontAlgn="base" hangingPunct="0">
              <a:lnSpc>
                <a:spcPct val="90000"/>
              </a:lnSpc>
              <a:spcBef>
                <a:spcPct val="30000"/>
              </a:spcBef>
              <a:spcAft>
                <a:spcPct val="0"/>
              </a:spcAft>
              <a:buClr>
                <a:srgbClr val="037C03"/>
              </a:buClr>
              <a:buSzPct val="80000"/>
              <a:buFont typeface="Wingdings" pitchFamily="2" charset="2"/>
              <a:buChar char="n"/>
              <a:defRPr b="1">
                <a:solidFill>
                  <a:srgbClr val="000000"/>
                </a:solidFill>
                <a:latin typeface="+mn-lt"/>
              </a:defRPr>
            </a:lvl2pPr>
            <a:lvl3pPr marL="1143000" indent="-228600" algn="l" rtl="0" eaLnBrk="0" fontAlgn="base" hangingPunct="0">
              <a:lnSpc>
                <a:spcPct val="90000"/>
              </a:lnSpc>
              <a:spcBef>
                <a:spcPct val="30000"/>
              </a:spcBef>
              <a:spcAft>
                <a:spcPct val="0"/>
              </a:spcAft>
              <a:buClr>
                <a:srgbClr val="037C03"/>
              </a:buClr>
              <a:buSzPct val="75000"/>
              <a:buFont typeface="Wingdings" pitchFamily="2" charset="2"/>
              <a:buChar char="u"/>
              <a:defRPr b="1">
                <a:solidFill>
                  <a:srgbClr val="000000"/>
                </a:solidFill>
                <a:latin typeface="+mn-lt"/>
              </a:defRPr>
            </a:lvl3pPr>
            <a:lvl4pPr marL="1543050" indent="-171450" algn="l" rtl="0" eaLnBrk="0" fontAlgn="base" hangingPunct="0">
              <a:lnSpc>
                <a:spcPct val="90000"/>
              </a:lnSpc>
              <a:spcBef>
                <a:spcPct val="30000"/>
              </a:spcBef>
              <a:spcAft>
                <a:spcPct val="0"/>
              </a:spcAft>
              <a:buClr>
                <a:srgbClr val="037C03"/>
              </a:buClr>
              <a:buSzPct val="80000"/>
              <a:buFont typeface="Wingdings" pitchFamily="2" charset="2"/>
              <a:buChar char="l"/>
              <a:defRPr sz="1400" b="1">
                <a:solidFill>
                  <a:srgbClr val="000000"/>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rgbClr val="000000"/>
                </a:solidFill>
                <a:latin typeface="+mn-lt"/>
              </a:defRPr>
            </a:lvl5pPr>
            <a:lvl6pPr marL="2457450" indent="-171450" algn="l" rtl="0" fontAlgn="base">
              <a:lnSpc>
                <a:spcPct val="90000"/>
              </a:lnSpc>
              <a:spcBef>
                <a:spcPct val="30000"/>
              </a:spcBef>
              <a:spcAft>
                <a:spcPct val="0"/>
              </a:spcAft>
              <a:buSzPct val="100000"/>
              <a:buChar char="–"/>
              <a:defRPr sz="1400" b="1">
                <a:solidFill>
                  <a:srgbClr val="000000"/>
                </a:solidFill>
                <a:latin typeface="+mn-lt"/>
              </a:defRPr>
            </a:lvl6pPr>
            <a:lvl7pPr marL="2914650" indent="-171450" algn="l" rtl="0" fontAlgn="base">
              <a:lnSpc>
                <a:spcPct val="90000"/>
              </a:lnSpc>
              <a:spcBef>
                <a:spcPct val="30000"/>
              </a:spcBef>
              <a:spcAft>
                <a:spcPct val="0"/>
              </a:spcAft>
              <a:buSzPct val="100000"/>
              <a:buChar char="–"/>
              <a:defRPr sz="1400" b="1">
                <a:solidFill>
                  <a:srgbClr val="000000"/>
                </a:solidFill>
                <a:latin typeface="+mn-lt"/>
              </a:defRPr>
            </a:lvl7pPr>
            <a:lvl8pPr marL="3371850" indent="-171450" algn="l" rtl="0" fontAlgn="base">
              <a:lnSpc>
                <a:spcPct val="90000"/>
              </a:lnSpc>
              <a:spcBef>
                <a:spcPct val="30000"/>
              </a:spcBef>
              <a:spcAft>
                <a:spcPct val="0"/>
              </a:spcAft>
              <a:buSzPct val="100000"/>
              <a:buChar char="–"/>
              <a:defRPr sz="1400" b="1">
                <a:solidFill>
                  <a:srgbClr val="000000"/>
                </a:solidFill>
                <a:latin typeface="+mn-lt"/>
              </a:defRPr>
            </a:lvl8pPr>
            <a:lvl9pPr marL="3829050" indent="-171450" algn="l" rtl="0" fontAlgn="base">
              <a:lnSpc>
                <a:spcPct val="90000"/>
              </a:lnSpc>
              <a:spcBef>
                <a:spcPct val="30000"/>
              </a:spcBef>
              <a:spcAft>
                <a:spcPct val="0"/>
              </a:spcAft>
              <a:buSzPct val="100000"/>
              <a:buChar char="–"/>
              <a:defRPr sz="1400" b="1">
                <a:solidFill>
                  <a:srgbClr val="000000"/>
                </a:solidFill>
                <a:latin typeface="+mn-lt"/>
              </a:defRPr>
            </a:lvl9pPr>
          </a:lstStyle>
          <a:p>
            <a:pPr algn="just" eaLnBrk="1" hangingPunct="1">
              <a:buFont typeface="Wingdings" pitchFamily="2" charset="2"/>
              <a:buNone/>
              <a:defRPr/>
            </a:pPr>
            <a:r>
              <a:rPr lang="es-ES_tradnl" altLang="es-CL" kern="0" dirty="0">
                <a:solidFill>
                  <a:schemeClr val="bg1">
                    <a:lumMod val="10000"/>
                  </a:schemeClr>
                </a:solidFill>
              </a:rPr>
              <a:t>	</a:t>
            </a:r>
            <a:r>
              <a:rPr lang="es-ES_tradnl" altLang="es-CL" sz="2000" kern="0" dirty="0">
                <a:solidFill>
                  <a:schemeClr val="bg1">
                    <a:lumMod val="10000"/>
                  </a:schemeClr>
                </a:solidFill>
              </a:rPr>
              <a:t>Un ejemplo </a:t>
            </a:r>
            <a:r>
              <a:rPr lang="es-ES_tradnl" altLang="es-CL" sz="2000" kern="0" dirty="0"/>
              <a:t>sencillo seria, en la elección de un vehículo, el que este sea excelente en todo aspecto, salvo que no tiene ruedas… no funciona.  Saberlo nos permite negociar o planificarnos mejor.</a:t>
            </a:r>
          </a:p>
          <a:p>
            <a:pPr algn="just" eaLnBrk="1" hangingPunct="1">
              <a:buFont typeface="Wingdings" pitchFamily="2" charset="2"/>
              <a:buNone/>
              <a:defRPr/>
            </a:pPr>
            <a:r>
              <a:rPr lang="es-ES_tradnl" altLang="es-CL" sz="2000" kern="0" dirty="0"/>
              <a:t> </a:t>
            </a:r>
            <a:endParaRPr lang="es-ES_tradnl" altLang="es-CL" sz="2200" kern="0" dirty="0">
              <a:solidFill>
                <a:schemeClr val="accent5">
                  <a:lumMod val="10000"/>
                </a:schemeClr>
              </a:solidFill>
            </a:endParaRPr>
          </a:p>
        </p:txBody>
      </p:sp>
    </p:spTree>
    <p:extLst>
      <p:ext uri="{BB962C8B-B14F-4D97-AF65-F5344CB8AC3E}">
        <p14:creationId xmlns:p14="http://schemas.microsoft.com/office/powerpoint/2010/main" val="116105863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a:extLst>
              <a:ext uri="{FF2B5EF4-FFF2-40B4-BE49-F238E27FC236}">
                <a16:creationId xmlns:a16="http://schemas.microsoft.com/office/drawing/2014/main" id="{1F8CA9E4-3B16-F243-9C38-9212D54DA4CA}"/>
              </a:ext>
            </a:extLst>
          </p:cNvPr>
          <p:cNvSpPr txBox="1">
            <a:spLocks noChangeArrowheads="1"/>
          </p:cNvSpPr>
          <p:nvPr/>
        </p:nvSpPr>
        <p:spPr bwMode="auto">
          <a:xfrm>
            <a:off x="38049" y="1499300"/>
            <a:ext cx="2085679" cy="4893647"/>
          </a:xfrm>
          <a:prstGeom prst="rect">
            <a:avLst/>
          </a:prstGeom>
          <a:noFill/>
          <a:ln>
            <a:noFill/>
          </a:ln>
          <a:effectLst/>
        </p:spPr>
        <p:txBody>
          <a:bodyPr wrap="square">
            <a:spAutoFit/>
          </a:bodyPr>
          <a:lstStyle/>
          <a:p>
            <a:pPr eaLnBrk="1" hangingPunct="1">
              <a:defRPr/>
            </a:pPr>
            <a:r>
              <a:rPr lang="es-ES" altLang="es-CL" sz="2400" dirty="0">
                <a:solidFill>
                  <a:schemeClr val="bg2">
                    <a:lumMod val="90000"/>
                    <a:lumOff val="10000"/>
                  </a:schemeClr>
                </a:solidFill>
              </a:rPr>
              <a:t>Selección de Opciones  Técnicas – Operativas</a:t>
            </a:r>
          </a:p>
          <a:p>
            <a:pPr eaLnBrk="1" hangingPunct="1">
              <a:defRPr/>
            </a:pPr>
            <a:endParaRPr lang="es-ES" altLang="es-CL" sz="2400" dirty="0">
              <a:solidFill>
                <a:schemeClr val="bg2">
                  <a:lumMod val="90000"/>
                  <a:lumOff val="10000"/>
                </a:schemeClr>
              </a:solidFill>
            </a:endParaRPr>
          </a:p>
          <a:p>
            <a:pPr eaLnBrk="1" hangingPunct="1">
              <a:defRPr/>
            </a:pPr>
            <a:r>
              <a:rPr lang="es-ES" altLang="es-CL" sz="2400" dirty="0">
                <a:solidFill>
                  <a:srgbClr val="980000"/>
                </a:solidFill>
              </a:rPr>
              <a:t>Estructura</a:t>
            </a:r>
          </a:p>
          <a:p>
            <a:pPr eaLnBrk="1" hangingPunct="1">
              <a:defRPr/>
            </a:pPr>
            <a:endParaRPr lang="es-ES" altLang="es-CL" sz="1400" dirty="0">
              <a:solidFill>
                <a:srgbClr val="980000"/>
              </a:solidFill>
            </a:endParaRPr>
          </a:p>
          <a:p>
            <a:pPr eaLnBrk="1" hangingPunct="1">
              <a:defRPr/>
            </a:pPr>
            <a:r>
              <a:rPr lang="es-ES" altLang="es-CL" sz="1800" dirty="0">
                <a:solidFill>
                  <a:srgbClr val="980000"/>
                </a:solidFill>
              </a:rPr>
              <a:t>Por razones prácticas, los atributos se agrupan por tipo, quedando entonces dos niveles: atributo y </a:t>
            </a:r>
            <a:r>
              <a:rPr lang="es-ES" altLang="es-CL" sz="1800" dirty="0" err="1">
                <a:solidFill>
                  <a:srgbClr val="980000"/>
                </a:solidFill>
              </a:rPr>
              <a:t>sub-atributo</a:t>
            </a:r>
            <a:endParaRPr lang="es-ES" altLang="es-CL" sz="1800" dirty="0">
              <a:solidFill>
                <a:srgbClr val="980000"/>
              </a:solidFill>
            </a:endParaRPr>
          </a:p>
        </p:txBody>
      </p:sp>
      <p:pic>
        <p:nvPicPr>
          <p:cNvPr id="4" name="Imagen 3">
            <a:extLst>
              <a:ext uri="{FF2B5EF4-FFF2-40B4-BE49-F238E27FC236}">
                <a16:creationId xmlns:a16="http://schemas.microsoft.com/office/drawing/2014/main" id="{883D4407-3502-0547-969E-A48396E702A6}"/>
              </a:ext>
            </a:extLst>
          </p:cNvPr>
          <p:cNvPicPr>
            <a:picLocks noChangeAspect="1"/>
          </p:cNvPicPr>
          <p:nvPr/>
        </p:nvPicPr>
        <p:blipFill>
          <a:blip r:embed="rId3"/>
          <a:stretch>
            <a:fillRect/>
          </a:stretch>
        </p:blipFill>
        <p:spPr>
          <a:xfrm>
            <a:off x="2123728" y="-8756"/>
            <a:ext cx="6752345" cy="6858000"/>
          </a:xfrm>
          <a:prstGeom prst="rect">
            <a:avLst/>
          </a:prstGeom>
        </p:spPr>
      </p:pic>
    </p:spTree>
    <p:extLst>
      <p:ext uri="{BB962C8B-B14F-4D97-AF65-F5344CB8AC3E}">
        <p14:creationId xmlns:p14="http://schemas.microsoft.com/office/powerpoint/2010/main" val="2660811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4">
            <a:extLst>
              <a:ext uri="{FF2B5EF4-FFF2-40B4-BE49-F238E27FC236}">
                <a16:creationId xmlns:a16="http://schemas.microsoft.com/office/drawing/2014/main" id="{72F88196-88F8-7244-8AD9-F7B0935DCD66}"/>
              </a:ext>
            </a:extLst>
          </p:cNvPr>
          <p:cNvSpPr>
            <a:spLocks noGrp="1" noChangeArrowheads="1"/>
          </p:cNvSpPr>
          <p:nvPr>
            <p:ph type="body" idx="1"/>
          </p:nvPr>
        </p:nvSpPr>
        <p:spPr>
          <a:xfrm>
            <a:off x="539750" y="2852738"/>
            <a:ext cx="7416800" cy="4248150"/>
          </a:xfrm>
        </p:spPr>
        <p:txBody>
          <a:bodyPr/>
          <a:lstStyle/>
          <a:p>
            <a:pPr marL="376238" indent="-376238" defTabSz="852488" eaLnBrk="1" hangingPunct="1">
              <a:lnSpc>
                <a:spcPct val="80000"/>
              </a:lnSpc>
              <a:buFont typeface="Wingdings" pitchFamily="2" charset="2"/>
              <a:buNone/>
              <a:defRPr/>
            </a:pPr>
            <a:r>
              <a:rPr lang="es-ES_tradnl" altLang="es-CL" sz="1050" dirty="0"/>
              <a:t>	</a:t>
            </a:r>
            <a:endParaRPr lang="es-ES_tradnl" altLang="es-CL" sz="2000" dirty="0">
              <a:solidFill>
                <a:schemeClr val="accent5">
                  <a:lumMod val="50000"/>
                </a:schemeClr>
              </a:solidFill>
            </a:endParaRPr>
          </a:p>
          <a:p>
            <a:pPr marL="376238" indent="-376238" defTabSz="852488" eaLnBrk="1" hangingPunct="1">
              <a:lnSpc>
                <a:spcPct val="80000"/>
              </a:lnSpc>
              <a:buFont typeface="Wingdings" pitchFamily="2" charset="2"/>
              <a:buNone/>
              <a:defRPr/>
            </a:pPr>
            <a:r>
              <a:rPr lang="es-ES_tradnl" altLang="es-CL" sz="1800" dirty="0"/>
              <a:t>	Así, se obtienen los llamados “balances” de los componentes del proyecto, esto es requerimientos y valorización, por volumen de operación, respecto a:</a:t>
            </a:r>
          </a:p>
          <a:p>
            <a:pPr lvl="1" defTabSz="852488" eaLnBrk="1" hangingPunct="1">
              <a:lnSpc>
                <a:spcPct val="80000"/>
              </a:lnSpc>
              <a:defRPr/>
            </a:pPr>
            <a:r>
              <a:rPr lang="es-ES_tradnl" altLang="es-CL" dirty="0"/>
              <a:t>Equipos de diversa naturaleza (servidores, estaciones de trabajo, controladores, componentes de red, periféricos E/S, </a:t>
            </a:r>
            <a:r>
              <a:rPr lang="es-ES_tradnl" altLang="es-CL" dirty="0" err="1"/>
              <a:t>tranceptores</a:t>
            </a:r>
            <a:r>
              <a:rPr lang="es-ES_tradnl" altLang="es-CL" dirty="0"/>
              <a:t>, antenas, etc. etc.)</a:t>
            </a:r>
          </a:p>
          <a:p>
            <a:pPr lvl="1" defTabSz="852488" eaLnBrk="1" hangingPunct="1">
              <a:lnSpc>
                <a:spcPct val="80000"/>
              </a:lnSpc>
              <a:defRPr/>
            </a:pPr>
            <a:r>
              <a:rPr lang="es-ES_tradnl" altLang="es-CL" dirty="0"/>
              <a:t>Recursos para el desarrollo del proyecto, contratos previos al inicio de operación.</a:t>
            </a:r>
          </a:p>
          <a:p>
            <a:pPr lvl="1" defTabSz="852488" eaLnBrk="1" hangingPunct="1">
              <a:lnSpc>
                <a:spcPct val="80000"/>
              </a:lnSpc>
              <a:defRPr/>
            </a:pPr>
            <a:r>
              <a:rPr lang="es-ES_tradnl" altLang="es-CL" dirty="0"/>
              <a:t>Recursos humanos para la operación del proyecto</a:t>
            </a:r>
          </a:p>
          <a:p>
            <a:pPr lvl="1" defTabSz="852488" eaLnBrk="1" hangingPunct="1">
              <a:lnSpc>
                <a:spcPct val="80000"/>
              </a:lnSpc>
              <a:defRPr/>
            </a:pPr>
            <a:r>
              <a:rPr lang="es-ES_tradnl" altLang="es-CL" dirty="0"/>
              <a:t>Instalaciones, insumos y contratos necesarios para la operación del proyecto</a:t>
            </a:r>
          </a:p>
          <a:p>
            <a:pPr lvl="1" defTabSz="852488" eaLnBrk="1" hangingPunct="1">
              <a:lnSpc>
                <a:spcPct val="80000"/>
              </a:lnSpc>
              <a:defRPr/>
            </a:pPr>
            <a:r>
              <a:rPr lang="es-ES_tradnl" altLang="es-CL" dirty="0"/>
              <a:t>Etc.</a:t>
            </a:r>
          </a:p>
          <a:p>
            <a:pPr lvl="1" defTabSz="852488" eaLnBrk="1" hangingPunct="1">
              <a:lnSpc>
                <a:spcPct val="80000"/>
              </a:lnSpc>
              <a:defRPr/>
            </a:pPr>
            <a:endParaRPr lang="es-ES_tradnl" altLang="es-CL" dirty="0"/>
          </a:p>
          <a:p>
            <a:pPr lvl="1" defTabSz="852488" eaLnBrk="1" hangingPunct="1">
              <a:lnSpc>
                <a:spcPct val="80000"/>
              </a:lnSpc>
              <a:defRPr/>
            </a:pPr>
            <a:endParaRPr lang="es-ES_tradnl" altLang="es-CL" sz="1200" dirty="0"/>
          </a:p>
          <a:p>
            <a:pPr marL="376238" indent="-376238" defTabSz="852488" eaLnBrk="1" hangingPunct="1">
              <a:lnSpc>
                <a:spcPct val="80000"/>
              </a:lnSpc>
              <a:buFont typeface="Wingdings" pitchFamily="2" charset="2"/>
              <a:buNone/>
              <a:defRPr/>
            </a:pPr>
            <a:endParaRPr lang="es-ES_tradnl" altLang="es-CL" sz="300" dirty="0"/>
          </a:p>
          <a:p>
            <a:pPr marL="376238" indent="-376238" defTabSz="852488" eaLnBrk="1" hangingPunct="1">
              <a:lnSpc>
                <a:spcPct val="80000"/>
              </a:lnSpc>
              <a:buFont typeface="Wingdings" pitchFamily="2" charset="2"/>
              <a:buNone/>
              <a:defRPr/>
            </a:pPr>
            <a:r>
              <a:rPr lang="es-ES_tradnl" altLang="es-CL" sz="300" dirty="0" err="1"/>
              <a:t>Recu</a:t>
            </a:r>
            <a:endParaRPr lang="es-ES_tradnl" altLang="es-CL" sz="300" dirty="0"/>
          </a:p>
          <a:p>
            <a:pPr marL="376238" indent="-376238" defTabSz="852488" eaLnBrk="1" hangingPunct="1">
              <a:lnSpc>
                <a:spcPct val="80000"/>
              </a:lnSpc>
              <a:buFont typeface="Wingdings" pitchFamily="2" charset="2"/>
              <a:buNone/>
              <a:defRPr/>
            </a:pPr>
            <a:endParaRPr lang="es-ES_tradnl" altLang="es-CL" sz="300" dirty="0"/>
          </a:p>
        </p:txBody>
      </p:sp>
      <p:sp>
        <p:nvSpPr>
          <p:cNvPr id="40964" name="Rectangle 6">
            <a:extLst>
              <a:ext uri="{FF2B5EF4-FFF2-40B4-BE49-F238E27FC236}">
                <a16:creationId xmlns:a16="http://schemas.microsoft.com/office/drawing/2014/main" id="{27B54961-1678-6A42-B6CC-97FAA4F98B8E}"/>
              </a:ext>
            </a:extLst>
          </p:cNvPr>
          <p:cNvSpPr>
            <a:spLocks noChangeArrowheads="1"/>
          </p:cNvSpPr>
          <p:nvPr/>
        </p:nvSpPr>
        <p:spPr bwMode="auto">
          <a:xfrm>
            <a:off x="539750" y="1587500"/>
            <a:ext cx="7416800" cy="1265238"/>
          </a:xfrm>
          <a:prstGeom prst="rect">
            <a:avLst/>
          </a:prstGeom>
          <a:solidFill>
            <a:schemeClr val="accent1">
              <a:lumMod val="40000"/>
              <a:lumOff val="60000"/>
            </a:schemeClr>
          </a:solidFill>
          <a:ln w="38100">
            <a:solidFill>
              <a:schemeClr val="accent5">
                <a:lumMod val="50000"/>
              </a:schemeClr>
            </a:solidFill>
          </a:ln>
        </p:spPr>
        <p:txBody>
          <a:bodyPr lIns="90488" tIns="44450" rIns="90488" bIns="44450"/>
          <a:lstStyle>
            <a:lvl1pPr marL="342900" indent="-342900">
              <a:defRPr sz="4400" b="1">
                <a:solidFill>
                  <a:schemeClr val="accent2"/>
                </a:solidFill>
                <a:latin typeface="Arial" pitchFamily="34" charset="0"/>
              </a:defRPr>
            </a:lvl1pPr>
            <a:lvl2pPr marL="742950" indent="-285750">
              <a:defRPr sz="4400" b="1">
                <a:solidFill>
                  <a:schemeClr val="accent2"/>
                </a:solidFill>
                <a:latin typeface="Arial" pitchFamily="34" charset="0"/>
              </a:defRPr>
            </a:lvl2pPr>
            <a:lvl3pPr marL="1143000" indent="-228600">
              <a:defRPr sz="4400" b="1">
                <a:solidFill>
                  <a:schemeClr val="accent2"/>
                </a:solidFill>
                <a:latin typeface="Arial" pitchFamily="34" charset="0"/>
              </a:defRPr>
            </a:lvl3pPr>
            <a:lvl4pPr marL="1600200" indent="-228600">
              <a:defRPr sz="4400" b="1">
                <a:solidFill>
                  <a:schemeClr val="accent2"/>
                </a:solidFill>
                <a:latin typeface="Arial" pitchFamily="34" charset="0"/>
              </a:defRPr>
            </a:lvl4pPr>
            <a:lvl5pPr marL="2057400" indent="-228600">
              <a:defRPr sz="4400" b="1">
                <a:solidFill>
                  <a:schemeClr val="accent2"/>
                </a:solidFill>
                <a:latin typeface="Arial" pitchFamily="34" charset="0"/>
              </a:defRPr>
            </a:lvl5pPr>
            <a:lvl6pPr marL="2514600" indent="-228600" eaLnBrk="0" fontAlgn="base" hangingPunct="0">
              <a:spcBef>
                <a:spcPct val="0"/>
              </a:spcBef>
              <a:spcAft>
                <a:spcPct val="0"/>
              </a:spcAft>
              <a:defRPr sz="4400" b="1">
                <a:solidFill>
                  <a:schemeClr val="accent2"/>
                </a:solidFill>
                <a:latin typeface="Arial" pitchFamily="34" charset="0"/>
              </a:defRPr>
            </a:lvl6pPr>
            <a:lvl7pPr marL="2971800" indent="-228600" eaLnBrk="0" fontAlgn="base" hangingPunct="0">
              <a:spcBef>
                <a:spcPct val="0"/>
              </a:spcBef>
              <a:spcAft>
                <a:spcPct val="0"/>
              </a:spcAft>
              <a:defRPr sz="4400" b="1">
                <a:solidFill>
                  <a:schemeClr val="accent2"/>
                </a:solidFill>
                <a:latin typeface="Arial" pitchFamily="34" charset="0"/>
              </a:defRPr>
            </a:lvl7pPr>
            <a:lvl8pPr marL="3429000" indent="-228600" eaLnBrk="0" fontAlgn="base" hangingPunct="0">
              <a:spcBef>
                <a:spcPct val="0"/>
              </a:spcBef>
              <a:spcAft>
                <a:spcPct val="0"/>
              </a:spcAft>
              <a:defRPr sz="4400" b="1">
                <a:solidFill>
                  <a:schemeClr val="accent2"/>
                </a:solidFill>
                <a:latin typeface="Arial" pitchFamily="34" charset="0"/>
              </a:defRPr>
            </a:lvl8pPr>
            <a:lvl9pPr marL="3886200" indent="-228600" eaLnBrk="0" fontAlgn="base" hangingPunct="0">
              <a:spcBef>
                <a:spcPct val="0"/>
              </a:spcBef>
              <a:spcAft>
                <a:spcPct val="0"/>
              </a:spcAft>
              <a:defRPr sz="4400" b="1">
                <a:solidFill>
                  <a:schemeClr val="accent2"/>
                </a:solidFill>
                <a:latin typeface="Arial" pitchFamily="34" charset="0"/>
              </a:defRPr>
            </a:lvl9pPr>
          </a:lstStyle>
          <a:p>
            <a:pPr eaLnBrk="1" hangingPunct="1">
              <a:lnSpc>
                <a:spcPct val="90000"/>
              </a:lnSpc>
              <a:spcBef>
                <a:spcPct val="30000"/>
              </a:spcBef>
              <a:buClr>
                <a:srgbClr val="037C03"/>
              </a:buClr>
              <a:buSzPct val="85000"/>
              <a:buFont typeface="Wingdings" pitchFamily="2" charset="2"/>
              <a:buNone/>
              <a:defRPr/>
            </a:pPr>
            <a:r>
              <a:rPr lang="es-ES" altLang="es-CL" sz="200" dirty="0">
                <a:solidFill>
                  <a:schemeClr val="bg1">
                    <a:lumMod val="10000"/>
                  </a:schemeClr>
                </a:solidFill>
              </a:rPr>
              <a:t>	</a:t>
            </a:r>
            <a:endParaRPr lang="es-ES" altLang="es-CL" sz="100" dirty="0">
              <a:solidFill>
                <a:schemeClr val="bg1">
                  <a:lumMod val="10000"/>
                </a:schemeClr>
              </a:solidFill>
            </a:endParaRPr>
          </a:p>
          <a:p>
            <a:pPr eaLnBrk="1" hangingPunct="1">
              <a:lnSpc>
                <a:spcPct val="90000"/>
              </a:lnSpc>
              <a:spcBef>
                <a:spcPct val="30000"/>
              </a:spcBef>
              <a:buClr>
                <a:srgbClr val="037C03"/>
              </a:buClr>
              <a:buSzPct val="85000"/>
              <a:buFont typeface="Wingdings" pitchFamily="2" charset="2"/>
              <a:buNone/>
              <a:defRPr/>
            </a:pPr>
            <a:r>
              <a:rPr lang="es-ES" altLang="es-CL" sz="1800" dirty="0">
                <a:solidFill>
                  <a:schemeClr val="bg1">
                    <a:lumMod val="10000"/>
                  </a:schemeClr>
                </a:solidFill>
              </a:rPr>
              <a:t>	El resultado es la información que permite sustentar el costeo de las inversiones la operación del proyecto, fijando escalas de crecimiento relacionadas al tamaño y condicionando la organización.</a:t>
            </a:r>
          </a:p>
        </p:txBody>
      </p:sp>
      <p:sp>
        <p:nvSpPr>
          <p:cNvPr id="7" name="Text Box 4">
            <a:extLst>
              <a:ext uri="{FF2B5EF4-FFF2-40B4-BE49-F238E27FC236}">
                <a16:creationId xmlns:a16="http://schemas.microsoft.com/office/drawing/2014/main" id="{96B65982-617B-954D-860B-45C0B035177E}"/>
              </a:ext>
            </a:extLst>
          </p:cNvPr>
          <p:cNvSpPr txBox="1">
            <a:spLocks noChangeArrowheads="1"/>
          </p:cNvSpPr>
          <p:nvPr/>
        </p:nvSpPr>
        <p:spPr bwMode="auto">
          <a:xfrm>
            <a:off x="517525" y="981075"/>
            <a:ext cx="7848600" cy="461963"/>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  Resultados del Estudio de Ingeniería (Técnico)</a:t>
            </a:r>
          </a:p>
        </p:txBody>
      </p:sp>
      <p:sp>
        <p:nvSpPr>
          <p:cNvPr id="8" name="Rectangle 2">
            <a:extLst>
              <a:ext uri="{FF2B5EF4-FFF2-40B4-BE49-F238E27FC236}">
                <a16:creationId xmlns:a16="http://schemas.microsoft.com/office/drawing/2014/main" id="{1DD5E0B8-D02F-9643-8B8E-F7D055C7797B}"/>
              </a:ext>
            </a:extLst>
          </p:cNvPr>
          <p:cNvSpPr txBox="1">
            <a:spLocks noChangeArrowheads="1"/>
          </p:cNvSpPr>
          <p:nvPr/>
        </p:nvSpPr>
        <p:spPr bwMode="auto">
          <a:xfrm>
            <a:off x="347663" y="388938"/>
            <a:ext cx="74644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spAutoFit/>
          </a:bodyPr>
          <a:lstStyle>
            <a:lvl1pPr algn="l" rtl="0" eaLnBrk="0" fontAlgn="base" hangingPunct="0">
              <a:lnSpc>
                <a:spcPct val="90000"/>
              </a:lnSpc>
              <a:spcBef>
                <a:spcPct val="0"/>
              </a:spcBef>
              <a:spcAft>
                <a:spcPct val="0"/>
              </a:spcAft>
              <a:defRPr sz="3600" b="1">
                <a:solidFill>
                  <a:srgbClr val="204392"/>
                </a:solidFill>
                <a:latin typeface="+mj-lt"/>
                <a:ea typeface="+mj-ea"/>
                <a:cs typeface="+mj-cs"/>
              </a:defRPr>
            </a:lvl1pPr>
            <a:lvl2pPr algn="l" rtl="0" eaLnBrk="0" fontAlgn="base" hangingPunct="0">
              <a:lnSpc>
                <a:spcPct val="90000"/>
              </a:lnSpc>
              <a:spcBef>
                <a:spcPct val="0"/>
              </a:spcBef>
              <a:spcAft>
                <a:spcPct val="0"/>
              </a:spcAft>
              <a:defRPr sz="3600" b="1">
                <a:solidFill>
                  <a:srgbClr val="204392"/>
                </a:solidFill>
                <a:latin typeface="Arial" pitchFamily="34" charset="0"/>
              </a:defRPr>
            </a:lvl2pPr>
            <a:lvl3pPr algn="l" rtl="0" eaLnBrk="0" fontAlgn="base" hangingPunct="0">
              <a:lnSpc>
                <a:spcPct val="90000"/>
              </a:lnSpc>
              <a:spcBef>
                <a:spcPct val="0"/>
              </a:spcBef>
              <a:spcAft>
                <a:spcPct val="0"/>
              </a:spcAft>
              <a:defRPr sz="3600" b="1">
                <a:solidFill>
                  <a:srgbClr val="204392"/>
                </a:solidFill>
                <a:latin typeface="Arial" pitchFamily="34" charset="0"/>
              </a:defRPr>
            </a:lvl3pPr>
            <a:lvl4pPr algn="l" rtl="0" eaLnBrk="0" fontAlgn="base" hangingPunct="0">
              <a:lnSpc>
                <a:spcPct val="90000"/>
              </a:lnSpc>
              <a:spcBef>
                <a:spcPct val="0"/>
              </a:spcBef>
              <a:spcAft>
                <a:spcPct val="0"/>
              </a:spcAft>
              <a:defRPr sz="3600" b="1">
                <a:solidFill>
                  <a:srgbClr val="204392"/>
                </a:solidFill>
                <a:latin typeface="Arial" pitchFamily="34" charset="0"/>
              </a:defRPr>
            </a:lvl4pPr>
            <a:lvl5pPr algn="l" rtl="0" eaLnBrk="0" fontAlgn="base" hangingPunct="0">
              <a:lnSpc>
                <a:spcPct val="90000"/>
              </a:lnSpc>
              <a:spcBef>
                <a:spcPct val="0"/>
              </a:spcBef>
              <a:spcAft>
                <a:spcPct val="0"/>
              </a:spcAft>
              <a:defRPr sz="3600" b="1">
                <a:solidFill>
                  <a:srgbClr val="204392"/>
                </a:solidFill>
                <a:latin typeface="Arial" pitchFamily="34" charset="0"/>
              </a:defRPr>
            </a:lvl5pPr>
            <a:lvl6pPr marL="457200" algn="l" rtl="0" fontAlgn="base">
              <a:lnSpc>
                <a:spcPct val="90000"/>
              </a:lnSpc>
              <a:spcBef>
                <a:spcPct val="0"/>
              </a:spcBef>
              <a:spcAft>
                <a:spcPct val="0"/>
              </a:spcAft>
              <a:defRPr sz="3600" b="1">
                <a:solidFill>
                  <a:srgbClr val="204392"/>
                </a:solidFill>
                <a:latin typeface="Arial" pitchFamily="34" charset="0"/>
              </a:defRPr>
            </a:lvl6pPr>
            <a:lvl7pPr marL="914400" algn="l" rtl="0" fontAlgn="base">
              <a:lnSpc>
                <a:spcPct val="90000"/>
              </a:lnSpc>
              <a:spcBef>
                <a:spcPct val="0"/>
              </a:spcBef>
              <a:spcAft>
                <a:spcPct val="0"/>
              </a:spcAft>
              <a:defRPr sz="3600" b="1">
                <a:solidFill>
                  <a:srgbClr val="204392"/>
                </a:solidFill>
                <a:latin typeface="Arial" pitchFamily="34" charset="0"/>
              </a:defRPr>
            </a:lvl7pPr>
            <a:lvl8pPr marL="1371600" algn="l" rtl="0" fontAlgn="base">
              <a:lnSpc>
                <a:spcPct val="90000"/>
              </a:lnSpc>
              <a:spcBef>
                <a:spcPct val="0"/>
              </a:spcBef>
              <a:spcAft>
                <a:spcPct val="0"/>
              </a:spcAft>
              <a:defRPr sz="3600" b="1">
                <a:solidFill>
                  <a:srgbClr val="204392"/>
                </a:solidFill>
                <a:latin typeface="Arial" pitchFamily="34" charset="0"/>
              </a:defRPr>
            </a:lvl8pPr>
            <a:lvl9pPr marL="1828800" algn="l" rtl="0" fontAlgn="base">
              <a:lnSpc>
                <a:spcPct val="90000"/>
              </a:lnSpc>
              <a:spcBef>
                <a:spcPct val="0"/>
              </a:spcBef>
              <a:spcAft>
                <a:spcPct val="0"/>
              </a:spcAft>
              <a:defRPr sz="3600" b="1">
                <a:solidFill>
                  <a:srgbClr val="204392"/>
                </a:solidFill>
                <a:latin typeface="Arial" pitchFamily="34" charset="0"/>
              </a:defRPr>
            </a:lvl9pPr>
          </a:lstStyle>
          <a:p>
            <a:pPr algn="ctr" eaLnBrk="1" hangingPunct="1">
              <a:defRPr/>
            </a:pPr>
            <a:r>
              <a:rPr lang="es-ES_tradnl" altLang="es-CL" sz="2600" dirty="0">
                <a:solidFill>
                  <a:srgbClr val="417204"/>
                </a:solidFill>
                <a:ea typeface="+mn-ea"/>
                <a:cs typeface="+mn-cs"/>
              </a:rPr>
              <a:t>Estudio de Ingeniería del Proyecto</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D8AD7B03-D258-B54D-8368-8C362D142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43" y="744538"/>
            <a:ext cx="8915400"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4">
            <a:extLst>
              <a:ext uri="{FF2B5EF4-FFF2-40B4-BE49-F238E27FC236}">
                <a16:creationId xmlns:a16="http://schemas.microsoft.com/office/drawing/2014/main" id="{7BC78EAC-66AF-CF49-9BBF-86B31312413D}"/>
              </a:ext>
            </a:extLst>
          </p:cNvPr>
          <p:cNvSpPr>
            <a:spLocks noChangeArrowheads="1"/>
          </p:cNvSpPr>
          <p:nvPr/>
        </p:nvSpPr>
        <p:spPr bwMode="auto">
          <a:xfrm>
            <a:off x="4811713" y="531813"/>
            <a:ext cx="3465512"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 altLang="es-CL" sz="2000">
                <a:solidFill>
                  <a:srgbClr val="204392"/>
                </a:solidFill>
              </a:rPr>
              <a:t>Relación Detallada de Estudios en la Preparación y Evaluación de Proyectos</a:t>
            </a:r>
            <a:endParaRPr lang="es-ES_tradnl" altLang="es-CL" sz="2000">
              <a:solidFill>
                <a:srgbClr val="204392"/>
              </a:solidFill>
            </a:endParaRPr>
          </a:p>
        </p:txBody>
      </p:sp>
      <p:grpSp>
        <p:nvGrpSpPr>
          <p:cNvPr id="21508" name="Group 11">
            <a:extLst>
              <a:ext uri="{FF2B5EF4-FFF2-40B4-BE49-F238E27FC236}">
                <a16:creationId xmlns:a16="http://schemas.microsoft.com/office/drawing/2014/main" id="{01038E89-D288-C446-BD4D-7F4D6F43A680}"/>
              </a:ext>
            </a:extLst>
          </p:cNvPr>
          <p:cNvGrpSpPr>
            <a:grpSpLocks/>
          </p:cNvGrpSpPr>
          <p:nvPr/>
        </p:nvGrpSpPr>
        <p:grpSpPr bwMode="auto">
          <a:xfrm>
            <a:off x="2319338" y="5986463"/>
            <a:ext cx="6140450" cy="293687"/>
            <a:chOff x="1461" y="3771"/>
            <a:chExt cx="3868" cy="185"/>
          </a:xfrm>
        </p:grpSpPr>
        <p:sp>
          <p:nvSpPr>
            <p:cNvPr id="21511" name="Rectangle 5">
              <a:extLst>
                <a:ext uri="{FF2B5EF4-FFF2-40B4-BE49-F238E27FC236}">
                  <a16:creationId xmlns:a16="http://schemas.microsoft.com/office/drawing/2014/main" id="{C1F8A565-A6FB-6D43-9C20-BFDC08BA452B}"/>
                </a:ext>
              </a:extLst>
            </p:cNvPr>
            <p:cNvSpPr>
              <a:spLocks noChangeArrowheads="1"/>
            </p:cNvSpPr>
            <p:nvPr/>
          </p:nvSpPr>
          <p:spPr bwMode="auto">
            <a:xfrm>
              <a:off x="1461" y="3788"/>
              <a:ext cx="3868"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21512" name="Rectangle 6">
              <a:extLst>
                <a:ext uri="{FF2B5EF4-FFF2-40B4-BE49-F238E27FC236}">
                  <a16:creationId xmlns:a16="http://schemas.microsoft.com/office/drawing/2014/main" id="{808C93C6-ADAA-E644-9C38-AA0537ABAE91}"/>
                </a:ext>
              </a:extLst>
            </p:cNvPr>
            <p:cNvSpPr>
              <a:spLocks noChangeArrowheads="1"/>
            </p:cNvSpPr>
            <p:nvPr/>
          </p:nvSpPr>
          <p:spPr bwMode="auto">
            <a:xfrm>
              <a:off x="1461" y="3788"/>
              <a:ext cx="31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INTERRELACIONES ENTRE LOS ESTUDIOS PARA PREPARAR Y EVALUAR UN PROYECTO</a:t>
              </a:r>
              <a:endParaRPr lang="es-ES_tradnl" altLang="es-CL"/>
            </a:p>
          </p:txBody>
        </p:sp>
        <p:sp>
          <p:nvSpPr>
            <p:cNvPr id="21513" name="Rectangle 7">
              <a:extLst>
                <a:ext uri="{FF2B5EF4-FFF2-40B4-BE49-F238E27FC236}">
                  <a16:creationId xmlns:a16="http://schemas.microsoft.com/office/drawing/2014/main" id="{00D5D88B-8F9C-794C-9583-1C0BEB0BF4D5}"/>
                </a:ext>
              </a:extLst>
            </p:cNvPr>
            <p:cNvSpPr>
              <a:spLocks noChangeArrowheads="1"/>
            </p:cNvSpPr>
            <p:nvPr/>
          </p:nvSpPr>
          <p:spPr bwMode="auto">
            <a:xfrm>
              <a:off x="4649" y="3771"/>
              <a:ext cx="6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700">
                  <a:solidFill>
                    <a:srgbClr val="000000"/>
                  </a:solidFill>
                </a:rPr>
                <a:t>(*)</a:t>
              </a:r>
              <a:endParaRPr lang="es-ES_tradnl" altLang="es-CL"/>
            </a:p>
          </p:txBody>
        </p:sp>
        <p:sp>
          <p:nvSpPr>
            <p:cNvPr id="21514" name="Rectangle 8">
              <a:extLst>
                <a:ext uri="{FF2B5EF4-FFF2-40B4-BE49-F238E27FC236}">
                  <a16:creationId xmlns:a16="http://schemas.microsoft.com/office/drawing/2014/main" id="{52E17C48-476A-354A-BCC3-483E441015A9}"/>
                </a:ext>
              </a:extLst>
            </p:cNvPr>
            <p:cNvSpPr>
              <a:spLocks noChangeArrowheads="1"/>
            </p:cNvSpPr>
            <p:nvPr/>
          </p:nvSpPr>
          <p:spPr bwMode="auto">
            <a:xfrm>
              <a:off x="1496" y="3869"/>
              <a:ext cx="3830"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21515" name="Rectangle 9">
              <a:extLst>
                <a:ext uri="{FF2B5EF4-FFF2-40B4-BE49-F238E27FC236}">
                  <a16:creationId xmlns:a16="http://schemas.microsoft.com/office/drawing/2014/main" id="{89E06F7D-0388-C540-B905-7633F9F53E8F}"/>
                </a:ext>
              </a:extLst>
            </p:cNvPr>
            <p:cNvSpPr>
              <a:spLocks noChangeArrowheads="1"/>
            </p:cNvSpPr>
            <p:nvPr/>
          </p:nvSpPr>
          <p:spPr bwMode="auto">
            <a:xfrm>
              <a:off x="1496" y="3875"/>
              <a:ext cx="221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800" b="0">
                  <a:solidFill>
                    <a:srgbClr val="000000"/>
                  </a:solidFill>
                </a:rPr>
                <a:t>(*)  Adaptado de Evaluación de Proyectos, Nassir y Reinaldo Sapag, (c) 1997</a:t>
              </a:r>
              <a:endParaRPr lang="es-ES_tradnl" altLang="es-CL"/>
            </a:p>
          </p:txBody>
        </p:sp>
        <p:sp>
          <p:nvSpPr>
            <p:cNvPr id="21516" name="Rectangle 10">
              <a:extLst>
                <a:ext uri="{FF2B5EF4-FFF2-40B4-BE49-F238E27FC236}">
                  <a16:creationId xmlns:a16="http://schemas.microsoft.com/office/drawing/2014/main" id="{D8E6C317-A71C-5147-A72B-7D7B3B447BC2}"/>
                </a:ext>
              </a:extLst>
            </p:cNvPr>
            <p:cNvSpPr>
              <a:spLocks noChangeArrowheads="1"/>
            </p:cNvSpPr>
            <p:nvPr/>
          </p:nvSpPr>
          <p:spPr bwMode="auto">
            <a:xfrm>
              <a:off x="3725" y="3870"/>
              <a:ext cx="15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b="0">
                  <a:solidFill>
                    <a:srgbClr val="000000"/>
                  </a:solidFill>
                </a:rPr>
                <a:t>, J.Elliott, para Escuela de Ingeniería Civil, U.D.P.</a:t>
              </a:r>
              <a:endParaRPr lang="es-ES_tradnl" altLang="es-CL"/>
            </a:p>
          </p:txBody>
        </p:sp>
      </p:grpSp>
      <p:sp>
        <p:nvSpPr>
          <p:cNvPr id="21509" name="Text Box 2">
            <a:extLst>
              <a:ext uri="{FF2B5EF4-FFF2-40B4-BE49-F238E27FC236}">
                <a16:creationId xmlns:a16="http://schemas.microsoft.com/office/drawing/2014/main" id="{2A00A072-7A9C-5144-93E0-78F64748D2E1}"/>
              </a:ext>
            </a:extLst>
          </p:cNvPr>
          <p:cNvSpPr txBox="1">
            <a:spLocks noChangeArrowheads="1"/>
          </p:cNvSpPr>
          <p:nvPr/>
        </p:nvSpPr>
        <p:spPr bwMode="auto">
          <a:xfrm>
            <a:off x="395288" y="333375"/>
            <a:ext cx="8424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CL" altLang="es-CL" sz="2000">
                <a:solidFill>
                  <a:srgbClr val="800000"/>
                </a:solidFill>
              </a:rPr>
              <a:t>LA EVALUACIÓN DE PROYECTOS COMO UN PROCESO</a:t>
            </a:r>
            <a:endParaRPr lang="es-ES" altLang="es-CL" sz="2000">
              <a:solidFill>
                <a:srgbClr val="800000"/>
              </a:solidFill>
            </a:endParaRPr>
          </a:p>
        </p:txBody>
      </p:sp>
      <p:sp>
        <p:nvSpPr>
          <p:cNvPr id="21510" name="Flecha arriba 1">
            <a:extLst>
              <a:ext uri="{FF2B5EF4-FFF2-40B4-BE49-F238E27FC236}">
                <a16:creationId xmlns:a16="http://schemas.microsoft.com/office/drawing/2014/main" id="{DB25A000-5808-2841-9516-35EF318C5C86}"/>
              </a:ext>
            </a:extLst>
          </p:cNvPr>
          <p:cNvSpPr>
            <a:spLocks noChangeArrowheads="1"/>
          </p:cNvSpPr>
          <p:nvPr/>
        </p:nvSpPr>
        <p:spPr bwMode="auto">
          <a:xfrm rot="2659901">
            <a:off x="611188" y="3678238"/>
            <a:ext cx="1079500" cy="1152525"/>
          </a:xfrm>
          <a:prstGeom prst="upArrow">
            <a:avLst>
              <a:gd name="adj1" fmla="val 50000"/>
              <a:gd name="adj2" fmla="val 50046"/>
            </a:avLst>
          </a:prstGeom>
          <a:solidFill>
            <a:srgbClr val="51DC00"/>
          </a:solidFill>
          <a:ln>
            <a:noFill/>
          </a:ln>
          <a:effectLst>
            <a:outerShdw dist="107763" dir="2700000" algn="ctr" rotWithShape="0">
              <a:schemeClr val="bg2"/>
            </a:outerShdw>
          </a:effectLst>
          <a:extLst>
            <a:ext uri="{91240B29-F687-4F45-9708-019B960494DF}">
              <a14:hiddenLine xmlns:a14="http://schemas.microsoft.com/office/drawing/2010/main" w="12700" algn="ctr">
                <a:solidFill>
                  <a:srgbClr val="000000"/>
                </a:solidFill>
                <a:round/>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CL" altLang="es-CL"/>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D681F6B0-5A21-5344-8CE7-06FA8F2C4EE6}"/>
              </a:ext>
            </a:extLst>
          </p:cNvPr>
          <p:cNvSpPr txBox="1">
            <a:spLocks noChangeArrowheads="1"/>
          </p:cNvSpPr>
          <p:nvPr/>
        </p:nvSpPr>
        <p:spPr bwMode="auto">
          <a:xfrm>
            <a:off x="422275" y="1508125"/>
            <a:ext cx="6310313"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4400" b="1">
                <a:solidFill>
                  <a:schemeClr val="accent2"/>
                </a:solidFill>
                <a:latin typeface="Arial" panose="020B0604020202020204" pitchFamily="34" charset="0"/>
              </a:defRPr>
            </a:lvl1pPr>
            <a:lvl2pPr marL="914400" indent="-45720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defRPr/>
            </a:pPr>
            <a:r>
              <a:rPr lang="es-ES_tradnl" altLang="es-CL" sz="2400" dirty="0">
                <a:solidFill>
                  <a:schemeClr val="accent5">
                    <a:lumMod val="25000"/>
                  </a:schemeClr>
                </a:solidFill>
                <a:latin typeface="+mn-lt"/>
              </a:rPr>
              <a:t>Estructura del Mercado</a:t>
            </a:r>
          </a:p>
          <a:p>
            <a:pPr eaLnBrk="1" hangingPunct="1">
              <a:defRPr/>
            </a:pPr>
            <a:endParaRPr lang="es-ES_tradnl" altLang="es-CL" sz="1000" dirty="0">
              <a:solidFill>
                <a:schemeClr val="bg1">
                  <a:lumMod val="10000"/>
                </a:schemeClr>
              </a:solidFill>
              <a:latin typeface="+mn-lt"/>
            </a:endParaRPr>
          </a:p>
          <a:p>
            <a:pPr eaLnBrk="1" hangingPunct="1">
              <a:buFont typeface="Arial" panose="020B0604020202020204" pitchFamily="34" charset="0"/>
              <a:buChar char="•"/>
              <a:defRPr/>
            </a:pPr>
            <a:endParaRPr lang="es-ES_tradnl" altLang="es-CL" sz="1000" dirty="0">
              <a:solidFill>
                <a:schemeClr val="bg1">
                  <a:lumMod val="10000"/>
                </a:schemeClr>
              </a:solidFill>
              <a:latin typeface="+mn-lt"/>
            </a:endParaRPr>
          </a:p>
          <a:p>
            <a:pPr eaLnBrk="1" hangingPunct="1">
              <a:buFont typeface="Arial" panose="020B0604020202020204" pitchFamily="34" charset="0"/>
              <a:buChar char="•"/>
              <a:defRPr/>
            </a:pPr>
            <a:r>
              <a:rPr lang="es-ES_tradnl" altLang="es-CL" sz="2400" dirty="0">
                <a:solidFill>
                  <a:schemeClr val="bg1">
                    <a:lumMod val="10000"/>
                  </a:schemeClr>
                </a:solidFill>
                <a:latin typeface="+mn-lt"/>
              </a:rPr>
              <a:t>Clientes/Consumidores </a:t>
            </a:r>
            <a:r>
              <a:rPr lang="es-ES_tradnl" altLang="es-CL" sz="2000" dirty="0">
                <a:solidFill>
                  <a:schemeClr val="bg1">
                    <a:lumMod val="10000"/>
                  </a:schemeClr>
                </a:solidFill>
                <a:latin typeface="+mn-lt"/>
              </a:rPr>
              <a:t> </a:t>
            </a:r>
          </a:p>
          <a:p>
            <a:pPr eaLnBrk="1" hangingPunct="1">
              <a:defRPr/>
            </a:pPr>
            <a:r>
              <a:rPr lang="es-ES_tradnl" altLang="es-CL" sz="2000" dirty="0">
                <a:solidFill>
                  <a:schemeClr val="bg1">
                    <a:lumMod val="10000"/>
                  </a:schemeClr>
                </a:solidFill>
                <a:latin typeface="+mn-lt"/>
              </a:rPr>
              <a:t>	</a:t>
            </a:r>
            <a:r>
              <a:rPr lang="es-ES_tradnl" altLang="es-CL" sz="1800" dirty="0">
                <a:solidFill>
                  <a:schemeClr val="bg1">
                    <a:lumMod val="10000"/>
                  </a:schemeClr>
                </a:solidFill>
                <a:latin typeface="+mn-lt"/>
              </a:rPr>
              <a:t>(¿Quienes son? ¿Dónde están? ¿Qué los motiva?)</a:t>
            </a:r>
            <a:endParaRPr lang="es-ES_tradnl" altLang="es-CL" sz="2000" dirty="0">
              <a:solidFill>
                <a:schemeClr val="bg1">
                  <a:lumMod val="10000"/>
                </a:schemeClr>
              </a:solidFill>
              <a:latin typeface="+mn-lt"/>
            </a:endParaRPr>
          </a:p>
          <a:p>
            <a:pPr eaLnBrk="1" hangingPunct="1">
              <a:buFont typeface="Arial" panose="020B0604020202020204" pitchFamily="34" charset="0"/>
              <a:buChar char="•"/>
              <a:defRPr/>
            </a:pPr>
            <a:endParaRPr lang="es-ES_tradnl" altLang="es-CL" sz="1600" dirty="0">
              <a:solidFill>
                <a:schemeClr val="bg1">
                  <a:lumMod val="10000"/>
                </a:schemeClr>
              </a:solidFill>
              <a:latin typeface="+mn-lt"/>
            </a:endParaRPr>
          </a:p>
          <a:p>
            <a:pPr eaLnBrk="1" hangingPunct="1">
              <a:buFont typeface="Arial" panose="020B0604020202020204" pitchFamily="34" charset="0"/>
              <a:buChar char="•"/>
              <a:defRPr/>
            </a:pPr>
            <a:r>
              <a:rPr lang="es-ES_tradnl" altLang="es-CL" sz="2400" dirty="0">
                <a:solidFill>
                  <a:schemeClr val="bg1">
                    <a:lumMod val="10000"/>
                  </a:schemeClr>
                </a:solidFill>
                <a:latin typeface="+mn-lt"/>
              </a:rPr>
              <a:t>Canales de Distribución</a:t>
            </a:r>
          </a:p>
          <a:p>
            <a:pPr eaLnBrk="1" hangingPunct="1">
              <a:defRPr/>
            </a:pPr>
            <a:r>
              <a:rPr lang="es-ES_tradnl" altLang="es-CL" sz="1800" dirty="0">
                <a:solidFill>
                  <a:schemeClr val="bg1">
                    <a:lumMod val="10000"/>
                  </a:schemeClr>
                </a:solidFill>
                <a:latin typeface="+mn-lt"/>
              </a:rPr>
              <a:t>	(¿Cuáles son? ¿Cómo operan? ¿Confiabilidad?)</a:t>
            </a:r>
          </a:p>
          <a:p>
            <a:pPr eaLnBrk="1" hangingPunct="1">
              <a:buFont typeface="Arial" panose="020B0604020202020204" pitchFamily="34" charset="0"/>
              <a:buChar char="•"/>
              <a:defRPr/>
            </a:pPr>
            <a:endParaRPr lang="es-ES_tradnl" altLang="es-CL" sz="1600" dirty="0">
              <a:solidFill>
                <a:schemeClr val="bg1">
                  <a:lumMod val="10000"/>
                </a:schemeClr>
              </a:solidFill>
              <a:latin typeface="+mn-lt"/>
            </a:endParaRPr>
          </a:p>
          <a:p>
            <a:pPr eaLnBrk="1" hangingPunct="1">
              <a:buFont typeface="Arial" panose="020B0604020202020204" pitchFamily="34" charset="0"/>
              <a:buChar char="•"/>
              <a:defRPr/>
            </a:pPr>
            <a:r>
              <a:rPr lang="es-ES_tradnl" altLang="es-CL" sz="2400" dirty="0">
                <a:solidFill>
                  <a:schemeClr val="bg1">
                    <a:lumMod val="10000"/>
                  </a:schemeClr>
                </a:solidFill>
                <a:latin typeface="+mn-lt"/>
              </a:rPr>
              <a:t>Proveedores </a:t>
            </a:r>
          </a:p>
          <a:p>
            <a:pPr eaLnBrk="1" hangingPunct="1">
              <a:defRPr/>
            </a:pPr>
            <a:r>
              <a:rPr lang="es-ES_tradnl" altLang="es-CL" sz="2400" b="0" dirty="0">
                <a:solidFill>
                  <a:schemeClr val="bg1">
                    <a:lumMod val="10000"/>
                  </a:schemeClr>
                </a:solidFill>
                <a:latin typeface="+mn-lt"/>
              </a:rPr>
              <a:t>	</a:t>
            </a:r>
            <a:r>
              <a:rPr lang="es-ES_tradnl" altLang="es-CL" sz="1800" dirty="0">
                <a:solidFill>
                  <a:schemeClr val="bg1">
                    <a:lumMod val="10000"/>
                  </a:schemeClr>
                </a:solidFill>
                <a:latin typeface="+mn-lt"/>
              </a:rPr>
              <a:t>(¿Qué ofrecen? ¿Sus políticas de venta? ¿Podemos aliarnos?)</a:t>
            </a:r>
            <a:endParaRPr lang="es-ES_tradnl" altLang="es-CL" sz="2000" dirty="0">
              <a:solidFill>
                <a:schemeClr val="bg1">
                  <a:lumMod val="10000"/>
                </a:schemeClr>
              </a:solidFill>
              <a:latin typeface="+mn-lt"/>
            </a:endParaRPr>
          </a:p>
          <a:p>
            <a:pPr eaLnBrk="1" hangingPunct="1">
              <a:buFont typeface="Arial" panose="020B0604020202020204" pitchFamily="34" charset="0"/>
              <a:buChar char="•"/>
              <a:defRPr/>
            </a:pPr>
            <a:endParaRPr lang="es-ES_tradnl" altLang="es-CL" sz="1600" dirty="0">
              <a:solidFill>
                <a:schemeClr val="bg1">
                  <a:lumMod val="10000"/>
                </a:schemeClr>
              </a:solidFill>
              <a:latin typeface="+mn-lt"/>
            </a:endParaRPr>
          </a:p>
          <a:p>
            <a:pPr eaLnBrk="1" hangingPunct="1">
              <a:buFont typeface="Arial" panose="020B0604020202020204" pitchFamily="34" charset="0"/>
              <a:buChar char="•"/>
              <a:defRPr/>
            </a:pPr>
            <a:r>
              <a:rPr lang="es-ES_tradnl" altLang="es-CL" sz="2400" dirty="0">
                <a:solidFill>
                  <a:schemeClr val="bg1">
                    <a:lumMod val="10000"/>
                  </a:schemeClr>
                </a:solidFill>
                <a:latin typeface="+mn-lt"/>
              </a:rPr>
              <a:t>Competidores</a:t>
            </a:r>
          </a:p>
          <a:p>
            <a:pPr lvl="1" eaLnBrk="1" hangingPunct="1">
              <a:defRPr/>
            </a:pPr>
            <a:r>
              <a:rPr lang="es-ES_tradnl" altLang="es-CL" sz="1800" dirty="0">
                <a:solidFill>
                  <a:schemeClr val="bg1">
                    <a:lumMod val="10000"/>
                  </a:schemeClr>
                </a:solidFill>
                <a:latin typeface="+mn-lt"/>
              </a:rPr>
              <a:t>(Quienes son, en que nos diferenciamos?)</a:t>
            </a:r>
          </a:p>
          <a:p>
            <a:pPr eaLnBrk="1" hangingPunct="1">
              <a:buFont typeface="Arial" panose="020B0604020202020204" pitchFamily="34" charset="0"/>
              <a:buChar char="•"/>
              <a:defRPr/>
            </a:pPr>
            <a:endParaRPr lang="es-ES_tradnl" altLang="es-CL" sz="2000" dirty="0">
              <a:solidFill>
                <a:schemeClr val="bg1">
                  <a:lumMod val="10000"/>
                </a:schemeClr>
              </a:solidFill>
              <a:latin typeface="+mn-lt"/>
            </a:endParaRPr>
          </a:p>
          <a:p>
            <a:pPr eaLnBrk="1" hangingPunct="1">
              <a:buFont typeface="Arial" panose="020B0604020202020204" pitchFamily="34" charset="0"/>
              <a:buChar char="•"/>
              <a:defRPr/>
            </a:pPr>
            <a:endParaRPr lang="es-ES_tradnl" altLang="es-CL" sz="1000" dirty="0">
              <a:solidFill>
                <a:schemeClr val="bg1">
                  <a:lumMod val="10000"/>
                </a:schemeClr>
              </a:solidFill>
              <a:latin typeface="+mn-lt"/>
            </a:endParaRPr>
          </a:p>
        </p:txBody>
      </p:sp>
      <p:sp>
        <p:nvSpPr>
          <p:cNvPr id="22531" name="Text Box 2">
            <a:extLst>
              <a:ext uri="{FF2B5EF4-FFF2-40B4-BE49-F238E27FC236}">
                <a16:creationId xmlns:a16="http://schemas.microsoft.com/office/drawing/2014/main" id="{EB89F3AA-4548-8D43-A0BD-1CEBA508E14C}"/>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6" name="Text Box 4">
            <a:extLst>
              <a:ext uri="{FF2B5EF4-FFF2-40B4-BE49-F238E27FC236}">
                <a16:creationId xmlns:a16="http://schemas.microsoft.com/office/drawing/2014/main" id="{C314B674-7A97-9C47-B179-50AA228822EE}"/>
              </a:ext>
            </a:extLst>
          </p:cNvPr>
          <p:cNvSpPr txBox="1">
            <a:spLocks noChangeArrowheads="1"/>
          </p:cNvSpPr>
          <p:nvPr/>
        </p:nvSpPr>
        <p:spPr bwMode="auto">
          <a:xfrm>
            <a:off x="395288" y="908050"/>
            <a:ext cx="6480175" cy="461963"/>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Estudio de Mercado</a:t>
            </a:r>
          </a:p>
        </p:txBody>
      </p:sp>
      <p:grpSp>
        <p:nvGrpSpPr>
          <p:cNvPr id="22533" name="Grupo 3">
            <a:extLst>
              <a:ext uri="{FF2B5EF4-FFF2-40B4-BE49-F238E27FC236}">
                <a16:creationId xmlns:a16="http://schemas.microsoft.com/office/drawing/2014/main" id="{6F4E5D71-BC70-1647-8468-23F83F98F426}"/>
              </a:ext>
            </a:extLst>
          </p:cNvPr>
          <p:cNvGrpSpPr>
            <a:grpSpLocks/>
          </p:cNvGrpSpPr>
          <p:nvPr/>
        </p:nvGrpSpPr>
        <p:grpSpPr bwMode="auto">
          <a:xfrm>
            <a:off x="5619750" y="1728788"/>
            <a:ext cx="3633788" cy="3792537"/>
            <a:chOff x="5620108" y="1729495"/>
            <a:chExt cx="3633748" cy="3792119"/>
          </a:xfrm>
        </p:grpSpPr>
        <p:sp>
          <p:nvSpPr>
            <p:cNvPr id="2" name="Rectángulo 1">
              <a:extLst>
                <a:ext uri="{FF2B5EF4-FFF2-40B4-BE49-F238E27FC236}">
                  <a16:creationId xmlns:a16="http://schemas.microsoft.com/office/drawing/2014/main" id="{80F14B2F-C382-5F40-9557-674B266A3600}"/>
                </a:ext>
              </a:extLst>
            </p:cNvPr>
            <p:cNvSpPr/>
            <p:nvPr/>
          </p:nvSpPr>
          <p:spPr bwMode="auto">
            <a:xfrm>
              <a:off x="7434601" y="1729495"/>
              <a:ext cx="1152512" cy="504769"/>
            </a:xfrm>
            <a:prstGeom prst="rect">
              <a:avLst/>
            </a:prstGeom>
            <a:solidFill>
              <a:srgbClr val="FF9900"/>
            </a:solidFill>
            <a:ln w="12700" cap="flat" cmpd="sng" algn="ctr">
              <a:noFill/>
              <a:prstDash val="solid"/>
              <a:round/>
              <a:headEnd type="none" w="med" len="med"/>
              <a:tailEnd type="none" w="med" len="med"/>
            </a:ln>
            <a:effectLst>
              <a:outerShdw dist="107763" dir="2700000" algn="ctr" rotWithShape="0">
                <a:schemeClr val="bg2"/>
              </a:outerShdw>
            </a:effectLst>
          </p:spPr>
          <p:txBody>
            <a:bodyPr/>
            <a:lstStyle/>
            <a:p>
              <a:pPr algn="ctr">
                <a:defRPr/>
              </a:pPr>
              <a:endParaRPr lang="es-CL" sz="500" dirty="0">
                <a:solidFill>
                  <a:schemeClr val="bg1">
                    <a:lumMod val="10000"/>
                  </a:schemeClr>
                </a:solidFill>
              </a:endParaRPr>
            </a:p>
            <a:p>
              <a:pPr algn="ctr">
                <a:defRPr/>
              </a:pPr>
              <a:r>
                <a:rPr lang="es-CL" sz="1400" dirty="0">
                  <a:solidFill>
                    <a:schemeClr val="bg1">
                      <a:lumMod val="10000"/>
                    </a:schemeClr>
                  </a:solidFill>
                </a:rPr>
                <a:t>Proveedor</a:t>
              </a:r>
            </a:p>
          </p:txBody>
        </p:sp>
        <p:sp>
          <p:nvSpPr>
            <p:cNvPr id="7" name="Rectángulo 6">
              <a:extLst>
                <a:ext uri="{FF2B5EF4-FFF2-40B4-BE49-F238E27FC236}">
                  <a16:creationId xmlns:a16="http://schemas.microsoft.com/office/drawing/2014/main" id="{8DDD42A3-CEDD-A848-9C6A-5D763638C0B8}"/>
                </a:ext>
              </a:extLst>
            </p:cNvPr>
            <p:cNvSpPr/>
            <p:nvPr/>
          </p:nvSpPr>
          <p:spPr bwMode="auto">
            <a:xfrm>
              <a:off x="7394913" y="3986671"/>
              <a:ext cx="1150925" cy="503182"/>
            </a:xfrm>
            <a:prstGeom prst="rect">
              <a:avLst/>
            </a:prstGeom>
            <a:solidFill>
              <a:srgbClr val="FF9900"/>
            </a:solidFill>
            <a:ln w="12700" cap="flat" cmpd="sng" algn="ctr">
              <a:noFill/>
              <a:prstDash val="solid"/>
              <a:round/>
              <a:headEnd type="none" w="med" len="med"/>
              <a:tailEnd type="none" w="med" len="med"/>
            </a:ln>
            <a:effectLst>
              <a:outerShdw dist="107763" dir="2700000" algn="ctr" rotWithShape="0">
                <a:schemeClr val="bg2"/>
              </a:outerShdw>
            </a:effectLst>
          </p:spPr>
          <p:txBody>
            <a:bodyPr/>
            <a:lstStyle/>
            <a:p>
              <a:pPr algn="ctr">
                <a:defRPr/>
              </a:pPr>
              <a:endParaRPr lang="es-CL" sz="700" dirty="0">
                <a:solidFill>
                  <a:schemeClr val="bg1">
                    <a:lumMod val="10000"/>
                  </a:schemeClr>
                </a:solidFill>
              </a:endParaRPr>
            </a:p>
            <a:p>
              <a:pPr algn="ctr">
                <a:defRPr/>
              </a:pPr>
              <a:r>
                <a:rPr lang="es-CL" sz="1200" dirty="0">
                  <a:solidFill>
                    <a:schemeClr val="bg1">
                      <a:lumMod val="10000"/>
                    </a:schemeClr>
                  </a:solidFill>
                </a:rPr>
                <a:t>Distribuidor</a:t>
              </a:r>
            </a:p>
          </p:txBody>
        </p:sp>
        <p:sp>
          <p:nvSpPr>
            <p:cNvPr id="8" name="Rectángulo 7">
              <a:extLst>
                <a:ext uri="{FF2B5EF4-FFF2-40B4-BE49-F238E27FC236}">
                  <a16:creationId xmlns:a16="http://schemas.microsoft.com/office/drawing/2014/main" id="{15BFAEC6-ED19-194D-BCC8-97A4E3CC380B}"/>
                </a:ext>
              </a:extLst>
            </p:cNvPr>
            <p:cNvSpPr/>
            <p:nvPr/>
          </p:nvSpPr>
          <p:spPr bwMode="auto">
            <a:xfrm>
              <a:off x="7361577" y="5013670"/>
              <a:ext cx="1152512" cy="503183"/>
            </a:xfrm>
            <a:prstGeom prst="rect">
              <a:avLst/>
            </a:prstGeom>
            <a:solidFill>
              <a:srgbClr val="FF9900"/>
            </a:solidFill>
            <a:ln w="12700" cap="flat" cmpd="sng" algn="ctr">
              <a:noFill/>
              <a:prstDash val="solid"/>
              <a:round/>
              <a:headEnd type="none" w="med" len="med"/>
              <a:tailEnd type="none" w="med" len="med"/>
            </a:ln>
            <a:effectLst>
              <a:outerShdw dist="107763" dir="2700000" algn="ctr" rotWithShape="0">
                <a:schemeClr val="bg2"/>
              </a:outerShdw>
            </a:effectLst>
          </p:spPr>
          <p:txBody>
            <a:bodyPr/>
            <a:lstStyle/>
            <a:p>
              <a:pPr algn="ctr">
                <a:defRPr/>
              </a:pPr>
              <a:endParaRPr lang="es-CL" sz="500" dirty="0">
                <a:solidFill>
                  <a:schemeClr val="bg1">
                    <a:lumMod val="10000"/>
                  </a:schemeClr>
                </a:solidFill>
              </a:endParaRPr>
            </a:p>
            <a:p>
              <a:pPr algn="ctr">
                <a:defRPr/>
              </a:pPr>
              <a:r>
                <a:rPr lang="es-CL" sz="1600" dirty="0">
                  <a:solidFill>
                    <a:schemeClr val="bg1">
                      <a:lumMod val="10000"/>
                    </a:schemeClr>
                  </a:solidFill>
                </a:rPr>
                <a:t>CLIENTE</a:t>
              </a:r>
            </a:p>
          </p:txBody>
        </p:sp>
        <p:sp>
          <p:nvSpPr>
            <p:cNvPr id="9" name="Rectángulo 8">
              <a:extLst>
                <a:ext uri="{FF2B5EF4-FFF2-40B4-BE49-F238E27FC236}">
                  <a16:creationId xmlns:a16="http://schemas.microsoft.com/office/drawing/2014/main" id="{8CDD8D66-0F2F-D24C-9417-71E5BD016434}"/>
                </a:ext>
              </a:extLst>
            </p:cNvPr>
            <p:cNvSpPr/>
            <p:nvPr/>
          </p:nvSpPr>
          <p:spPr bwMode="auto">
            <a:xfrm>
              <a:off x="5620108" y="5016845"/>
              <a:ext cx="1152512" cy="504769"/>
            </a:xfrm>
            <a:prstGeom prst="rect">
              <a:avLst/>
            </a:prstGeom>
            <a:solidFill>
              <a:srgbClr val="FF9900"/>
            </a:solidFill>
            <a:ln w="12700" cap="flat" cmpd="sng" algn="ctr">
              <a:noFill/>
              <a:prstDash val="solid"/>
              <a:round/>
              <a:headEnd type="none" w="med" len="med"/>
              <a:tailEnd type="none" w="med" len="med"/>
            </a:ln>
            <a:effectLst>
              <a:outerShdw dist="107763" dir="2700000" algn="ctr" rotWithShape="0">
                <a:schemeClr val="bg2"/>
              </a:outerShdw>
            </a:effectLst>
          </p:spPr>
          <p:txBody>
            <a:bodyPr/>
            <a:lstStyle/>
            <a:p>
              <a:pPr algn="ctr">
                <a:defRPr/>
              </a:pPr>
              <a:endParaRPr lang="es-CL" sz="700" dirty="0">
                <a:solidFill>
                  <a:schemeClr val="bg1">
                    <a:lumMod val="10000"/>
                  </a:schemeClr>
                </a:solidFill>
              </a:endParaRPr>
            </a:p>
            <a:p>
              <a:pPr algn="ctr">
                <a:defRPr/>
              </a:pPr>
              <a:r>
                <a:rPr lang="es-CL" sz="1200" dirty="0">
                  <a:solidFill>
                    <a:schemeClr val="bg1">
                      <a:lumMod val="10000"/>
                    </a:schemeClr>
                  </a:solidFill>
                </a:rPr>
                <a:t>Competidor</a:t>
              </a:r>
            </a:p>
          </p:txBody>
        </p:sp>
        <p:sp>
          <p:nvSpPr>
            <p:cNvPr id="3" name="Flecha abajo 2">
              <a:extLst>
                <a:ext uri="{FF2B5EF4-FFF2-40B4-BE49-F238E27FC236}">
                  <a16:creationId xmlns:a16="http://schemas.microsoft.com/office/drawing/2014/main" id="{CB30C575-597F-B34A-9213-6C1BE5E047C5}"/>
                </a:ext>
              </a:extLst>
            </p:cNvPr>
            <p:cNvSpPr/>
            <p:nvPr/>
          </p:nvSpPr>
          <p:spPr bwMode="auto">
            <a:xfrm>
              <a:off x="7829884" y="2348552"/>
              <a:ext cx="379409" cy="431752"/>
            </a:xfrm>
            <a:prstGeom prst="downArrow">
              <a:avLst/>
            </a:prstGeom>
            <a:solidFill>
              <a:srgbClr val="FF9900"/>
            </a:solidFill>
            <a:ln w="12700" cap="flat" cmpd="sng" algn="ctr">
              <a:noFill/>
              <a:prstDash val="solid"/>
              <a:round/>
              <a:headEnd type="none" w="med" len="med"/>
              <a:tailEnd type="none" w="med" len="med"/>
            </a:ln>
            <a:effectLst>
              <a:outerShdw dist="107763" dir="2700000" algn="ctr" rotWithShape="0">
                <a:schemeClr val="bg2"/>
              </a:outerShdw>
            </a:effectLst>
          </p:spPr>
          <p:txBody>
            <a:bodyPr/>
            <a:lstStyle/>
            <a:p>
              <a:pPr algn="ctr">
                <a:defRPr/>
              </a:pPr>
              <a:endParaRPr lang="es-CL" sz="1100">
                <a:solidFill>
                  <a:schemeClr val="bg1">
                    <a:lumMod val="10000"/>
                  </a:schemeClr>
                </a:solidFill>
              </a:endParaRPr>
            </a:p>
          </p:txBody>
        </p:sp>
        <p:sp>
          <p:nvSpPr>
            <p:cNvPr id="10" name="Flecha abajo 9">
              <a:extLst>
                <a:ext uri="{FF2B5EF4-FFF2-40B4-BE49-F238E27FC236}">
                  <a16:creationId xmlns:a16="http://schemas.microsoft.com/office/drawing/2014/main" id="{933C4A5E-F850-6F4D-B3DB-5901059B50B1}"/>
                </a:ext>
              </a:extLst>
            </p:cNvPr>
            <p:cNvSpPr/>
            <p:nvPr/>
          </p:nvSpPr>
          <p:spPr bwMode="auto">
            <a:xfrm>
              <a:off x="7780672" y="3586665"/>
              <a:ext cx="379408" cy="431752"/>
            </a:xfrm>
            <a:prstGeom prst="downArrow">
              <a:avLst/>
            </a:prstGeom>
            <a:solidFill>
              <a:srgbClr val="FF9900"/>
            </a:solidFill>
            <a:ln w="12700" cap="flat" cmpd="sng" algn="ctr">
              <a:noFill/>
              <a:prstDash val="solid"/>
              <a:round/>
              <a:headEnd type="none" w="med" len="med"/>
              <a:tailEnd type="none" w="med" len="med"/>
            </a:ln>
            <a:effectLst>
              <a:outerShdw dist="107763" dir="2700000" algn="ctr" rotWithShape="0">
                <a:schemeClr val="bg2"/>
              </a:outerShdw>
            </a:effectLst>
          </p:spPr>
          <p:txBody>
            <a:bodyPr/>
            <a:lstStyle/>
            <a:p>
              <a:pPr algn="ctr">
                <a:defRPr/>
              </a:pPr>
              <a:endParaRPr lang="es-CL" sz="1100">
                <a:solidFill>
                  <a:schemeClr val="bg1">
                    <a:lumMod val="10000"/>
                  </a:schemeClr>
                </a:solidFill>
              </a:endParaRPr>
            </a:p>
          </p:txBody>
        </p:sp>
        <p:sp>
          <p:nvSpPr>
            <p:cNvPr id="11" name="Flecha abajo 10">
              <a:extLst>
                <a:ext uri="{FF2B5EF4-FFF2-40B4-BE49-F238E27FC236}">
                  <a16:creationId xmlns:a16="http://schemas.microsoft.com/office/drawing/2014/main" id="{F7F1B4AE-985A-A141-9C94-0ACF7FC6FCFC}"/>
                </a:ext>
              </a:extLst>
            </p:cNvPr>
            <p:cNvSpPr/>
            <p:nvPr/>
          </p:nvSpPr>
          <p:spPr bwMode="auto">
            <a:xfrm>
              <a:off x="7747335" y="4573981"/>
              <a:ext cx="379409" cy="431752"/>
            </a:xfrm>
            <a:prstGeom prst="downArrow">
              <a:avLst/>
            </a:prstGeom>
            <a:solidFill>
              <a:srgbClr val="FF9900"/>
            </a:solidFill>
            <a:ln w="12700" cap="flat" cmpd="sng" algn="ctr">
              <a:noFill/>
              <a:prstDash val="solid"/>
              <a:round/>
              <a:headEnd type="none" w="med" len="med"/>
              <a:tailEnd type="none" w="med" len="med"/>
            </a:ln>
            <a:effectLst>
              <a:outerShdw dist="107763" dir="2700000" algn="ctr" rotWithShape="0">
                <a:schemeClr val="bg2"/>
              </a:outerShdw>
            </a:effectLst>
          </p:spPr>
          <p:txBody>
            <a:bodyPr/>
            <a:lstStyle/>
            <a:p>
              <a:pPr algn="ctr">
                <a:defRPr/>
              </a:pPr>
              <a:endParaRPr lang="es-CL" sz="1100">
                <a:solidFill>
                  <a:schemeClr val="bg1">
                    <a:lumMod val="10000"/>
                  </a:schemeClr>
                </a:solidFill>
              </a:endParaRPr>
            </a:p>
          </p:txBody>
        </p:sp>
        <p:sp>
          <p:nvSpPr>
            <p:cNvPr id="12" name="Flecha abajo 11">
              <a:extLst>
                <a:ext uri="{FF2B5EF4-FFF2-40B4-BE49-F238E27FC236}">
                  <a16:creationId xmlns:a16="http://schemas.microsoft.com/office/drawing/2014/main" id="{ECA5C185-DB4F-B74F-ACCB-6DDB19ADCF13}"/>
                </a:ext>
              </a:extLst>
            </p:cNvPr>
            <p:cNvSpPr/>
            <p:nvPr/>
          </p:nvSpPr>
          <p:spPr bwMode="auto">
            <a:xfrm rot="16200000">
              <a:off x="6851220" y="5049364"/>
              <a:ext cx="379370" cy="431795"/>
            </a:xfrm>
            <a:prstGeom prst="downArrow">
              <a:avLst/>
            </a:prstGeom>
            <a:solidFill>
              <a:srgbClr val="FF9900"/>
            </a:solidFill>
            <a:ln w="12700" cap="flat" cmpd="sng" algn="ctr">
              <a:noFill/>
              <a:prstDash val="solid"/>
              <a:round/>
              <a:headEnd type="none" w="med" len="med"/>
              <a:tailEnd type="none" w="med" len="med"/>
            </a:ln>
            <a:effectLst>
              <a:outerShdw dist="107763" dir="2700000" algn="ctr" rotWithShape="0">
                <a:schemeClr val="bg2"/>
              </a:outerShdw>
            </a:effectLst>
          </p:spPr>
          <p:txBody>
            <a:bodyPr/>
            <a:lstStyle/>
            <a:p>
              <a:pPr algn="ctr">
                <a:defRPr/>
              </a:pPr>
              <a:endParaRPr lang="es-CL" sz="1100">
                <a:solidFill>
                  <a:schemeClr val="bg1">
                    <a:lumMod val="10000"/>
                  </a:schemeClr>
                </a:solidFill>
              </a:endParaRPr>
            </a:p>
          </p:txBody>
        </p:sp>
        <p:pic>
          <p:nvPicPr>
            <p:cNvPr id="22542" name="Picture 6" descr="Resultado de imagen para fÃ¡brica gif">
              <a:extLst>
                <a:ext uri="{FF2B5EF4-FFF2-40B4-BE49-F238E27FC236}">
                  <a16:creationId xmlns:a16="http://schemas.microsoft.com/office/drawing/2014/main" id="{7A9BF49A-ADFA-5945-B671-5D2296BCA5D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72236" y="1951318"/>
              <a:ext cx="2481620" cy="169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DA96BCFB-5908-7841-A8AA-F3615F002AF1}"/>
              </a:ext>
            </a:extLst>
          </p:cNvPr>
          <p:cNvSpPr txBox="1">
            <a:spLocks noChangeArrowheads="1"/>
          </p:cNvSpPr>
          <p:nvPr/>
        </p:nvSpPr>
        <p:spPr bwMode="auto">
          <a:xfrm>
            <a:off x="323850" y="1452563"/>
            <a:ext cx="8135938"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defRPr/>
            </a:pPr>
            <a:r>
              <a:rPr lang="es-CL" altLang="es-CL" sz="2300" dirty="0">
                <a:solidFill>
                  <a:schemeClr val="bg1">
                    <a:lumMod val="10000"/>
                  </a:schemeClr>
                </a:solidFill>
                <a:latin typeface="+mj-lt"/>
              </a:rPr>
              <a:t> 	Se estudian los aspectos económicos específicos que repercuten, de una u otra manera, en la composición del flujo de caja del proyecto.</a:t>
            </a:r>
          </a:p>
          <a:p>
            <a:pPr eaLnBrk="1" hangingPunct="1">
              <a:defRPr/>
            </a:pPr>
            <a:endParaRPr lang="es-CL" altLang="es-CL" sz="2300" dirty="0">
              <a:solidFill>
                <a:schemeClr val="bg1">
                  <a:lumMod val="10000"/>
                </a:schemeClr>
              </a:solidFill>
              <a:latin typeface="+mj-lt"/>
            </a:endParaRPr>
          </a:p>
          <a:p>
            <a:pPr eaLnBrk="1" hangingPunct="1">
              <a:defRPr/>
            </a:pPr>
            <a:r>
              <a:rPr lang="es-CL" altLang="es-CL" sz="2300" dirty="0">
                <a:solidFill>
                  <a:schemeClr val="bg1">
                    <a:lumMod val="10000"/>
                  </a:schemeClr>
                </a:solidFill>
                <a:latin typeface="+mj-lt"/>
              </a:rPr>
              <a:t>	Depende de distintas estrategias que requieren establecerse para evaluar un proyecto; estas estrategias son: competitiva, comercial, de negocio y de implementación.</a:t>
            </a:r>
          </a:p>
          <a:p>
            <a:pPr eaLnBrk="1" hangingPunct="1">
              <a:defRPr/>
            </a:pPr>
            <a:endParaRPr lang="es-CL" altLang="es-CL" sz="2300" dirty="0">
              <a:solidFill>
                <a:schemeClr val="bg1">
                  <a:lumMod val="10000"/>
                </a:schemeClr>
              </a:solidFill>
              <a:latin typeface="+mj-lt"/>
            </a:endParaRPr>
          </a:p>
          <a:p>
            <a:pPr eaLnBrk="1" hangingPunct="1">
              <a:defRPr/>
            </a:pPr>
            <a:r>
              <a:rPr lang="es-CL" altLang="es-CL" sz="2300" dirty="0">
                <a:solidFill>
                  <a:schemeClr val="bg1">
                    <a:lumMod val="10000"/>
                  </a:schemeClr>
                </a:solidFill>
                <a:latin typeface="+mj-lt"/>
              </a:rPr>
              <a:t>	El proyecto en sí – que hacer, para qué y cómo – en términos generales está predeterminado, pero debe ser precisado y ratificado a fin de establecerlo en términos económicos, en el flujo de caja</a:t>
            </a:r>
          </a:p>
          <a:p>
            <a:pPr eaLnBrk="1" hangingPunct="1">
              <a:defRPr/>
            </a:pPr>
            <a:endParaRPr lang="es-CL" altLang="es-CL" sz="2300" dirty="0">
              <a:solidFill>
                <a:schemeClr val="bg1">
                  <a:lumMod val="10000"/>
                </a:schemeClr>
              </a:solidFill>
              <a:latin typeface="+mj-lt"/>
            </a:endParaRPr>
          </a:p>
        </p:txBody>
      </p:sp>
      <p:sp>
        <p:nvSpPr>
          <p:cNvPr id="23555" name="Text Box 2">
            <a:extLst>
              <a:ext uri="{FF2B5EF4-FFF2-40B4-BE49-F238E27FC236}">
                <a16:creationId xmlns:a16="http://schemas.microsoft.com/office/drawing/2014/main" id="{4525673E-8BC4-434D-B2A3-CE7B7700A64F}"/>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19" name="Text Box 4">
            <a:extLst>
              <a:ext uri="{FF2B5EF4-FFF2-40B4-BE49-F238E27FC236}">
                <a16:creationId xmlns:a16="http://schemas.microsoft.com/office/drawing/2014/main" id="{65AA6364-8498-1743-B97C-CE66BB19C82D}"/>
              </a:ext>
            </a:extLst>
          </p:cNvPr>
          <p:cNvSpPr txBox="1">
            <a:spLocks noChangeArrowheads="1"/>
          </p:cNvSpPr>
          <p:nvPr/>
        </p:nvSpPr>
        <p:spPr bwMode="auto">
          <a:xfrm>
            <a:off x="323850" y="836613"/>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Estudio de Mercado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BDD10188-CE75-1742-8D34-9B7C3D2545BD}"/>
              </a:ext>
            </a:extLst>
          </p:cNvPr>
          <p:cNvSpPr txBox="1">
            <a:spLocks noChangeArrowheads="1"/>
          </p:cNvSpPr>
          <p:nvPr/>
        </p:nvSpPr>
        <p:spPr bwMode="auto">
          <a:xfrm>
            <a:off x="323850" y="1452563"/>
            <a:ext cx="9383713"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defRPr/>
            </a:pPr>
            <a:r>
              <a:rPr lang="es-CL" altLang="es-CL" sz="2300" dirty="0">
                <a:solidFill>
                  <a:schemeClr val="bg1">
                    <a:lumMod val="10000"/>
                  </a:schemeClr>
                </a:solidFill>
                <a:latin typeface="+mj-lt"/>
              </a:rPr>
              <a:t>El Estudio de Mercado Disminuye Incertidumbres </a:t>
            </a:r>
          </a:p>
        </p:txBody>
      </p:sp>
      <p:sp>
        <p:nvSpPr>
          <p:cNvPr id="11268" name="Rectangle 5">
            <a:extLst>
              <a:ext uri="{FF2B5EF4-FFF2-40B4-BE49-F238E27FC236}">
                <a16:creationId xmlns:a16="http://schemas.microsoft.com/office/drawing/2014/main" id="{13EDA34C-503B-204A-BFC3-BD7CCEC1FEDC}"/>
              </a:ext>
            </a:extLst>
          </p:cNvPr>
          <p:cNvSpPr>
            <a:spLocks noChangeArrowheads="1"/>
          </p:cNvSpPr>
          <p:nvPr/>
        </p:nvSpPr>
        <p:spPr bwMode="auto">
          <a:xfrm>
            <a:off x="323850" y="3932238"/>
            <a:ext cx="3492500" cy="695325"/>
          </a:xfrm>
          <a:prstGeom prst="rect">
            <a:avLst/>
          </a:prstGeom>
          <a:solidFill>
            <a:schemeClr val="accent1">
              <a:lumMod val="20000"/>
              <a:lumOff val="80000"/>
            </a:schemeClr>
          </a:solidFill>
          <a:ln w="9525">
            <a:solidFill>
              <a:schemeClr val="accent5">
                <a:lumMod val="25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ES_tradnl" altLang="es-CL" sz="2000" dirty="0">
                <a:solidFill>
                  <a:schemeClr val="bg1">
                    <a:lumMod val="10000"/>
                  </a:schemeClr>
                </a:solidFill>
                <a:latin typeface="+mj-lt"/>
              </a:rPr>
              <a:t>¿Cuanto vender </a:t>
            </a:r>
            <a:r>
              <a:rPr lang="es-ES_tradnl" altLang="es-CL" sz="2000" dirty="0">
                <a:solidFill>
                  <a:schemeClr val="bg1">
                    <a:lumMod val="10000"/>
                  </a:schemeClr>
                </a:solidFill>
              </a:rPr>
              <a:t>/ ofrecer</a:t>
            </a:r>
            <a:r>
              <a:rPr lang="es-ES_tradnl" altLang="es-CL" sz="2000" dirty="0">
                <a:solidFill>
                  <a:schemeClr val="bg1">
                    <a:lumMod val="10000"/>
                  </a:schemeClr>
                </a:solidFill>
                <a:latin typeface="+mj-lt"/>
              </a:rPr>
              <a:t> ?</a:t>
            </a:r>
          </a:p>
        </p:txBody>
      </p:sp>
      <p:sp>
        <p:nvSpPr>
          <p:cNvPr id="11269" name="Rectangle 6">
            <a:extLst>
              <a:ext uri="{FF2B5EF4-FFF2-40B4-BE49-F238E27FC236}">
                <a16:creationId xmlns:a16="http://schemas.microsoft.com/office/drawing/2014/main" id="{D8EFD9A2-BBE2-9D44-8A61-301418753CAE}"/>
              </a:ext>
            </a:extLst>
          </p:cNvPr>
          <p:cNvSpPr>
            <a:spLocks noChangeArrowheads="1"/>
          </p:cNvSpPr>
          <p:nvPr/>
        </p:nvSpPr>
        <p:spPr bwMode="auto">
          <a:xfrm>
            <a:off x="6732588" y="4579938"/>
            <a:ext cx="1584325" cy="655637"/>
          </a:xfrm>
          <a:prstGeom prst="rect">
            <a:avLst/>
          </a:prstGeom>
          <a:solidFill>
            <a:schemeClr val="accent1">
              <a:lumMod val="20000"/>
              <a:lumOff val="80000"/>
            </a:schemeClr>
          </a:solidFill>
          <a:ln w="9525">
            <a:solidFill>
              <a:schemeClr val="accent5">
                <a:lumMod val="25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ES_tradnl" altLang="es-CL" sz="2000">
                <a:solidFill>
                  <a:schemeClr val="bg1">
                    <a:lumMod val="10000"/>
                  </a:schemeClr>
                </a:solidFill>
                <a:latin typeface="+mj-lt"/>
              </a:rPr>
              <a:t>Ingeniería</a:t>
            </a:r>
          </a:p>
        </p:txBody>
      </p:sp>
      <p:sp>
        <p:nvSpPr>
          <p:cNvPr id="11270" name="Rectangle 8">
            <a:extLst>
              <a:ext uri="{FF2B5EF4-FFF2-40B4-BE49-F238E27FC236}">
                <a16:creationId xmlns:a16="http://schemas.microsoft.com/office/drawing/2014/main" id="{75C4911E-8815-6C4C-87FA-F712551B0DD9}"/>
              </a:ext>
            </a:extLst>
          </p:cNvPr>
          <p:cNvSpPr>
            <a:spLocks noChangeArrowheads="1"/>
          </p:cNvSpPr>
          <p:nvPr/>
        </p:nvSpPr>
        <p:spPr bwMode="auto">
          <a:xfrm>
            <a:off x="323850" y="4868863"/>
            <a:ext cx="3492500" cy="1439862"/>
          </a:xfrm>
          <a:prstGeom prst="rect">
            <a:avLst/>
          </a:prstGeom>
          <a:solidFill>
            <a:schemeClr val="accent1">
              <a:lumMod val="20000"/>
              <a:lumOff val="80000"/>
            </a:schemeClr>
          </a:solidFill>
          <a:ln w="9525">
            <a:solidFill>
              <a:schemeClr val="accent5">
                <a:lumMod val="25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ES_tradnl" altLang="es-CL" sz="2000" dirty="0">
                <a:solidFill>
                  <a:schemeClr val="bg1">
                    <a:lumMod val="10000"/>
                  </a:schemeClr>
                </a:solidFill>
                <a:latin typeface="+mj-lt"/>
              </a:rPr>
              <a:t>¿A  que  Precios</a:t>
            </a:r>
          </a:p>
          <a:p>
            <a:pPr algn="ctr">
              <a:defRPr/>
            </a:pPr>
            <a:r>
              <a:rPr lang="es-ES_tradnl" altLang="es-CL" sz="2000" dirty="0">
                <a:solidFill>
                  <a:schemeClr val="bg1">
                    <a:lumMod val="10000"/>
                  </a:schemeClr>
                </a:solidFill>
                <a:latin typeface="+mj-lt"/>
              </a:rPr>
              <a:t>puedo vender?</a:t>
            </a:r>
          </a:p>
          <a:p>
            <a:pPr algn="ctr">
              <a:defRPr/>
            </a:pPr>
            <a:r>
              <a:rPr lang="es-ES_tradnl" altLang="es-CL" sz="2000" dirty="0">
                <a:solidFill>
                  <a:schemeClr val="bg1">
                    <a:lumMod val="10000"/>
                  </a:schemeClr>
                </a:solidFill>
                <a:latin typeface="+mj-lt"/>
              </a:rPr>
              <a:t>¿Qué valor agrega</a:t>
            </a:r>
          </a:p>
          <a:p>
            <a:pPr algn="ctr">
              <a:defRPr/>
            </a:pPr>
            <a:r>
              <a:rPr lang="es-ES_tradnl" altLang="es-CL" sz="2000" dirty="0">
                <a:solidFill>
                  <a:schemeClr val="bg1">
                    <a:lumMod val="10000"/>
                  </a:schemeClr>
                </a:solidFill>
                <a:latin typeface="+mj-lt"/>
              </a:rPr>
              <a:t>lo que ofrezco?</a:t>
            </a:r>
          </a:p>
        </p:txBody>
      </p:sp>
      <p:sp>
        <p:nvSpPr>
          <p:cNvPr id="11271" name="Rectangle 9">
            <a:extLst>
              <a:ext uri="{FF2B5EF4-FFF2-40B4-BE49-F238E27FC236}">
                <a16:creationId xmlns:a16="http://schemas.microsoft.com/office/drawing/2014/main" id="{06A2A1BF-DA78-1244-A3F1-A9B793C3F019}"/>
              </a:ext>
            </a:extLst>
          </p:cNvPr>
          <p:cNvSpPr>
            <a:spLocks noChangeArrowheads="1"/>
          </p:cNvSpPr>
          <p:nvPr/>
        </p:nvSpPr>
        <p:spPr bwMode="auto">
          <a:xfrm>
            <a:off x="6732588" y="5400675"/>
            <a:ext cx="1584325" cy="692150"/>
          </a:xfrm>
          <a:prstGeom prst="rect">
            <a:avLst/>
          </a:prstGeom>
          <a:solidFill>
            <a:schemeClr val="accent1">
              <a:lumMod val="20000"/>
              <a:lumOff val="80000"/>
            </a:schemeClr>
          </a:solidFill>
          <a:ln w="9525">
            <a:solidFill>
              <a:schemeClr val="accent5">
                <a:lumMod val="25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ES_tradnl" altLang="es-CL" sz="2000">
                <a:solidFill>
                  <a:schemeClr val="bg1">
                    <a:lumMod val="10000"/>
                  </a:schemeClr>
                </a:solidFill>
                <a:latin typeface="+mj-lt"/>
              </a:rPr>
              <a:t>Como </a:t>
            </a:r>
          </a:p>
          <a:p>
            <a:pPr algn="ctr">
              <a:defRPr/>
            </a:pPr>
            <a:r>
              <a:rPr lang="es-ES_tradnl" altLang="es-CL" sz="2000">
                <a:solidFill>
                  <a:schemeClr val="bg1">
                    <a:lumMod val="10000"/>
                  </a:schemeClr>
                </a:solidFill>
                <a:latin typeface="+mj-lt"/>
              </a:rPr>
              <a:t>Producir</a:t>
            </a:r>
          </a:p>
        </p:txBody>
      </p:sp>
      <p:sp>
        <p:nvSpPr>
          <p:cNvPr id="11272" name="Rectangle 10">
            <a:extLst>
              <a:ext uri="{FF2B5EF4-FFF2-40B4-BE49-F238E27FC236}">
                <a16:creationId xmlns:a16="http://schemas.microsoft.com/office/drawing/2014/main" id="{3DBA6C5C-6170-1148-8F4D-7482DC6070D3}"/>
              </a:ext>
            </a:extLst>
          </p:cNvPr>
          <p:cNvSpPr>
            <a:spLocks noChangeArrowheads="1"/>
          </p:cNvSpPr>
          <p:nvPr/>
        </p:nvSpPr>
        <p:spPr bwMode="auto">
          <a:xfrm>
            <a:off x="323850" y="3021013"/>
            <a:ext cx="3492500" cy="695325"/>
          </a:xfrm>
          <a:prstGeom prst="rect">
            <a:avLst/>
          </a:prstGeom>
          <a:solidFill>
            <a:schemeClr val="accent1">
              <a:lumMod val="20000"/>
              <a:lumOff val="80000"/>
            </a:schemeClr>
          </a:solidFill>
          <a:ln w="9525">
            <a:solidFill>
              <a:schemeClr val="accent5">
                <a:lumMod val="25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ES_tradnl" altLang="es-CL" sz="2000" dirty="0">
                <a:solidFill>
                  <a:schemeClr val="bg1">
                    <a:lumMod val="10000"/>
                  </a:schemeClr>
                </a:solidFill>
                <a:latin typeface="+mj-lt"/>
              </a:rPr>
              <a:t>¿Donde vender </a:t>
            </a:r>
            <a:r>
              <a:rPr lang="es-ES_tradnl" altLang="es-CL" sz="2000" dirty="0">
                <a:solidFill>
                  <a:schemeClr val="bg1">
                    <a:lumMod val="10000"/>
                  </a:schemeClr>
                </a:solidFill>
              </a:rPr>
              <a:t>/ ofrecer </a:t>
            </a:r>
            <a:r>
              <a:rPr lang="es-ES_tradnl" altLang="es-CL" sz="2000" dirty="0">
                <a:solidFill>
                  <a:schemeClr val="bg1">
                    <a:lumMod val="10000"/>
                  </a:schemeClr>
                </a:solidFill>
                <a:latin typeface="+mj-lt"/>
              </a:rPr>
              <a:t>?</a:t>
            </a:r>
          </a:p>
        </p:txBody>
      </p:sp>
      <p:sp>
        <p:nvSpPr>
          <p:cNvPr id="11273" name="Rectangle 11">
            <a:extLst>
              <a:ext uri="{FF2B5EF4-FFF2-40B4-BE49-F238E27FC236}">
                <a16:creationId xmlns:a16="http://schemas.microsoft.com/office/drawing/2014/main" id="{2C74F193-F298-2147-A90B-E2296BD847BA}"/>
              </a:ext>
            </a:extLst>
          </p:cNvPr>
          <p:cNvSpPr>
            <a:spLocks noChangeArrowheads="1"/>
          </p:cNvSpPr>
          <p:nvPr/>
        </p:nvSpPr>
        <p:spPr bwMode="auto">
          <a:xfrm>
            <a:off x="323850" y="2060575"/>
            <a:ext cx="3455988" cy="695325"/>
          </a:xfrm>
          <a:prstGeom prst="rect">
            <a:avLst/>
          </a:prstGeom>
          <a:solidFill>
            <a:schemeClr val="accent1">
              <a:lumMod val="20000"/>
              <a:lumOff val="80000"/>
            </a:schemeClr>
          </a:solidFill>
          <a:ln w="9525">
            <a:solidFill>
              <a:schemeClr val="accent5">
                <a:lumMod val="25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ES_tradnl" altLang="es-CL" sz="2000" dirty="0">
                <a:solidFill>
                  <a:schemeClr val="bg1">
                    <a:lumMod val="10000"/>
                  </a:schemeClr>
                </a:solidFill>
                <a:latin typeface="+mj-lt"/>
              </a:rPr>
              <a:t>¿Que vender / ofrecer ?</a:t>
            </a:r>
          </a:p>
        </p:txBody>
      </p:sp>
      <p:sp>
        <p:nvSpPr>
          <p:cNvPr id="11274" name="Rectangle 12">
            <a:extLst>
              <a:ext uri="{FF2B5EF4-FFF2-40B4-BE49-F238E27FC236}">
                <a16:creationId xmlns:a16="http://schemas.microsoft.com/office/drawing/2014/main" id="{C1FCE834-E56B-9D48-972B-3BF0FAFA81ED}"/>
              </a:ext>
            </a:extLst>
          </p:cNvPr>
          <p:cNvSpPr>
            <a:spLocks noChangeArrowheads="1"/>
          </p:cNvSpPr>
          <p:nvPr/>
        </p:nvSpPr>
        <p:spPr bwMode="auto">
          <a:xfrm>
            <a:off x="6659563" y="2276475"/>
            <a:ext cx="2133600" cy="865188"/>
          </a:xfrm>
          <a:prstGeom prst="rect">
            <a:avLst/>
          </a:prstGeom>
          <a:solidFill>
            <a:schemeClr val="accent1">
              <a:lumMod val="20000"/>
              <a:lumOff val="80000"/>
            </a:schemeClr>
          </a:solidFill>
          <a:ln w="9525">
            <a:solidFill>
              <a:schemeClr val="accent5">
                <a:lumMod val="25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ES_tradnl" altLang="es-CL" sz="2000">
                <a:solidFill>
                  <a:schemeClr val="bg1">
                    <a:lumMod val="10000"/>
                  </a:schemeClr>
                </a:solidFill>
                <a:latin typeface="+mj-lt"/>
              </a:rPr>
              <a:t>Estudio de</a:t>
            </a:r>
          </a:p>
          <a:p>
            <a:pPr algn="ctr">
              <a:defRPr/>
            </a:pPr>
            <a:r>
              <a:rPr lang="es-ES_tradnl" altLang="es-CL" sz="2000">
                <a:solidFill>
                  <a:schemeClr val="bg1">
                    <a:lumMod val="10000"/>
                  </a:schemeClr>
                </a:solidFill>
                <a:latin typeface="+mj-lt"/>
              </a:rPr>
              <a:t>Mercado</a:t>
            </a:r>
          </a:p>
        </p:txBody>
      </p:sp>
      <p:sp>
        <p:nvSpPr>
          <p:cNvPr id="11275" name="Rectangle 13">
            <a:extLst>
              <a:ext uri="{FF2B5EF4-FFF2-40B4-BE49-F238E27FC236}">
                <a16:creationId xmlns:a16="http://schemas.microsoft.com/office/drawing/2014/main" id="{7F641454-07C0-9444-B1E5-CD5EBB410339}"/>
              </a:ext>
            </a:extLst>
          </p:cNvPr>
          <p:cNvSpPr>
            <a:spLocks noChangeArrowheads="1"/>
          </p:cNvSpPr>
          <p:nvPr/>
        </p:nvSpPr>
        <p:spPr bwMode="auto">
          <a:xfrm>
            <a:off x="7235825" y="3357563"/>
            <a:ext cx="1511300" cy="765175"/>
          </a:xfrm>
          <a:prstGeom prst="rect">
            <a:avLst/>
          </a:prstGeom>
          <a:solidFill>
            <a:schemeClr val="accent1">
              <a:lumMod val="20000"/>
              <a:lumOff val="80000"/>
            </a:schemeClr>
          </a:solidFill>
          <a:ln w="9525">
            <a:solidFill>
              <a:schemeClr val="accent5">
                <a:lumMod val="25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ES_tradnl" altLang="es-CL" sz="2000">
                <a:solidFill>
                  <a:schemeClr val="bg1">
                    <a:lumMod val="10000"/>
                  </a:schemeClr>
                </a:solidFill>
                <a:latin typeface="+mj-lt"/>
              </a:rPr>
              <a:t>Como </a:t>
            </a:r>
          </a:p>
          <a:p>
            <a:pPr algn="ctr">
              <a:defRPr/>
            </a:pPr>
            <a:r>
              <a:rPr lang="es-ES_tradnl" altLang="es-CL" sz="2000">
                <a:solidFill>
                  <a:schemeClr val="bg1">
                    <a:lumMod val="10000"/>
                  </a:schemeClr>
                </a:solidFill>
                <a:latin typeface="+mj-lt"/>
              </a:rPr>
              <a:t>Promover</a:t>
            </a:r>
          </a:p>
        </p:txBody>
      </p:sp>
      <p:sp>
        <p:nvSpPr>
          <p:cNvPr id="11276" name="Line 17">
            <a:extLst>
              <a:ext uri="{FF2B5EF4-FFF2-40B4-BE49-F238E27FC236}">
                <a16:creationId xmlns:a16="http://schemas.microsoft.com/office/drawing/2014/main" id="{2B30A717-14CC-3446-A946-2B05C8A62182}"/>
              </a:ext>
            </a:extLst>
          </p:cNvPr>
          <p:cNvSpPr>
            <a:spLocks noChangeShapeType="1"/>
          </p:cNvSpPr>
          <p:nvPr/>
        </p:nvSpPr>
        <p:spPr bwMode="auto">
          <a:xfrm flipV="1">
            <a:off x="3779838" y="2349500"/>
            <a:ext cx="2736850" cy="52388"/>
          </a:xfrm>
          <a:prstGeom prst="line">
            <a:avLst/>
          </a:prstGeom>
          <a:noFill/>
          <a:ln w="57150">
            <a:solidFill>
              <a:schemeClr val="accent5">
                <a:lumMod val="25000"/>
              </a:schemeClr>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a:defRPr/>
            </a:pPr>
            <a:endParaRPr lang="es-CL">
              <a:solidFill>
                <a:schemeClr val="bg1">
                  <a:lumMod val="10000"/>
                </a:schemeClr>
              </a:solidFill>
              <a:latin typeface="+mj-lt"/>
            </a:endParaRPr>
          </a:p>
        </p:txBody>
      </p:sp>
      <p:sp>
        <p:nvSpPr>
          <p:cNvPr id="11277" name="Line 18">
            <a:extLst>
              <a:ext uri="{FF2B5EF4-FFF2-40B4-BE49-F238E27FC236}">
                <a16:creationId xmlns:a16="http://schemas.microsoft.com/office/drawing/2014/main" id="{9D40CD11-804E-8D4C-A5F3-C324BE1626AB}"/>
              </a:ext>
            </a:extLst>
          </p:cNvPr>
          <p:cNvSpPr>
            <a:spLocks noChangeShapeType="1"/>
          </p:cNvSpPr>
          <p:nvPr/>
        </p:nvSpPr>
        <p:spPr bwMode="auto">
          <a:xfrm flipV="1">
            <a:off x="3852863" y="2565400"/>
            <a:ext cx="2663825" cy="792163"/>
          </a:xfrm>
          <a:prstGeom prst="line">
            <a:avLst/>
          </a:prstGeom>
          <a:noFill/>
          <a:ln w="57150">
            <a:solidFill>
              <a:schemeClr val="accent5">
                <a:lumMod val="25000"/>
              </a:schemeClr>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a:defRPr/>
            </a:pPr>
            <a:endParaRPr lang="es-CL">
              <a:solidFill>
                <a:schemeClr val="bg1">
                  <a:lumMod val="10000"/>
                </a:schemeClr>
              </a:solidFill>
              <a:latin typeface="+mj-lt"/>
            </a:endParaRPr>
          </a:p>
        </p:txBody>
      </p:sp>
      <p:sp>
        <p:nvSpPr>
          <p:cNvPr id="11278" name="Line 19">
            <a:extLst>
              <a:ext uri="{FF2B5EF4-FFF2-40B4-BE49-F238E27FC236}">
                <a16:creationId xmlns:a16="http://schemas.microsoft.com/office/drawing/2014/main" id="{7C66C463-72DE-5A49-899F-D88AF8CE427A}"/>
              </a:ext>
            </a:extLst>
          </p:cNvPr>
          <p:cNvSpPr>
            <a:spLocks noChangeShapeType="1"/>
          </p:cNvSpPr>
          <p:nvPr/>
        </p:nvSpPr>
        <p:spPr bwMode="auto">
          <a:xfrm flipV="1">
            <a:off x="3922713" y="2781300"/>
            <a:ext cx="2593975" cy="1511300"/>
          </a:xfrm>
          <a:prstGeom prst="line">
            <a:avLst/>
          </a:prstGeom>
          <a:noFill/>
          <a:ln w="57150">
            <a:solidFill>
              <a:schemeClr val="accent5">
                <a:lumMod val="25000"/>
              </a:schemeClr>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a:defRPr/>
            </a:pPr>
            <a:endParaRPr lang="es-CL">
              <a:solidFill>
                <a:schemeClr val="bg1">
                  <a:lumMod val="10000"/>
                </a:schemeClr>
              </a:solidFill>
              <a:latin typeface="+mj-lt"/>
            </a:endParaRPr>
          </a:p>
        </p:txBody>
      </p:sp>
      <p:sp>
        <p:nvSpPr>
          <p:cNvPr id="11279" name="Line 20">
            <a:extLst>
              <a:ext uri="{FF2B5EF4-FFF2-40B4-BE49-F238E27FC236}">
                <a16:creationId xmlns:a16="http://schemas.microsoft.com/office/drawing/2014/main" id="{60937AFD-ED35-BB41-9933-E9E145C65F97}"/>
              </a:ext>
            </a:extLst>
          </p:cNvPr>
          <p:cNvSpPr>
            <a:spLocks noChangeShapeType="1"/>
          </p:cNvSpPr>
          <p:nvPr/>
        </p:nvSpPr>
        <p:spPr bwMode="auto">
          <a:xfrm flipV="1">
            <a:off x="4032250" y="3021013"/>
            <a:ext cx="2484438" cy="2214562"/>
          </a:xfrm>
          <a:prstGeom prst="line">
            <a:avLst/>
          </a:prstGeom>
          <a:noFill/>
          <a:ln w="57150">
            <a:solidFill>
              <a:schemeClr val="accent5">
                <a:lumMod val="25000"/>
              </a:schemeClr>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a:defRPr/>
            </a:pPr>
            <a:endParaRPr lang="es-CL">
              <a:solidFill>
                <a:schemeClr val="bg1">
                  <a:lumMod val="10000"/>
                </a:schemeClr>
              </a:solidFill>
              <a:latin typeface="+mj-lt"/>
            </a:endParaRPr>
          </a:p>
        </p:txBody>
      </p:sp>
      <p:sp>
        <p:nvSpPr>
          <p:cNvPr id="11280" name="AutoShape 21">
            <a:extLst>
              <a:ext uri="{FF2B5EF4-FFF2-40B4-BE49-F238E27FC236}">
                <a16:creationId xmlns:a16="http://schemas.microsoft.com/office/drawing/2014/main" id="{C7CD3E43-BCE6-C048-A469-0633812CA22E}"/>
              </a:ext>
            </a:extLst>
          </p:cNvPr>
          <p:cNvSpPr>
            <a:spLocks noChangeArrowheads="1"/>
          </p:cNvSpPr>
          <p:nvPr/>
        </p:nvSpPr>
        <p:spPr bwMode="auto">
          <a:xfrm>
            <a:off x="7954963" y="5084763"/>
            <a:ext cx="288925" cy="431800"/>
          </a:xfrm>
          <a:prstGeom prst="downArrow">
            <a:avLst>
              <a:gd name="adj1" fmla="val 50000"/>
              <a:gd name="adj2" fmla="val 37363"/>
            </a:avLst>
          </a:prstGeom>
          <a:solidFill>
            <a:schemeClr val="accent1">
              <a:lumMod val="75000"/>
            </a:schemeClr>
          </a:solidFill>
          <a:ln>
            <a:solidFill>
              <a:schemeClr val="accent5">
                <a:lumMod val="25000"/>
              </a:schemeClr>
            </a:solidFill>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defRPr/>
            </a:pPr>
            <a:endParaRPr lang="es-ES" altLang="es-CL">
              <a:solidFill>
                <a:schemeClr val="bg1">
                  <a:lumMod val="10000"/>
                </a:schemeClr>
              </a:solidFill>
              <a:latin typeface="+mj-lt"/>
            </a:endParaRPr>
          </a:p>
        </p:txBody>
      </p:sp>
      <p:sp>
        <p:nvSpPr>
          <p:cNvPr id="11281" name="AutoShape 22">
            <a:extLst>
              <a:ext uri="{FF2B5EF4-FFF2-40B4-BE49-F238E27FC236}">
                <a16:creationId xmlns:a16="http://schemas.microsoft.com/office/drawing/2014/main" id="{1128F5A9-DF52-FC4B-814B-27F6D82E9A5B}"/>
              </a:ext>
            </a:extLst>
          </p:cNvPr>
          <p:cNvSpPr>
            <a:spLocks noChangeArrowheads="1"/>
          </p:cNvSpPr>
          <p:nvPr/>
        </p:nvSpPr>
        <p:spPr bwMode="auto">
          <a:xfrm>
            <a:off x="8316913" y="3068638"/>
            <a:ext cx="288925" cy="431800"/>
          </a:xfrm>
          <a:prstGeom prst="downArrow">
            <a:avLst>
              <a:gd name="adj1" fmla="val 50000"/>
              <a:gd name="adj2" fmla="val 37363"/>
            </a:avLst>
          </a:prstGeom>
          <a:solidFill>
            <a:schemeClr val="accent1">
              <a:lumMod val="75000"/>
            </a:schemeClr>
          </a:solidFill>
          <a:ln>
            <a:solidFill>
              <a:schemeClr val="accent5">
                <a:lumMod val="25000"/>
              </a:schemeClr>
            </a:solidFill>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defRPr/>
            </a:pPr>
            <a:endParaRPr lang="es-ES" altLang="es-CL">
              <a:solidFill>
                <a:schemeClr val="bg1">
                  <a:lumMod val="10000"/>
                </a:schemeClr>
              </a:solidFill>
              <a:latin typeface="+mj-lt"/>
            </a:endParaRPr>
          </a:p>
        </p:txBody>
      </p:sp>
      <p:sp>
        <p:nvSpPr>
          <p:cNvPr id="11282" name="AutoShape 23">
            <a:extLst>
              <a:ext uri="{FF2B5EF4-FFF2-40B4-BE49-F238E27FC236}">
                <a16:creationId xmlns:a16="http://schemas.microsoft.com/office/drawing/2014/main" id="{B2914652-5B05-AD4C-9110-7AF6C9DB43B2}"/>
              </a:ext>
            </a:extLst>
          </p:cNvPr>
          <p:cNvSpPr>
            <a:spLocks noChangeArrowheads="1"/>
          </p:cNvSpPr>
          <p:nvPr/>
        </p:nvSpPr>
        <p:spPr bwMode="auto">
          <a:xfrm>
            <a:off x="6732588" y="3068638"/>
            <a:ext cx="287337" cy="1584325"/>
          </a:xfrm>
          <a:prstGeom prst="downArrow">
            <a:avLst>
              <a:gd name="adj1" fmla="val 50000"/>
              <a:gd name="adj2" fmla="val 137846"/>
            </a:avLst>
          </a:prstGeom>
          <a:solidFill>
            <a:schemeClr val="accent1">
              <a:lumMod val="75000"/>
            </a:schemeClr>
          </a:solidFill>
          <a:ln>
            <a:solidFill>
              <a:schemeClr val="accent5">
                <a:lumMod val="25000"/>
              </a:schemeClr>
            </a:solidFill>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defRPr/>
            </a:pPr>
            <a:endParaRPr lang="es-ES" altLang="es-CL">
              <a:solidFill>
                <a:schemeClr val="bg1">
                  <a:lumMod val="10000"/>
                </a:schemeClr>
              </a:solidFill>
              <a:latin typeface="+mj-lt"/>
            </a:endParaRPr>
          </a:p>
        </p:txBody>
      </p:sp>
      <p:sp>
        <p:nvSpPr>
          <p:cNvPr id="24594" name="Text Box 2">
            <a:extLst>
              <a:ext uri="{FF2B5EF4-FFF2-40B4-BE49-F238E27FC236}">
                <a16:creationId xmlns:a16="http://schemas.microsoft.com/office/drawing/2014/main" id="{99FA43AC-3EB9-9642-92AF-F385F96314D3}"/>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19" name="Text Box 4">
            <a:extLst>
              <a:ext uri="{FF2B5EF4-FFF2-40B4-BE49-F238E27FC236}">
                <a16:creationId xmlns:a16="http://schemas.microsoft.com/office/drawing/2014/main" id="{4030D9E4-65E1-3144-B4D1-00B675CBEA25}"/>
              </a:ext>
            </a:extLst>
          </p:cNvPr>
          <p:cNvSpPr txBox="1">
            <a:spLocks noChangeArrowheads="1"/>
          </p:cNvSpPr>
          <p:nvPr/>
        </p:nvSpPr>
        <p:spPr bwMode="auto">
          <a:xfrm>
            <a:off x="323850" y="836613"/>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F4EC520-BA2A-E042-B278-140972DA1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719138"/>
            <a:ext cx="8915400"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4">
            <a:extLst>
              <a:ext uri="{FF2B5EF4-FFF2-40B4-BE49-F238E27FC236}">
                <a16:creationId xmlns:a16="http://schemas.microsoft.com/office/drawing/2014/main" id="{C7BC4FF8-A187-9E4E-9574-DC772EE9D374}"/>
              </a:ext>
            </a:extLst>
          </p:cNvPr>
          <p:cNvSpPr>
            <a:spLocks noChangeArrowheads="1"/>
          </p:cNvSpPr>
          <p:nvPr/>
        </p:nvSpPr>
        <p:spPr bwMode="auto">
          <a:xfrm>
            <a:off x="4811713" y="522288"/>
            <a:ext cx="3465512"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 altLang="es-CL" sz="2000">
                <a:solidFill>
                  <a:srgbClr val="204392"/>
                </a:solidFill>
              </a:rPr>
              <a:t>Relación Detallada de Estudios en la Preparación y Evaluación de Proyectos</a:t>
            </a:r>
            <a:endParaRPr lang="es-ES_tradnl" altLang="es-CL" sz="2000">
              <a:solidFill>
                <a:srgbClr val="204392"/>
              </a:solidFill>
            </a:endParaRPr>
          </a:p>
        </p:txBody>
      </p:sp>
      <p:grpSp>
        <p:nvGrpSpPr>
          <p:cNvPr id="6148" name="Group 11">
            <a:extLst>
              <a:ext uri="{FF2B5EF4-FFF2-40B4-BE49-F238E27FC236}">
                <a16:creationId xmlns:a16="http://schemas.microsoft.com/office/drawing/2014/main" id="{F3D2E043-1F94-DA4B-B0A4-C7DFF6B572F9}"/>
              </a:ext>
            </a:extLst>
          </p:cNvPr>
          <p:cNvGrpSpPr>
            <a:grpSpLocks/>
          </p:cNvGrpSpPr>
          <p:nvPr/>
        </p:nvGrpSpPr>
        <p:grpSpPr bwMode="auto">
          <a:xfrm>
            <a:off x="2319338" y="5986463"/>
            <a:ext cx="6140450" cy="293687"/>
            <a:chOff x="1461" y="3771"/>
            <a:chExt cx="3868" cy="185"/>
          </a:xfrm>
        </p:grpSpPr>
        <p:sp>
          <p:nvSpPr>
            <p:cNvPr id="6151" name="Rectangle 5">
              <a:extLst>
                <a:ext uri="{FF2B5EF4-FFF2-40B4-BE49-F238E27FC236}">
                  <a16:creationId xmlns:a16="http://schemas.microsoft.com/office/drawing/2014/main" id="{36E2A4A6-0F8D-0144-BC0A-295D8F2B0F7A}"/>
                </a:ext>
              </a:extLst>
            </p:cNvPr>
            <p:cNvSpPr>
              <a:spLocks noChangeArrowheads="1"/>
            </p:cNvSpPr>
            <p:nvPr/>
          </p:nvSpPr>
          <p:spPr bwMode="auto">
            <a:xfrm>
              <a:off x="1461" y="3788"/>
              <a:ext cx="3868"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152" name="Rectangle 6">
              <a:extLst>
                <a:ext uri="{FF2B5EF4-FFF2-40B4-BE49-F238E27FC236}">
                  <a16:creationId xmlns:a16="http://schemas.microsoft.com/office/drawing/2014/main" id="{47D0B904-7FB9-D548-8BE2-924BA5B7F731}"/>
                </a:ext>
              </a:extLst>
            </p:cNvPr>
            <p:cNvSpPr>
              <a:spLocks noChangeArrowheads="1"/>
            </p:cNvSpPr>
            <p:nvPr/>
          </p:nvSpPr>
          <p:spPr bwMode="auto">
            <a:xfrm>
              <a:off x="1461" y="3788"/>
              <a:ext cx="31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INTERRELACIONES ENTRE LOS ESTUDIOS PARA PREPARAR Y EVALUAR UN PROYECTO</a:t>
              </a:r>
              <a:endParaRPr lang="es-ES_tradnl" altLang="es-CL"/>
            </a:p>
          </p:txBody>
        </p:sp>
        <p:sp>
          <p:nvSpPr>
            <p:cNvPr id="6153" name="Rectangle 7">
              <a:extLst>
                <a:ext uri="{FF2B5EF4-FFF2-40B4-BE49-F238E27FC236}">
                  <a16:creationId xmlns:a16="http://schemas.microsoft.com/office/drawing/2014/main" id="{8F5F4D04-C5FF-524E-B83E-7820032FB693}"/>
                </a:ext>
              </a:extLst>
            </p:cNvPr>
            <p:cNvSpPr>
              <a:spLocks noChangeArrowheads="1"/>
            </p:cNvSpPr>
            <p:nvPr/>
          </p:nvSpPr>
          <p:spPr bwMode="auto">
            <a:xfrm>
              <a:off x="4649" y="3771"/>
              <a:ext cx="6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700">
                  <a:solidFill>
                    <a:srgbClr val="000000"/>
                  </a:solidFill>
                </a:rPr>
                <a:t>(*)</a:t>
              </a:r>
              <a:endParaRPr lang="es-ES_tradnl" altLang="es-CL"/>
            </a:p>
          </p:txBody>
        </p:sp>
        <p:sp>
          <p:nvSpPr>
            <p:cNvPr id="6154" name="Rectangle 8">
              <a:extLst>
                <a:ext uri="{FF2B5EF4-FFF2-40B4-BE49-F238E27FC236}">
                  <a16:creationId xmlns:a16="http://schemas.microsoft.com/office/drawing/2014/main" id="{65B2FEEE-A029-FD48-ACE0-DC74E28B44D4}"/>
                </a:ext>
              </a:extLst>
            </p:cNvPr>
            <p:cNvSpPr>
              <a:spLocks noChangeArrowheads="1"/>
            </p:cNvSpPr>
            <p:nvPr/>
          </p:nvSpPr>
          <p:spPr bwMode="auto">
            <a:xfrm>
              <a:off x="1496" y="3869"/>
              <a:ext cx="3830"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155" name="Rectangle 9">
              <a:extLst>
                <a:ext uri="{FF2B5EF4-FFF2-40B4-BE49-F238E27FC236}">
                  <a16:creationId xmlns:a16="http://schemas.microsoft.com/office/drawing/2014/main" id="{D52262F6-DE54-504F-A96A-946AC62A561D}"/>
                </a:ext>
              </a:extLst>
            </p:cNvPr>
            <p:cNvSpPr>
              <a:spLocks noChangeArrowheads="1"/>
            </p:cNvSpPr>
            <p:nvPr/>
          </p:nvSpPr>
          <p:spPr bwMode="auto">
            <a:xfrm>
              <a:off x="1496" y="3875"/>
              <a:ext cx="221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800" b="0">
                  <a:solidFill>
                    <a:srgbClr val="000000"/>
                  </a:solidFill>
                </a:rPr>
                <a:t>(*)  Adaptado de Evaluación de Proyectos, Nassir y Reinaldo Sapag, (c) 1997</a:t>
              </a:r>
              <a:endParaRPr lang="es-ES_tradnl" altLang="es-CL"/>
            </a:p>
          </p:txBody>
        </p:sp>
        <p:sp>
          <p:nvSpPr>
            <p:cNvPr id="6156" name="Rectangle 10">
              <a:extLst>
                <a:ext uri="{FF2B5EF4-FFF2-40B4-BE49-F238E27FC236}">
                  <a16:creationId xmlns:a16="http://schemas.microsoft.com/office/drawing/2014/main" id="{CBFFD1F5-6B3A-BE46-B7E7-AAD77AA9AB89}"/>
                </a:ext>
              </a:extLst>
            </p:cNvPr>
            <p:cNvSpPr>
              <a:spLocks noChangeArrowheads="1"/>
            </p:cNvSpPr>
            <p:nvPr/>
          </p:nvSpPr>
          <p:spPr bwMode="auto">
            <a:xfrm>
              <a:off x="3725" y="3870"/>
              <a:ext cx="15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b="0">
                  <a:solidFill>
                    <a:srgbClr val="000000"/>
                  </a:solidFill>
                </a:rPr>
                <a:t>, J.Elliott, para Escuela de Ingeniería Civil, U.D.P.</a:t>
              </a:r>
              <a:endParaRPr lang="es-ES_tradnl" altLang="es-CL"/>
            </a:p>
          </p:txBody>
        </p:sp>
      </p:grpSp>
      <p:sp>
        <p:nvSpPr>
          <p:cNvPr id="6149" name="Text Box 2">
            <a:extLst>
              <a:ext uri="{FF2B5EF4-FFF2-40B4-BE49-F238E27FC236}">
                <a16:creationId xmlns:a16="http://schemas.microsoft.com/office/drawing/2014/main" id="{2EF184DF-6025-FA4D-AC8F-36A8D7A122A9}"/>
              </a:ext>
            </a:extLst>
          </p:cNvPr>
          <p:cNvSpPr txBox="1">
            <a:spLocks noChangeArrowheads="1"/>
          </p:cNvSpPr>
          <p:nvPr/>
        </p:nvSpPr>
        <p:spPr bwMode="auto">
          <a:xfrm>
            <a:off x="395288" y="333375"/>
            <a:ext cx="8424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CL" altLang="es-CL" sz="2000">
                <a:solidFill>
                  <a:srgbClr val="800000"/>
                </a:solidFill>
              </a:rPr>
              <a:t>LA EVALUACIÓN DE PROYECTOS COMO UN PROCESO</a:t>
            </a:r>
            <a:endParaRPr lang="es-ES" altLang="es-CL" sz="2000">
              <a:solidFill>
                <a:srgbClr val="800000"/>
              </a:solidFill>
            </a:endParaRPr>
          </a:p>
        </p:txBody>
      </p:sp>
      <p:sp>
        <p:nvSpPr>
          <p:cNvPr id="6150" name="Flecha arriba 1">
            <a:extLst>
              <a:ext uri="{FF2B5EF4-FFF2-40B4-BE49-F238E27FC236}">
                <a16:creationId xmlns:a16="http://schemas.microsoft.com/office/drawing/2014/main" id="{53031634-EA98-5842-9068-DEF238CE3FA8}"/>
              </a:ext>
            </a:extLst>
          </p:cNvPr>
          <p:cNvSpPr>
            <a:spLocks noChangeArrowheads="1"/>
          </p:cNvSpPr>
          <p:nvPr/>
        </p:nvSpPr>
        <p:spPr bwMode="auto">
          <a:xfrm rot="2659901">
            <a:off x="396875" y="1341438"/>
            <a:ext cx="1081088" cy="1152525"/>
          </a:xfrm>
          <a:prstGeom prst="upArrow">
            <a:avLst>
              <a:gd name="adj1" fmla="val 50000"/>
              <a:gd name="adj2" fmla="val 49972"/>
            </a:avLst>
          </a:prstGeom>
          <a:solidFill>
            <a:srgbClr val="51DC00"/>
          </a:solidFill>
          <a:ln>
            <a:noFill/>
          </a:ln>
          <a:effectLst>
            <a:outerShdw dist="107763" dir="2700000" algn="ctr" rotWithShape="0">
              <a:schemeClr val="bg2"/>
            </a:outerShdw>
          </a:effectLst>
          <a:extLst>
            <a:ext uri="{91240B29-F687-4F45-9708-019B960494DF}">
              <a14:hiddenLine xmlns:a14="http://schemas.microsoft.com/office/drawing/2010/main" w="12700" algn="ctr">
                <a:solidFill>
                  <a:srgbClr val="000000"/>
                </a:solidFill>
                <a:round/>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CL" altLang="es-CL"/>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a:extLst>
              <a:ext uri="{FF2B5EF4-FFF2-40B4-BE49-F238E27FC236}">
                <a16:creationId xmlns:a16="http://schemas.microsoft.com/office/drawing/2014/main" id="{66D8F920-275B-E945-8905-060D323D0185}"/>
              </a:ext>
            </a:extLst>
          </p:cNvPr>
          <p:cNvSpPr txBox="1">
            <a:spLocks noChangeArrowheads="1"/>
          </p:cNvSpPr>
          <p:nvPr/>
        </p:nvSpPr>
        <p:spPr bwMode="auto">
          <a:xfrm>
            <a:off x="1530350" y="2492375"/>
            <a:ext cx="54737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defRPr/>
            </a:pPr>
            <a:r>
              <a:rPr lang="es-ES" altLang="es-CL" sz="2800" dirty="0" err="1">
                <a:solidFill>
                  <a:schemeClr val="bg1">
                    <a:lumMod val="10000"/>
                  </a:schemeClr>
                </a:solidFill>
                <a:latin typeface="+mn-lt"/>
              </a:rPr>
              <a:t>P</a:t>
            </a:r>
            <a:r>
              <a:rPr lang="es-ES" altLang="es-CL" sz="2400" dirty="0" err="1">
                <a:solidFill>
                  <a:schemeClr val="bg1">
                    <a:lumMod val="10000"/>
                  </a:schemeClr>
                </a:solidFill>
                <a:latin typeface="+mn-lt"/>
              </a:rPr>
              <a:t>roduct</a:t>
            </a:r>
            <a:r>
              <a:rPr lang="es-ES" altLang="es-CL" sz="2400" dirty="0">
                <a:solidFill>
                  <a:srgbClr val="800000"/>
                </a:solidFill>
                <a:latin typeface="+mn-lt"/>
              </a:rPr>
              <a:t>  </a:t>
            </a:r>
            <a:r>
              <a:rPr lang="es-ES" altLang="es-CL" sz="2800" dirty="0">
                <a:solidFill>
                  <a:srgbClr val="800000"/>
                </a:solidFill>
                <a:latin typeface="+mn-lt"/>
              </a:rPr>
              <a:t>        P</a:t>
            </a:r>
            <a:r>
              <a:rPr lang="es-ES" altLang="es-CL" sz="2400" dirty="0">
                <a:solidFill>
                  <a:srgbClr val="800000"/>
                </a:solidFill>
                <a:latin typeface="+mn-lt"/>
              </a:rPr>
              <a:t>roducto </a:t>
            </a:r>
            <a:r>
              <a:rPr lang="es-ES" altLang="es-CL" sz="3200" dirty="0">
                <a:solidFill>
                  <a:srgbClr val="800000"/>
                </a:solidFill>
                <a:latin typeface="+mn-lt"/>
              </a:rPr>
              <a:t>         </a:t>
            </a:r>
            <a:endParaRPr lang="es-ES" altLang="es-CL" sz="2800" dirty="0">
              <a:solidFill>
                <a:srgbClr val="800000"/>
              </a:solidFill>
              <a:latin typeface="+mn-lt"/>
            </a:endParaRPr>
          </a:p>
          <a:p>
            <a:pPr eaLnBrk="1" hangingPunct="1">
              <a:defRPr/>
            </a:pPr>
            <a:r>
              <a:rPr lang="es-ES" altLang="es-CL" sz="2800" dirty="0">
                <a:solidFill>
                  <a:schemeClr val="bg1">
                    <a:lumMod val="10000"/>
                  </a:schemeClr>
                </a:solidFill>
                <a:latin typeface="+mn-lt"/>
              </a:rPr>
              <a:t>P</a:t>
            </a:r>
            <a:r>
              <a:rPr lang="es-ES" altLang="es-CL" sz="2400" dirty="0">
                <a:solidFill>
                  <a:schemeClr val="bg1">
                    <a:lumMod val="10000"/>
                  </a:schemeClr>
                </a:solidFill>
                <a:latin typeface="+mn-lt"/>
              </a:rPr>
              <a:t>rice</a:t>
            </a:r>
            <a:r>
              <a:rPr lang="es-ES" altLang="es-CL" sz="2400" dirty="0">
                <a:solidFill>
                  <a:srgbClr val="800000"/>
                </a:solidFill>
                <a:latin typeface="+mn-lt"/>
              </a:rPr>
              <a:t> </a:t>
            </a:r>
            <a:r>
              <a:rPr lang="es-ES" altLang="es-CL" sz="2800" dirty="0">
                <a:solidFill>
                  <a:srgbClr val="800000"/>
                </a:solidFill>
                <a:latin typeface="+mn-lt"/>
              </a:rPr>
              <a:t>             P</a:t>
            </a:r>
            <a:r>
              <a:rPr lang="es-ES" altLang="es-CL" sz="2400" dirty="0">
                <a:solidFill>
                  <a:srgbClr val="800000"/>
                </a:solidFill>
                <a:latin typeface="+mn-lt"/>
              </a:rPr>
              <a:t>recio</a:t>
            </a:r>
          </a:p>
          <a:p>
            <a:pPr eaLnBrk="1" hangingPunct="1">
              <a:defRPr/>
            </a:pPr>
            <a:r>
              <a:rPr lang="es-ES" altLang="es-CL" sz="2800" dirty="0">
                <a:solidFill>
                  <a:schemeClr val="bg1">
                    <a:lumMod val="10000"/>
                  </a:schemeClr>
                </a:solidFill>
                <a:latin typeface="+mn-lt"/>
              </a:rPr>
              <a:t>P</a:t>
            </a:r>
            <a:r>
              <a:rPr lang="es-ES" altLang="es-CL" sz="2400" dirty="0">
                <a:solidFill>
                  <a:schemeClr val="bg1">
                    <a:lumMod val="10000"/>
                  </a:schemeClr>
                </a:solidFill>
                <a:latin typeface="+mn-lt"/>
              </a:rPr>
              <a:t>lace </a:t>
            </a:r>
            <a:r>
              <a:rPr lang="es-ES" altLang="es-CL" sz="2400" dirty="0">
                <a:solidFill>
                  <a:srgbClr val="800000"/>
                </a:solidFill>
                <a:latin typeface="+mn-lt"/>
              </a:rPr>
              <a:t> </a:t>
            </a:r>
            <a:r>
              <a:rPr lang="es-ES" altLang="es-CL" sz="2800" dirty="0">
                <a:solidFill>
                  <a:srgbClr val="800000"/>
                </a:solidFill>
                <a:latin typeface="+mn-lt"/>
              </a:rPr>
              <a:t>            L</a:t>
            </a:r>
            <a:r>
              <a:rPr lang="es-ES" altLang="es-CL" sz="2400" dirty="0">
                <a:solidFill>
                  <a:srgbClr val="800000"/>
                </a:solidFill>
                <a:latin typeface="+mn-lt"/>
              </a:rPr>
              <a:t>ugar (o Plaza)</a:t>
            </a:r>
          </a:p>
          <a:p>
            <a:pPr eaLnBrk="1" hangingPunct="1">
              <a:defRPr/>
            </a:pPr>
            <a:r>
              <a:rPr lang="es-ES" altLang="es-CL" sz="2800" dirty="0" err="1">
                <a:solidFill>
                  <a:schemeClr val="bg1">
                    <a:lumMod val="10000"/>
                  </a:schemeClr>
                </a:solidFill>
                <a:latin typeface="+mn-lt"/>
              </a:rPr>
              <a:t>P</a:t>
            </a:r>
            <a:r>
              <a:rPr lang="es-ES" altLang="es-CL" sz="2400" dirty="0" err="1">
                <a:solidFill>
                  <a:schemeClr val="bg1">
                    <a:lumMod val="10000"/>
                  </a:schemeClr>
                </a:solidFill>
                <a:latin typeface="+mn-lt"/>
              </a:rPr>
              <a:t>romotion</a:t>
            </a:r>
            <a:r>
              <a:rPr lang="es-ES" altLang="es-CL" sz="2800" dirty="0">
                <a:solidFill>
                  <a:srgbClr val="800000"/>
                </a:solidFill>
                <a:latin typeface="+mn-lt"/>
              </a:rPr>
              <a:t>      P</a:t>
            </a:r>
            <a:r>
              <a:rPr lang="es-ES" altLang="es-CL" sz="2400" dirty="0">
                <a:solidFill>
                  <a:srgbClr val="800000"/>
                </a:solidFill>
                <a:latin typeface="+mn-lt"/>
              </a:rPr>
              <a:t>romoción</a:t>
            </a:r>
          </a:p>
          <a:p>
            <a:pPr eaLnBrk="1" hangingPunct="1">
              <a:defRPr/>
            </a:pPr>
            <a:endParaRPr lang="es-ES" altLang="es-CL" sz="2800" dirty="0">
              <a:solidFill>
                <a:srgbClr val="800000"/>
              </a:solidFill>
              <a:latin typeface="+mn-lt"/>
            </a:endParaRPr>
          </a:p>
        </p:txBody>
      </p:sp>
      <p:sp>
        <p:nvSpPr>
          <p:cNvPr id="23555" name="Text Box 2">
            <a:extLst>
              <a:ext uri="{FF2B5EF4-FFF2-40B4-BE49-F238E27FC236}">
                <a16:creationId xmlns:a16="http://schemas.microsoft.com/office/drawing/2014/main" id="{9AC12C17-9F07-9943-9F41-30DD067D18EC}"/>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defRPr/>
            </a:pPr>
            <a:r>
              <a:rPr lang="es-ES" altLang="es-CL" sz="2600">
                <a:solidFill>
                  <a:srgbClr val="417204"/>
                </a:solidFill>
                <a:latin typeface="+mn-lt"/>
              </a:rPr>
              <a:t>Preparación y Evaluación de Proyectos</a:t>
            </a:r>
          </a:p>
        </p:txBody>
      </p:sp>
      <p:sp>
        <p:nvSpPr>
          <p:cNvPr id="5" name="Text Box 2">
            <a:extLst>
              <a:ext uri="{FF2B5EF4-FFF2-40B4-BE49-F238E27FC236}">
                <a16:creationId xmlns:a16="http://schemas.microsoft.com/office/drawing/2014/main" id="{4B8E8A45-BF6F-C049-8491-33BED5F84C1D}"/>
              </a:ext>
            </a:extLst>
          </p:cNvPr>
          <p:cNvSpPr txBox="1">
            <a:spLocks noChangeArrowheads="1"/>
          </p:cNvSpPr>
          <p:nvPr/>
        </p:nvSpPr>
        <p:spPr bwMode="auto">
          <a:xfrm>
            <a:off x="-107950" y="1339850"/>
            <a:ext cx="8640390"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defRPr/>
            </a:pPr>
            <a:r>
              <a:rPr lang="es-CL" altLang="es-CL" sz="2300" dirty="0">
                <a:solidFill>
                  <a:schemeClr val="bg1">
                    <a:lumMod val="10000"/>
                  </a:schemeClr>
                </a:solidFill>
                <a:latin typeface="+mn-lt"/>
              </a:rPr>
              <a:t>	</a:t>
            </a:r>
            <a:r>
              <a:rPr lang="es-CL" altLang="es-CL" sz="2000" dirty="0">
                <a:solidFill>
                  <a:schemeClr val="bg1">
                    <a:lumMod val="10000"/>
                  </a:schemeClr>
                </a:solidFill>
                <a:latin typeface="+mn-lt"/>
              </a:rPr>
              <a:t>El Estudio de Mercado </a:t>
            </a:r>
            <a:r>
              <a:rPr lang="es-ES" altLang="es-CL" sz="2000" dirty="0">
                <a:solidFill>
                  <a:schemeClr val="bg1">
                    <a:lumMod val="10000"/>
                  </a:schemeClr>
                </a:solidFill>
                <a:latin typeface="+mn-lt"/>
              </a:rPr>
              <a:t>entrega información imprescindible para la estrategia del negocio:     </a:t>
            </a:r>
            <a:r>
              <a:rPr lang="es-ES" altLang="es-CL" sz="2400" dirty="0">
                <a:solidFill>
                  <a:schemeClr val="bg1">
                    <a:lumMod val="10000"/>
                  </a:schemeClr>
                </a:solidFill>
                <a:latin typeface="+mn-lt"/>
              </a:rPr>
              <a:t>las 4 “</a:t>
            </a:r>
            <a:r>
              <a:rPr lang="es-ES" altLang="es-CL" sz="2400" dirty="0" err="1">
                <a:solidFill>
                  <a:schemeClr val="bg1">
                    <a:lumMod val="10000"/>
                  </a:schemeClr>
                </a:solidFill>
                <a:latin typeface="+mn-lt"/>
              </a:rPr>
              <a:t>P”s</a:t>
            </a:r>
            <a:r>
              <a:rPr lang="es-ES" altLang="es-CL" sz="2400" dirty="0">
                <a:solidFill>
                  <a:schemeClr val="bg1">
                    <a:lumMod val="10000"/>
                  </a:schemeClr>
                </a:solidFill>
                <a:latin typeface="+mn-lt"/>
              </a:rPr>
              <a:t> de la comercialización</a:t>
            </a:r>
            <a:r>
              <a:rPr lang="es-ES" altLang="es-CL" sz="2000" dirty="0">
                <a:solidFill>
                  <a:schemeClr val="bg1">
                    <a:lumMod val="10000"/>
                  </a:schemeClr>
                </a:solidFill>
                <a:latin typeface="+mn-lt"/>
              </a:rPr>
              <a:t>:</a:t>
            </a:r>
            <a:endParaRPr lang="es-CL" altLang="es-CL" sz="2000" dirty="0">
              <a:solidFill>
                <a:schemeClr val="bg1">
                  <a:lumMod val="10000"/>
                </a:schemeClr>
              </a:solidFill>
              <a:latin typeface="+mn-lt"/>
            </a:endParaRPr>
          </a:p>
        </p:txBody>
      </p:sp>
      <p:pic>
        <p:nvPicPr>
          <p:cNvPr id="25605" name="Imagen 2">
            <a:extLst>
              <a:ext uri="{FF2B5EF4-FFF2-40B4-BE49-F238E27FC236}">
                <a16:creationId xmlns:a16="http://schemas.microsoft.com/office/drawing/2014/main" id="{39385FF4-F29C-304E-8E04-EDDD78F135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6538" y="4867275"/>
            <a:ext cx="2408237"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Imagen 3">
            <a:extLst>
              <a:ext uri="{FF2B5EF4-FFF2-40B4-BE49-F238E27FC236}">
                <a16:creationId xmlns:a16="http://schemas.microsoft.com/office/drawing/2014/main" id="{AA377FF0-7E4F-3145-AB8B-2190E078A2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1288" y="4662488"/>
            <a:ext cx="17081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Imagen 6">
            <a:extLst>
              <a:ext uri="{FF2B5EF4-FFF2-40B4-BE49-F238E27FC236}">
                <a16:creationId xmlns:a16="http://schemas.microsoft.com/office/drawing/2014/main" id="{8885CD59-A1D5-E847-B36D-99D3A6C0F0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000" y="4522788"/>
            <a:ext cx="2052638"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2" descr="Resultado de imagen para promotion">
            <a:extLst>
              <a:ext uri="{FF2B5EF4-FFF2-40B4-BE49-F238E27FC236}">
                <a16:creationId xmlns:a16="http://schemas.microsoft.com/office/drawing/2014/main" id="{196D423B-F4D7-7F4F-9699-85484DFE0D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225" y="4421188"/>
            <a:ext cx="236855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03537D4B-F239-2340-9D0D-D7A2CB596D82}"/>
              </a:ext>
            </a:extLst>
          </p:cNvPr>
          <p:cNvSpPr txBox="1">
            <a:spLocks noChangeArrowheads="1"/>
          </p:cNvSpPr>
          <p:nvPr/>
        </p:nvSpPr>
        <p:spPr bwMode="auto">
          <a:xfrm>
            <a:off x="323850" y="836613"/>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CB9C1BF8-CA7B-BE40-A60E-27FC0A0B82CC}"/>
              </a:ext>
            </a:extLst>
          </p:cNvPr>
          <p:cNvSpPr txBox="1">
            <a:spLocks noChangeArrowheads="1"/>
          </p:cNvSpPr>
          <p:nvPr/>
        </p:nvSpPr>
        <p:spPr bwMode="auto">
          <a:xfrm>
            <a:off x="323850" y="1400175"/>
            <a:ext cx="84963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defRPr/>
            </a:pPr>
            <a:r>
              <a:rPr lang="es-ES_tradnl" altLang="es-CL" sz="2000" dirty="0">
                <a:solidFill>
                  <a:srgbClr val="800000"/>
                </a:solidFill>
                <a:latin typeface="+mn-lt"/>
              </a:rPr>
              <a:t>Imperfecciones del Mercado</a:t>
            </a:r>
          </a:p>
          <a:p>
            <a:pPr eaLnBrk="1" hangingPunct="1">
              <a:buFontTx/>
              <a:buChar char="•"/>
              <a:defRPr/>
            </a:pPr>
            <a:endParaRPr lang="es-ES_tradnl" altLang="es-CL" sz="900" dirty="0">
              <a:solidFill>
                <a:srgbClr val="800000"/>
              </a:solidFill>
              <a:latin typeface="+mn-lt"/>
            </a:endParaRPr>
          </a:p>
          <a:p>
            <a:pPr eaLnBrk="1" hangingPunct="1">
              <a:buFontTx/>
              <a:buChar char="•"/>
              <a:defRPr/>
            </a:pPr>
            <a:r>
              <a:rPr lang="es-ES_tradnl" altLang="es-CL" sz="1800" dirty="0">
                <a:solidFill>
                  <a:srgbClr val="800000"/>
                </a:solidFill>
                <a:latin typeface="+mn-lt"/>
              </a:rPr>
              <a:t>Monopólico:    </a:t>
            </a:r>
            <a:r>
              <a:rPr lang="es-ES_tradnl" altLang="es-CL" sz="1600" dirty="0">
                <a:solidFill>
                  <a:srgbClr val="800000"/>
                </a:solidFill>
                <a:latin typeface="+mn-lt"/>
              </a:rPr>
              <a:t>  </a:t>
            </a:r>
            <a:r>
              <a:rPr lang="es-ES_tradnl" altLang="es-CL" sz="1600" dirty="0">
                <a:solidFill>
                  <a:schemeClr val="bg2"/>
                </a:solidFill>
                <a:latin typeface="+mn-lt"/>
              </a:rPr>
              <a:t>Un solo productor, distribuidor o vendedor concentra el poder de fijar condiciones y precios, en un determinado territorio o medio, para un determinado producto o servicio.   Es el caso de los monopolios naturales como los servicios básicos – agua electricidad – que por su naturaleza sólo lo ofrece u proveedor por zona geográfica, por lo tanto el estado debe regular sus precios.</a:t>
            </a:r>
          </a:p>
          <a:p>
            <a:pPr eaLnBrk="1" hangingPunct="1">
              <a:buFontTx/>
              <a:buChar char="•"/>
              <a:defRPr/>
            </a:pPr>
            <a:endParaRPr lang="es-ES_tradnl" altLang="es-CL" sz="500" dirty="0">
              <a:solidFill>
                <a:srgbClr val="800000"/>
              </a:solidFill>
              <a:latin typeface="+mn-lt"/>
            </a:endParaRPr>
          </a:p>
          <a:p>
            <a:pPr eaLnBrk="1" hangingPunct="1">
              <a:buFontTx/>
              <a:buChar char="•"/>
              <a:defRPr/>
            </a:pPr>
            <a:r>
              <a:rPr lang="es-ES_tradnl" altLang="es-CL" sz="1800" dirty="0">
                <a:solidFill>
                  <a:srgbClr val="800000"/>
                </a:solidFill>
                <a:latin typeface="+mn-lt"/>
              </a:rPr>
              <a:t>Oligopólico: </a:t>
            </a:r>
            <a:r>
              <a:rPr lang="es-ES_tradnl" altLang="es-CL" sz="1600" dirty="0">
                <a:solidFill>
                  <a:srgbClr val="800000"/>
                </a:solidFill>
                <a:latin typeface="+mn-lt"/>
              </a:rPr>
              <a:t>  </a:t>
            </a:r>
            <a:r>
              <a:rPr lang="es-ES_tradnl" altLang="es-CL" sz="1600" dirty="0">
                <a:solidFill>
                  <a:schemeClr val="bg2"/>
                </a:solidFill>
                <a:latin typeface="+mn-lt"/>
              </a:rPr>
              <a:t>Falta de competencia real de venta, porque </a:t>
            </a:r>
            <a:r>
              <a:rPr lang="es-ES" altLang="es-CL" sz="1600" dirty="0">
                <a:solidFill>
                  <a:schemeClr val="bg2"/>
                </a:solidFill>
                <a:latin typeface="+mn-lt"/>
              </a:rPr>
              <a:t>que hay pocos participantes en este tipo de mercado, cada oferente está al tanto de las acciones de sus competidores, uniformando precios o calidades de los productos o servicios. </a:t>
            </a:r>
            <a:r>
              <a:rPr lang="es-ES_tradnl" altLang="es-CL" sz="1600" dirty="0">
                <a:solidFill>
                  <a:schemeClr val="bg2"/>
                </a:solidFill>
              </a:rPr>
              <a:t>Se suelen generar por colusiones o </a:t>
            </a:r>
            <a:r>
              <a:rPr lang="es-ES_tradnl" altLang="es-CL" sz="1600" dirty="0" err="1">
                <a:solidFill>
                  <a:schemeClr val="bg2"/>
                </a:solidFill>
              </a:rPr>
              <a:t>Trusts</a:t>
            </a:r>
            <a:r>
              <a:rPr lang="es-ES_tradnl" altLang="es-CL" sz="1600" dirty="0">
                <a:solidFill>
                  <a:schemeClr val="bg2"/>
                </a:solidFill>
              </a:rPr>
              <a:t>.   También por una utilización poco ética de Holdings, consorcios gremiales o franquicias.</a:t>
            </a:r>
            <a:endParaRPr lang="es-ES_tradnl" altLang="es-CL" sz="1600" dirty="0">
              <a:solidFill>
                <a:schemeClr val="bg2"/>
              </a:solidFill>
              <a:latin typeface="+mn-lt"/>
            </a:endParaRPr>
          </a:p>
          <a:p>
            <a:pPr eaLnBrk="1" hangingPunct="1">
              <a:buFontTx/>
              <a:buChar char="•"/>
              <a:defRPr/>
            </a:pPr>
            <a:endParaRPr lang="es-ES_tradnl" altLang="es-CL" sz="600" dirty="0">
              <a:solidFill>
                <a:srgbClr val="800000"/>
              </a:solidFill>
              <a:latin typeface="+mn-lt"/>
            </a:endParaRPr>
          </a:p>
          <a:p>
            <a:pPr eaLnBrk="1" hangingPunct="1">
              <a:buFontTx/>
              <a:buChar char="•"/>
              <a:defRPr/>
            </a:pPr>
            <a:r>
              <a:rPr lang="es-ES_tradnl" altLang="es-CL" sz="1800" dirty="0">
                <a:solidFill>
                  <a:srgbClr val="800000"/>
                </a:solidFill>
                <a:latin typeface="+mn-lt"/>
              </a:rPr>
              <a:t>Monopsonio:  </a:t>
            </a:r>
            <a:r>
              <a:rPr lang="es-ES_tradnl" altLang="es-CL" sz="1600" dirty="0">
                <a:solidFill>
                  <a:srgbClr val="800000"/>
                </a:solidFill>
                <a:latin typeface="+mn-lt"/>
              </a:rPr>
              <a:t>  </a:t>
            </a:r>
            <a:r>
              <a:rPr lang="es-ES_tradnl" altLang="es-CL" sz="1600" dirty="0">
                <a:solidFill>
                  <a:schemeClr val="bg2"/>
                </a:solidFill>
                <a:latin typeface="+mn-lt"/>
              </a:rPr>
              <a:t>Un solo comprador fija precios  y/o volúmenes de compra a múltiples productores.  </a:t>
            </a:r>
          </a:p>
          <a:p>
            <a:pPr eaLnBrk="1" hangingPunct="1">
              <a:defRPr/>
            </a:pPr>
            <a:endParaRPr lang="es-ES_tradnl" altLang="es-CL" sz="700" dirty="0">
              <a:solidFill>
                <a:srgbClr val="800000"/>
              </a:solidFill>
              <a:latin typeface="+mn-lt"/>
            </a:endParaRPr>
          </a:p>
          <a:p>
            <a:pPr eaLnBrk="1" hangingPunct="1">
              <a:buFontTx/>
              <a:buChar char="•"/>
              <a:defRPr/>
            </a:pPr>
            <a:r>
              <a:rPr lang="es-ES_tradnl" altLang="es-CL" sz="1800" dirty="0">
                <a:solidFill>
                  <a:srgbClr val="800000"/>
                </a:solidFill>
                <a:latin typeface="+mn-lt"/>
              </a:rPr>
              <a:t>Oligopsonio:   </a:t>
            </a:r>
            <a:r>
              <a:rPr lang="es-ES_tradnl" altLang="es-CL" sz="1600" dirty="0">
                <a:solidFill>
                  <a:schemeClr val="bg2"/>
                </a:solidFill>
                <a:latin typeface="+mn-lt"/>
              </a:rPr>
              <a:t>Falta de competencia real, porque pocos compradores fijan precios  y/o volúmenes de compra a múltiples productores o vendedores.  Este es el caso del mercado de la leche, la remolacha y muchos productos agrícolas (frutas, paltas, </a:t>
            </a:r>
            <a:r>
              <a:rPr lang="es-ES_tradnl" altLang="es-CL" sz="1600" dirty="0" err="1">
                <a:solidFill>
                  <a:schemeClr val="bg2"/>
                </a:solidFill>
                <a:latin typeface="+mn-lt"/>
              </a:rPr>
              <a:t>etc</a:t>
            </a:r>
            <a:r>
              <a:rPr lang="es-ES_tradnl" altLang="es-CL" sz="1600" dirty="0">
                <a:solidFill>
                  <a:schemeClr val="bg2"/>
                </a:solidFill>
                <a:latin typeface="+mn-lt"/>
              </a:rPr>
              <a:t>).</a:t>
            </a:r>
          </a:p>
          <a:p>
            <a:pPr eaLnBrk="1" hangingPunct="1">
              <a:defRPr/>
            </a:pPr>
            <a:endParaRPr lang="es-ES_tradnl" altLang="es-CL" sz="1100" dirty="0">
              <a:solidFill>
                <a:srgbClr val="800000"/>
              </a:solidFill>
              <a:latin typeface="+mn-lt"/>
            </a:endParaRPr>
          </a:p>
          <a:p>
            <a:pPr eaLnBrk="1" hangingPunct="1">
              <a:defRPr/>
            </a:pPr>
            <a:endParaRPr lang="es-ES_tradnl" altLang="es-CL" sz="500" dirty="0">
              <a:solidFill>
                <a:srgbClr val="800000"/>
              </a:solidFill>
              <a:latin typeface="+mn-lt"/>
            </a:endParaRPr>
          </a:p>
        </p:txBody>
      </p:sp>
      <p:sp>
        <p:nvSpPr>
          <p:cNvPr id="26627" name="Text Box 2">
            <a:extLst>
              <a:ext uri="{FF2B5EF4-FFF2-40B4-BE49-F238E27FC236}">
                <a16:creationId xmlns:a16="http://schemas.microsoft.com/office/drawing/2014/main" id="{73D2375C-4F99-6C4B-8C7A-653C0739974D}"/>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6" name="Text Box 4">
            <a:extLst>
              <a:ext uri="{FF2B5EF4-FFF2-40B4-BE49-F238E27FC236}">
                <a16:creationId xmlns:a16="http://schemas.microsoft.com/office/drawing/2014/main" id="{6EDDDACD-F5E9-C847-8536-98DB14AB4F55}"/>
              </a:ext>
            </a:extLst>
          </p:cNvPr>
          <p:cNvSpPr txBox="1">
            <a:spLocks noChangeArrowheads="1"/>
          </p:cNvSpPr>
          <p:nvPr/>
        </p:nvSpPr>
        <p:spPr bwMode="auto">
          <a:xfrm>
            <a:off x="323850" y="836613"/>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https://encrypted-tbn1.gstatic.com/images?q=tbn:ANd9GcTTf6f_wUi4q18YZwgp6HMZEOKs58f-U8zvTNsCzn8AzhLTqboQlu0NGdHF">
            <a:hlinkClick r:id="rId2"/>
            <a:extLst>
              <a:ext uri="{FF2B5EF4-FFF2-40B4-BE49-F238E27FC236}">
                <a16:creationId xmlns:a16="http://schemas.microsoft.com/office/drawing/2014/main" id="{BFDADDE6-9526-C44E-9D62-2385683F2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397668"/>
            <a:ext cx="2968444" cy="296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2">
            <a:extLst>
              <a:ext uri="{FF2B5EF4-FFF2-40B4-BE49-F238E27FC236}">
                <a16:creationId xmlns:a16="http://schemas.microsoft.com/office/drawing/2014/main" id="{E230FF8C-F778-D246-977C-A077342902A2}"/>
              </a:ext>
            </a:extLst>
          </p:cNvPr>
          <p:cNvSpPr txBox="1">
            <a:spLocks noChangeArrowheads="1"/>
          </p:cNvSpPr>
          <p:nvPr/>
        </p:nvSpPr>
        <p:spPr bwMode="auto">
          <a:xfrm>
            <a:off x="395288" y="1557338"/>
            <a:ext cx="6840537" cy="481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marL="0" indent="0" eaLnBrk="1" hangingPunct="1">
              <a:defRPr/>
            </a:pPr>
            <a:r>
              <a:rPr lang="es-ES_tradnl" altLang="es-CL" sz="2400" dirty="0">
                <a:solidFill>
                  <a:srgbClr val="800000"/>
                </a:solidFill>
                <a:latin typeface="+mn-lt"/>
              </a:rPr>
              <a:t>Imperfecciones del Mercado</a:t>
            </a:r>
          </a:p>
          <a:p>
            <a:pPr marL="0" indent="0" eaLnBrk="1" hangingPunct="1">
              <a:defRPr/>
            </a:pPr>
            <a:endParaRPr lang="es-ES_tradnl" altLang="es-CL" sz="1800" dirty="0">
              <a:solidFill>
                <a:srgbClr val="800000"/>
              </a:solidFill>
              <a:latin typeface="+mn-lt"/>
            </a:endParaRPr>
          </a:p>
          <a:p>
            <a:pPr eaLnBrk="1" hangingPunct="1">
              <a:defRPr/>
            </a:pPr>
            <a:r>
              <a:rPr lang="es-ES_tradnl" altLang="es-CL" sz="2000" dirty="0">
                <a:solidFill>
                  <a:srgbClr val="800000"/>
                </a:solidFill>
                <a:latin typeface="+mn-lt"/>
              </a:rPr>
              <a:t>¿Mercado Perfecto?  </a:t>
            </a:r>
          </a:p>
          <a:p>
            <a:pPr eaLnBrk="1" hangingPunct="1">
              <a:defRPr/>
            </a:pPr>
            <a:r>
              <a:rPr lang="es-ES_tradnl" altLang="es-CL" sz="900" dirty="0">
                <a:solidFill>
                  <a:srgbClr val="800000"/>
                </a:solidFill>
                <a:latin typeface="+mn-lt"/>
              </a:rPr>
              <a:t> </a:t>
            </a:r>
          </a:p>
          <a:p>
            <a:pPr marL="0" indent="0" eaLnBrk="1" hangingPunct="1">
              <a:defRPr/>
            </a:pPr>
            <a:r>
              <a:rPr lang="es-ES" altLang="es-CL" sz="1800" dirty="0">
                <a:solidFill>
                  <a:schemeClr val="bg2"/>
                </a:solidFill>
                <a:latin typeface="+mn-lt"/>
              </a:rPr>
              <a:t>Mercado que cumple estas condiciones: </a:t>
            </a:r>
          </a:p>
          <a:p>
            <a:pPr eaLnBrk="1" hangingPunct="1">
              <a:buFontTx/>
              <a:buChar char="•"/>
              <a:defRPr/>
            </a:pPr>
            <a:r>
              <a:rPr lang="es-ES" altLang="es-CL" sz="1800" dirty="0">
                <a:solidFill>
                  <a:schemeClr val="bg2"/>
                </a:solidFill>
                <a:latin typeface="+mn-lt"/>
              </a:rPr>
              <a:t>producto homogéneo; </a:t>
            </a:r>
          </a:p>
          <a:p>
            <a:pPr eaLnBrk="1" hangingPunct="1">
              <a:buFontTx/>
              <a:buChar char="•"/>
              <a:defRPr/>
            </a:pPr>
            <a:r>
              <a:rPr lang="es-ES" altLang="es-CL" sz="1800" dirty="0">
                <a:solidFill>
                  <a:schemeClr val="bg2"/>
                </a:solidFill>
                <a:latin typeface="+mn-lt"/>
              </a:rPr>
              <a:t>gran número de compradores y de vendedores; </a:t>
            </a:r>
          </a:p>
          <a:p>
            <a:pPr eaLnBrk="1" hangingPunct="1">
              <a:buFontTx/>
              <a:buChar char="•"/>
              <a:defRPr/>
            </a:pPr>
            <a:r>
              <a:rPr lang="es-ES" altLang="es-CL" sz="1800" dirty="0">
                <a:solidFill>
                  <a:schemeClr val="bg2"/>
                </a:solidFill>
                <a:latin typeface="+mn-lt"/>
              </a:rPr>
              <a:t>libertad de entrada en el mercado; </a:t>
            </a:r>
          </a:p>
          <a:p>
            <a:pPr eaLnBrk="1" hangingPunct="1">
              <a:buFontTx/>
              <a:buChar char="•"/>
              <a:defRPr/>
            </a:pPr>
            <a:r>
              <a:rPr lang="es-ES" altLang="es-CL" sz="1800" dirty="0">
                <a:solidFill>
                  <a:schemeClr val="bg2"/>
                </a:solidFill>
                <a:latin typeface="+mn-lt"/>
              </a:rPr>
              <a:t>información perfecta; </a:t>
            </a:r>
          </a:p>
          <a:p>
            <a:pPr eaLnBrk="1" hangingPunct="1">
              <a:buFontTx/>
              <a:buChar char="•"/>
              <a:defRPr/>
            </a:pPr>
            <a:r>
              <a:rPr lang="es-ES" altLang="es-CL" sz="1800" dirty="0">
                <a:solidFill>
                  <a:schemeClr val="bg2"/>
                </a:solidFill>
                <a:latin typeface="+mn-lt"/>
              </a:rPr>
              <a:t>ningún vendedor o comprador puede influir en el precio;</a:t>
            </a:r>
          </a:p>
          <a:p>
            <a:pPr eaLnBrk="1" hangingPunct="1">
              <a:buFontTx/>
              <a:buChar char="•"/>
              <a:defRPr/>
            </a:pPr>
            <a:r>
              <a:rPr lang="es-ES" altLang="es-CL" sz="1800" dirty="0">
                <a:solidFill>
                  <a:schemeClr val="bg2"/>
                </a:solidFill>
                <a:latin typeface="+mn-lt"/>
              </a:rPr>
              <a:t> no hay colusión; </a:t>
            </a:r>
          </a:p>
          <a:p>
            <a:pPr eaLnBrk="1" hangingPunct="1">
              <a:buFontTx/>
              <a:buChar char="•"/>
              <a:defRPr/>
            </a:pPr>
            <a:r>
              <a:rPr lang="es-ES" altLang="es-CL" sz="1800" dirty="0">
                <a:solidFill>
                  <a:schemeClr val="bg2"/>
                </a:solidFill>
                <a:latin typeface="+mn-lt"/>
              </a:rPr>
              <a:t>los consumidores maximizan sus utilidades y los vendedores sus beneficios, y la mercancía es transferible </a:t>
            </a:r>
            <a:r>
              <a:rPr lang="es-ES" altLang="es-CL" sz="1600" i="1" dirty="0">
                <a:solidFill>
                  <a:schemeClr val="bg2"/>
                </a:solidFill>
                <a:latin typeface="+mn-lt"/>
              </a:rPr>
              <a:t>[</a:t>
            </a:r>
            <a:r>
              <a:rPr lang="es-ES" altLang="es-CL" sz="1600" i="1" dirty="0" err="1">
                <a:solidFill>
                  <a:schemeClr val="bg2"/>
                </a:solidFill>
                <a:latin typeface="+mn-lt"/>
              </a:rPr>
              <a:t>Pearce</a:t>
            </a:r>
            <a:r>
              <a:rPr lang="es-ES" altLang="es-CL" sz="1600" i="1" dirty="0">
                <a:solidFill>
                  <a:schemeClr val="bg2"/>
                </a:solidFill>
                <a:latin typeface="+mn-lt"/>
              </a:rPr>
              <a:t>]</a:t>
            </a:r>
            <a:endParaRPr lang="es-ES_tradnl" altLang="es-CL" sz="1800" i="1" dirty="0">
              <a:solidFill>
                <a:schemeClr val="bg2"/>
              </a:solidFill>
              <a:latin typeface="+mn-lt"/>
            </a:endParaRPr>
          </a:p>
          <a:p>
            <a:pPr eaLnBrk="1" hangingPunct="1">
              <a:buFontTx/>
              <a:buChar char="•"/>
              <a:defRPr/>
            </a:pPr>
            <a:endParaRPr lang="es-ES_tradnl" altLang="es-CL" sz="1600" dirty="0">
              <a:solidFill>
                <a:srgbClr val="800000"/>
              </a:solidFill>
              <a:latin typeface="+mn-lt"/>
            </a:endParaRPr>
          </a:p>
          <a:p>
            <a:pPr eaLnBrk="1" hangingPunct="1">
              <a:buFontTx/>
              <a:buChar char="•"/>
              <a:defRPr/>
            </a:pPr>
            <a:endParaRPr lang="es-ES_tradnl" altLang="es-CL" sz="1600" dirty="0">
              <a:solidFill>
                <a:srgbClr val="800000"/>
              </a:solidFill>
              <a:latin typeface="+mn-lt"/>
            </a:endParaRPr>
          </a:p>
          <a:p>
            <a:pPr eaLnBrk="1" hangingPunct="1">
              <a:buFontTx/>
              <a:buChar char="•"/>
              <a:defRPr/>
            </a:pPr>
            <a:endParaRPr lang="es-ES_tradnl" altLang="es-CL" sz="1600" dirty="0">
              <a:solidFill>
                <a:srgbClr val="800000"/>
              </a:solidFill>
              <a:latin typeface="+mn-lt"/>
            </a:endParaRPr>
          </a:p>
          <a:p>
            <a:pPr eaLnBrk="1" hangingPunct="1">
              <a:defRPr/>
            </a:pPr>
            <a:endParaRPr lang="es-ES_tradnl" altLang="es-CL" sz="800" dirty="0">
              <a:solidFill>
                <a:srgbClr val="800000"/>
              </a:solidFill>
              <a:latin typeface="+mn-lt"/>
            </a:endParaRPr>
          </a:p>
        </p:txBody>
      </p:sp>
      <p:sp>
        <p:nvSpPr>
          <p:cNvPr id="27652" name="Text Box 2">
            <a:extLst>
              <a:ext uri="{FF2B5EF4-FFF2-40B4-BE49-F238E27FC236}">
                <a16:creationId xmlns:a16="http://schemas.microsoft.com/office/drawing/2014/main" id="{7D248DD2-1D64-C041-B689-445A4627D139}"/>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6" name="Text Box 4">
            <a:extLst>
              <a:ext uri="{FF2B5EF4-FFF2-40B4-BE49-F238E27FC236}">
                <a16:creationId xmlns:a16="http://schemas.microsoft.com/office/drawing/2014/main" id="{DBDED256-1919-4842-BE5D-CB55DCBC9A72}"/>
              </a:ext>
            </a:extLst>
          </p:cNvPr>
          <p:cNvSpPr txBox="1">
            <a:spLocks noChangeArrowheads="1"/>
          </p:cNvSpPr>
          <p:nvPr/>
        </p:nvSpPr>
        <p:spPr bwMode="auto">
          <a:xfrm>
            <a:off x="323850" y="836613"/>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a:extLst>
              <a:ext uri="{FF2B5EF4-FFF2-40B4-BE49-F238E27FC236}">
                <a16:creationId xmlns:a16="http://schemas.microsoft.com/office/drawing/2014/main" id="{8D3E127C-B85E-B244-823F-467CC15FAB01}"/>
              </a:ext>
            </a:extLst>
          </p:cNvPr>
          <p:cNvSpPr txBox="1">
            <a:spLocks noChangeArrowheads="1"/>
          </p:cNvSpPr>
          <p:nvPr/>
        </p:nvSpPr>
        <p:spPr bwMode="auto">
          <a:xfrm>
            <a:off x="422275" y="1446213"/>
            <a:ext cx="8424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r>
              <a:rPr lang="es-CL" altLang="es-CL" sz="2000" dirty="0">
                <a:solidFill>
                  <a:srgbClr val="800000"/>
                </a:solidFill>
              </a:rPr>
              <a:t>EVOLUCIÓN DE LA DEMANDA DE TELECOMUNICACIONES</a:t>
            </a:r>
            <a:endParaRPr lang="es-ES" altLang="es-CL" sz="2000" dirty="0">
              <a:solidFill>
                <a:srgbClr val="800000"/>
              </a:solidFill>
            </a:endParaRPr>
          </a:p>
        </p:txBody>
      </p:sp>
      <p:sp>
        <p:nvSpPr>
          <p:cNvPr id="32771" name="Text Box 6">
            <a:extLst>
              <a:ext uri="{FF2B5EF4-FFF2-40B4-BE49-F238E27FC236}">
                <a16:creationId xmlns:a16="http://schemas.microsoft.com/office/drawing/2014/main" id="{773AF2FA-F2FB-324A-B91A-490B77EEFA8A}"/>
              </a:ext>
            </a:extLst>
          </p:cNvPr>
          <p:cNvSpPr txBox="1">
            <a:spLocks noChangeArrowheads="1"/>
          </p:cNvSpPr>
          <p:nvPr/>
        </p:nvSpPr>
        <p:spPr bwMode="auto">
          <a:xfrm>
            <a:off x="2608263" y="6164263"/>
            <a:ext cx="184150" cy="3048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sz="1400"/>
          </a:p>
        </p:txBody>
      </p:sp>
      <p:sp>
        <p:nvSpPr>
          <p:cNvPr id="32772" name="Text Box 7">
            <a:extLst>
              <a:ext uri="{FF2B5EF4-FFF2-40B4-BE49-F238E27FC236}">
                <a16:creationId xmlns:a16="http://schemas.microsoft.com/office/drawing/2014/main" id="{43ACF812-A3CD-8943-8920-E4321EB1E71D}"/>
              </a:ext>
            </a:extLst>
          </p:cNvPr>
          <p:cNvSpPr txBox="1">
            <a:spLocks noChangeArrowheads="1"/>
          </p:cNvSpPr>
          <p:nvPr/>
        </p:nvSpPr>
        <p:spPr bwMode="auto">
          <a:xfrm>
            <a:off x="422275" y="1752600"/>
            <a:ext cx="82550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CL" altLang="es-CL" sz="1400">
                <a:solidFill>
                  <a:srgbClr val="A50021"/>
                </a:solidFill>
              </a:rPr>
              <a:t>Porcentaje de individuos utilizando internet en ciertos países de América Latina del 2000-2013.</a:t>
            </a:r>
            <a:endParaRPr lang="es-ES_tradnl" altLang="es-CL" sz="1400">
              <a:solidFill>
                <a:srgbClr val="A50021"/>
              </a:solidFill>
            </a:endParaRPr>
          </a:p>
        </p:txBody>
      </p:sp>
      <p:sp>
        <p:nvSpPr>
          <p:cNvPr id="32773" name="Text Box 2">
            <a:extLst>
              <a:ext uri="{FF2B5EF4-FFF2-40B4-BE49-F238E27FC236}">
                <a16:creationId xmlns:a16="http://schemas.microsoft.com/office/drawing/2014/main" id="{05A60E9C-4A01-7F40-92C1-4C353C4C9562}"/>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pic>
        <p:nvPicPr>
          <p:cNvPr id="32774" name="Imagen 1">
            <a:extLst>
              <a:ext uri="{FF2B5EF4-FFF2-40B4-BE49-F238E27FC236}">
                <a16:creationId xmlns:a16="http://schemas.microsoft.com/office/drawing/2014/main" id="{DEF0248D-DEB4-C446-A59F-753FCDF854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163" y="2058988"/>
            <a:ext cx="813911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a:extLst>
              <a:ext uri="{FF2B5EF4-FFF2-40B4-BE49-F238E27FC236}">
                <a16:creationId xmlns:a16="http://schemas.microsoft.com/office/drawing/2014/main" id="{DED1E437-A633-6443-8CB7-940FEB291891}"/>
              </a:ext>
            </a:extLst>
          </p:cNvPr>
          <p:cNvSpPr txBox="1">
            <a:spLocks noChangeArrowheads="1"/>
          </p:cNvSpPr>
          <p:nvPr/>
        </p:nvSpPr>
        <p:spPr bwMode="auto">
          <a:xfrm>
            <a:off x="395288" y="752475"/>
            <a:ext cx="6480175" cy="461963"/>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Tree>
    <p:extLst>
      <p:ext uri="{BB962C8B-B14F-4D97-AF65-F5344CB8AC3E}">
        <p14:creationId xmlns:p14="http://schemas.microsoft.com/office/powerpoint/2010/main" val="665071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3">
            <a:extLst>
              <a:ext uri="{FF2B5EF4-FFF2-40B4-BE49-F238E27FC236}">
                <a16:creationId xmlns:a16="http://schemas.microsoft.com/office/drawing/2014/main" id="{3356E7B2-9250-C945-A83F-FA59200868B2}"/>
              </a:ext>
            </a:extLst>
          </p:cNvPr>
          <p:cNvSpPr txBox="1">
            <a:spLocks noChangeArrowheads="1"/>
          </p:cNvSpPr>
          <p:nvPr/>
        </p:nvSpPr>
        <p:spPr bwMode="auto">
          <a:xfrm>
            <a:off x="395288" y="1268413"/>
            <a:ext cx="8424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r>
              <a:rPr lang="es-CL" altLang="es-CL" sz="1800" dirty="0">
                <a:solidFill>
                  <a:srgbClr val="800000"/>
                </a:solidFill>
              </a:rPr>
              <a:t>COMPORTAMIENTO DE LA DEMANDA DE TELECOMUNICACIONES</a:t>
            </a:r>
            <a:endParaRPr lang="es-ES" altLang="es-CL" sz="1800" dirty="0">
              <a:solidFill>
                <a:srgbClr val="800000"/>
              </a:solidFill>
            </a:endParaRPr>
          </a:p>
        </p:txBody>
      </p:sp>
      <p:sp>
        <p:nvSpPr>
          <p:cNvPr id="33795" name="Text Box 6">
            <a:extLst>
              <a:ext uri="{FF2B5EF4-FFF2-40B4-BE49-F238E27FC236}">
                <a16:creationId xmlns:a16="http://schemas.microsoft.com/office/drawing/2014/main" id="{61A5A473-8AA4-9D4E-A54D-48C0F100D203}"/>
              </a:ext>
            </a:extLst>
          </p:cNvPr>
          <p:cNvSpPr txBox="1">
            <a:spLocks noChangeArrowheads="1"/>
          </p:cNvSpPr>
          <p:nvPr/>
        </p:nvSpPr>
        <p:spPr bwMode="auto">
          <a:xfrm>
            <a:off x="2608263" y="6164263"/>
            <a:ext cx="184150" cy="3048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sz="1400"/>
          </a:p>
        </p:txBody>
      </p:sp>
      <p:sp>
        <p:nvSpPr>
          <p:cNvPr id="33796" name="Text Box 7">
            <a:extLst>
              <a:ext uri="{FF2B5EF4-FFF2-40B4-BE49-F238E27FC236}">
                <a16:creationId xmlns:a16="http://schemas.microsoft.com/office/drawing/2014/main" id="{2597D0AB-0EF1-2A43-A2C8-BF0E54693B8B}"/>
              </a:ext>
            </a:extLst>
          </p:cNvPr>
          <p:cNvSpPr txBox="1">
            <a:spLocks noChangeArrowheads="1"/>
          </p:cNvSpPr>
          <p:nvPr/>
        </p:nvSpPr>
        <p:spPr bwMode="auto">
          <a:xfrm>
            <a:off x="395288" y="1528763"/>
            <a:ext cx="698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CL" altLang="es-CL" sz="1400">
                <a:solidFill>
                  <a:srgbClr val="A50021"/>
                </a:solidFill>
              </a:rPr>
              <a:t>Podemos correlacionarlo con el Ingreso per cápita  (PIB)</a:t>
            </a:r>
            <a:endParaRPr lang="es-ES_tradnl" altLang="es-CL" sz="1400">
              <a:solidFill>
                <a:srgbClr val="A50021"/>
              </a:solidFill>
            </a:endParaRPr>
          </a:p>
        </p:txBody>
      </p:sp>
      <p:sp>
        <p:nvSpPr>
          <p:cNvPr id="33797" name="Text Box 2">
            <a:extLst>
              <a:ext uri="{FF2B5EF4-FFF2-40B4-BE49-F238E27FC236}">
                <a16:creationId xmlns:a16="http://schemas.microsoft.com/office/drawing/2014/main" id="{402CA4F5-6AF2-6948-A91A-C6436C9C078D}"/>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pic>
        <p:nvPicPr>
          <p:cNvPr id="33798" name="Imagen 3">
            <a:extLst>
              <a:ext uri="{FF2B5EF4-FFF2-40B4-BE49-F238E27FC236}">
                <a16:creationId xmlns:a16="http://schemas.microsoft.com/office/drawing/2014/main" id="{B157F29C-43C0-4C42-8A7A-7122F474B6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846263"/>
            <a:ext cx="7085012" cy="44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a:extLst>
              <a:ext uri="{FF2B5EF4-FFF2-40B4-BE49-F238E27FC236}">
                <a16:creationId xmlns:a16="http://schemas.microsoft.com/office/drawing/2014/main" id="{C19CB0EB-B54F-4449-8E86-6DD2622F8DC2}"/>
              </a:ext>
            </a:extLst>
          </p:cNvPr>
          <p:cNvSpPr txBox="1">
            <a:spLocks noChangeArrowheads="1"/>
          </p:cNvSpPr>
          <p:nvPr/>
        </p:nvSpPr>
        <p:spPr bwMode="auto">
          <a:xfrm>
            <a:off x="323850" y="765175"/>
            <a:ext cx="6480175" cy="461963"/>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0D9866F-DF96-2947-B807-501087A06567}"/>
              </a:ext>
            </a:extLst>
          </p:cNvPr>
          <p:cNvPicPr>
            <a:picLocks noChangeAspect="1"/>
          </p:cNvPicPr>
          <p:nvPr/>
        </p:nvPicPr>
        <p:blipFill>
          <a:blip r:embed="rId2"/>
          <a:stretch>
            <a:fillRect/>
          </a:stretch>
        </p:blipFill>
        <p:spPr>
          <a:xfrm>
            <a:off x="179512" y="1397320"/>
            <a:ext cx="8964488" cy="4894066"/>
          </a:xfrm>
          <a:prstGeom prst="rect">
            <a:avLst/>
          </a:prstGeom>
        </p:spPr>
      </p:pic>
      <p:sp>
        <p:nvSpPr>
          <p:cNvPr id="33795" name="Text Box 6">
            <a:extLst>
              <a:ext uri="{FF2B5EF4-FFF2-40B4-BE49-F238E27FC236}">
                <a16:creationId xmlns:a16="http://schemas.microsoft.com/office/drawing/2014/main" id="{61A5A473-8AA4-9D4E-A54D-48C0F100D203}"/>
              </a:ext>
            </a:extLst>
          </p:cNvPr>
          <p:cNvSpPr txBox="1">
            <a:spLocks noChangeArrowheads="1"/>
          </p:cNvSpPr>
          <p:nvPr/>
        </p:nvSpPr>
        <p:spPr bwMode="auto">
          <a:xfrm>
            <a:off x="2608263" y="6164263"/>
            <a:ext cx="184150" cy="3048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sz="1400"/>
          </a:p>
        </p:txBody>
      </p:sp>
      <p:sp>
        <p:nvSpPr>
          <p:cNvPr id="33797" name="Text Box 2">
            <a:extLst>
              <a:ext uri="{FF2B5EF4-FFF2-40B4-BE49-F238E27FC236}">
                <a16:creationId xmlns:a16="http://schemas.microsoft.com/office/drawing/2014/main" id="{402CA4F5-6AF2-6948-A91A-C6436C9C078D}"/>
              </a:ext>
            </a:extLst>
          </p:cNvPr>
          <p:cNvSpPr txBox="1">
            <a:spLocks noChangeArrowheads="1"/>
          </p:cNvSpPr>
          <p:nvPr/>
        </p:nvSpPr>
        <p:spPr bwMode="auto">
          <a:xfrm>
            <a:off x="179512" y="258864"/>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dirty="0">
                <a:solidFill>
                  <a:srgbClr val="417204"/>
                </a:solidFill>
              </a:rPr>
              <a:t>Preparación y Evaluación de Proyectos</a:t>
            </a:r>
          </a:p>
        </p:txBody>
      </p:sp>
      <p:sp>
        <p:nvSpPr>
          <p:cNvPr id="33794" name="Text Box 3">
            <a:extLst>
              <a:ext uri="{FF2B5EF4-FFF2-40B4-BE49-F238E27FC236}">
                <a16:creationId xmlns:a16="http://schemas.microsoft.com/office/drawing/2014/main" id="{3356E7B2-9250-C945-A83F-FA59200868B2}"/>
              </a:ext>
            </a:extLst>
          </p:cNvPr>
          <p:cNvSpPr txBox="1">
            <a:spLocks noChangeArrowheads="1"/>
          </p:cNvSpPr>
          <p:nvPr/>
        </p:nvSpPr>
        <p:spPr bwMode="auto">
          <a:xfrm>
            <a:off x="947644" y="896477"/>
            <a:ext cx="78588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r>
              <a:rPr lang="es-CL" altLang="es-CL" sz="1800" dirty="0">
                <a:solidFill>
                  <a:srgbClr val="800000"/>
                </a:solidFill>
              </a:rPr>
              <a:t>Producto  Interno Bruto (PIB) e ingresos de Telecomunicaciones        (Crecimiento Anual %)</a:t>
            </a:r>
            <a:r>
              <a:rPr lang="es-ES" altLang="es-CL" sz="1800" dirty="0">
                <a:solidFill>
                  <a:srgbClr val="800000"/>
                </a:solidFill>
              </a:rPr>
              <a:t>.                  </a:t>
            </a:r>
            <a:r>
              <a:rPr lang="es-CL" altLang="es-CL" sz="1800" dirty="0">
                <a:solidFill>
                  <a:srgbClr val="800000"/>
                </a:solidFill>
              </a:rPr>
              <a:t>(totales y segmentos, Mexico)</a:t>
            </a:r>
            <a:endParaRPr lang="es-ES" altLang="es-CL" sz="1800" dirty="0">
              <a:solidFill>
                <a:srgbClr val="800000"/>
              </a:solidFill>
            </a:endParaRPr>
          </a:p>
        </p:txBody>
      </p:sp>
      <p:sp>
        <p:nvSpPr>
          <p:cNvPr id="4" name="CuadroTexto 3">
            <a:extLst>
              <a:ext uri="{FF2B5EF4-FFF2-40B4-BE49-F238E27FC236}">
                <a16:creationId xmlns:a16="http://schemas.microsoft.com/office/drawing/2014/main" id="{A6ABF41E-E397-C943-88B6-DC1A4BD7276A}"/>
              </a:ext>
            </a:extLst>
          </p:cNvPr>
          <p:cNvSpPr txBox="1"/>
          <p:nvPr/>
        </p:nvSpPr>
        <p:spPr>
          <a:xfrm>
            <a:off x="981428" y="4149080"/>
            <a:ext cx="4032448" cy="923330"/>
          </a:xfrm>
          <a:prstGeom prst="rect">
            <a:avLst/>
          </a:prstGeom>
          <a:noFill/>
        </p:spPr>
        <p:txBody>
          <a:bodyPr wrap="square" rtlCol="0">
            <a:spAutoFit/>
          </a:bodyPr>
          <a:lstStyle/>
          <a:p>
            <a:r>
              <a:rPr lang="es-CL" sz="1800" b="0" dirty="0">
                <a:solidFill>
                  <a:srgbClr val="980000"/>
                </a:solidFill>
              </a:rPr>
              <a:t>Fuente: The Competitive Intelligence Unit con información de los operadores e INEGI</a:t>
            </a:r>
            <a:endParaRPr lang="es-CL" sz="1800" dirty="0">
              <a:solidFill>
                <a:srgbClr val="980000"/>
              </a:solidFill>
            </a:endParaRPr>
          </a:p>
        </p:txBody>
      </p:sp>
    </p:spTree>
    <p:extLst>
      <p:ext uri="{BB962C8B-B14F-4D97-AF65-F5344CB8AC3E}">
        <p14:creationId xmlns:p14="http://schemas.microsoft.com/office/powerpoint/2010/main" val="1541157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a:extLst>
              <a:ext uri="{FF2B5EF4-FFF2-40B4-BE49-F238E27FC236}">
                <a16:creationId xmlns:a16="http://schemas.microsoft.com/office/drawing/2014/main" id="{61A5A473-8AA4-9D4E-A54D-48C0F100D203}"/>
              </a:ext>
            </a:extLst>
          </p:cNvPr>
          <p:cNvSpPr txBox="1">
            <a:spLocks noChangeArrowheads="1"/>
          </p:cNvSpPr>
          <p:nvPr/>
        </p:nvSpPr>
        <p:spPr bwMode="auto">
          <a:xfrm>
            <a:off x="2608263" y="6164263"/>
            <a:ext cx="184150" cy="3048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sz="1400"/>
          </a:p>
        </p:txBody>
      </p:sp>
      <p:sp>
        <p:nvSpPr>
          <p:cNvPr id="33797" name="Text Box 2">
            <a:extLst>
              <a:ext uri="{FF2B5EF4-FFF2-40B4-BE49-F238E27FC236}">
                <a16:creationId xmlns:a16="http://schemas.microsoft.com/office/drawing/2014/main" id="{402CA4F5-6AF2-6948-A91A-C6436C9C078D}"/>
              </a:ext>
            </a:extLst>
          </p:cNvPr>
          <p:cNvSpPr txBox="1">
            <a:spLocks noChangeArrowheads="1"/>
          </p:cNvSpPr>
          <p:nvPr/>
        </p:nvSpPr>
        <p:spPr bwMode="auto">
          <a:xfrm>
            <a:off x="179512" y="258864"/>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33794" name="Text Box 3">
            <a:extLst>
              <a:ext uri="{FF2B5EF4-FFF2-40B4-BE49-F238E27FC236}">
                <a16:creationId xmlns:a16="http://schemas.microsoft.com/office/drawing/2014/main" id="{3356E7B2-9250-C945-A83F-FA59200868B2}"/>
              </a:ext>
            </a:extLst>
          </p:cNvPr>
          <p:cNvSpPr txBox="1">
            <a:spLocks noChangeArrowheads="1"/>
          </p:cNvSpPr>
          <p:nvPr/>
        </p:nvSpPr>
        <p:spPr bwMode="auto">
          <a:xfrm>
            <a:off x="14684" y="858111"/>
            <a:ext cx="90097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r>
              <a:rPr lang="es-CL" altLang="es-CL" sz="1800" dirty="0">
                <a:solidFill>
                  <a:srgbClr val="800000"/>
                </a:solidFill>
              </a:rPr>
              <a:t>Pronósticos del Producto Interno Bruto (PIB) e ingresos de Telecomunicaciones              </a:t>
            </a:r>
          </a:p>
          <a:p>
            <a:pPr eaLnBrk="1" hangingPunct="1"/>
            <a:r>
              <a:rPr lang="es-CL" altLang="es-CL" sz="1800" dirty="0">
                <a:solidFill>
                  <a:srgbClr val="800000"/>
                </a:solidFill>
              </a:rPr>
              <a:t>               (Crecimiento Anual %)</a:t>
            </a:r>
            <a:r>
              <a:rPr lang="es-ES" altLang="es-CL" sz="1800" dirty="0">
                <a:solidFill>
                  <a:srgbClr val="800000"/>
                </a:solidFill>
              </a:rPr>
              <a:t>.                                                    </a:t>
            </a:r>
            <a:r>
              <a:rPr lang="es-CL" altLang="es-CL" sz="1800" dirty="0">
                <a:solidFill>
                  <a:srgbClr val="800000"/>
                </a:solidFill>
              </a:rPr>
              <a:t>(Mexico)</a:t>
            </a:r>
            <a:endParaRPr lang="es-ES" altLang="es-CL" sz="1800" dirty="0">
              <a:solidFill>
                <a:srgbClr val="800000"/>
              </a:solidFill>
            </a:endParaRPr>
          </a:p>
        </p:txBody>
      </p:sp>
      <p:sp>
        <p:nvSpPr>
          <p:cNvPr id="4" name="CuadroTexto 3">
            <a:extLst>
              <a:ext uri="{FF2B5EF4-FFF2-40B4-BE49-F238E27FC236}">
                <a16:creationId xmlns:a16="http://schemas.microsoft.com/office/drawing/2014/main" id="{A6ABF41E-E397-C943-88B6-DC1A4BD7276A}"/>
              </a:ext>
            </a:extLst>
          </p:cNvPr>
          <p:cNvSpPr txBox="1"/>
          <p:nvPr/>
        </p:nvSpPr>
        <p:spPr>
          <a:xfrm>
            <a:off x="981428" y="4149080"/>
            <a:ext cx="4032448" cy="923330"/>
          </a:xfrm>
          <a:prstGeom prst="rect">
            <a:avLst/>
          </a:prstGeom>
          <a:noFill/>
        </p:spPr>
        <p:txBody>
          <a:bodyPr wrap="square" rtlCol="0">
            <a:spAutoFit/>
          </a:bodyPr>
          <a:lstStyle/>
          <a:p>
            <a:r>
              <a:rPr lang="es-CL" sz="1800" b="0" dirty="0">
                <a:solidFill>
                  <a:srgbClr val="980000"/>
                </a:solidFill>
              </a:rPr>
              <a:t>Fuente: The Competitive Intelligence Unit con información de los operadores e INEGI</a:t>
            </a:r>
            <a:endParaRPr lang="es-CL" sz="1800" dirty="0">
              <a:solidFill>
                <a:srgbClr val="980000"/>
              </a:solidFill>
            </a:endParaRPr>
          </a:p>
        </p:txBody>
      </p:sp>
      <p:pic>
        <p:nvPicPr>
          <p:cNvPr id="2" name="Imagen 1">
            <a:extLst>
              <a:ext uri="{FF2B5EF4-FFF2-40B4-BE49-F238E27FC236}">
                <a16:creationId xmlns:a16="http://schemas.microsoft.com/office/drawing/2014/main" id="{E52F42F7-CCC6-394A-9516-EC6CD2A47752}"/>
              </a:ext>
            </a:extLst>
          </p:cNvPr>
          <p:cNvPicPr>
            <a:picLocks noChangeAspect="1"/>
          </p:cNvPicPr>
          <p:nvPr/>
        </p:nvPicPr>
        <p:blipFill>
          <a:blip r:embed="rId3"/>
          <a:stretch>
            <a:fillRect/>
          </a:stretch>
        </p:blipFill>
        <p:spPr>
          <a:xfrm>
            <a:off x="179513" y="1445500"/>
            <a:ext cx="8577720" cy="4554389"/>
          </a:xfrm>
          <a:prstGeom prst="rect">
            <a:avLst/>
          </a:prstGeom>
        </p:spPr>
      </p:pic>
    </p:spTree>
    <p:extLst>
      <p:ext uri="{BB962C8B-B14F-4D97-AF65-F5344CB8AC3E}">
        <p14:creationId xmlns:p14="http://schemas.microsoft.com/office/powerpoint/2010/main" val="1405498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043404BB-94BD-EE40-9AF6-67A202320EBF}"/>
              </a:ext>
            </a:extLst>
          </p:cNvPr>
          <p:cNvSpPr txBox="1">
            <a:spLocks noChangeArrowheads="1"/>
          </p:cNvSpPr>
          <p:nvPr/>
        </p:nvSpPr>
        <p:spPr bwMode="auto">
          <a:xfrm>
            <a:off x="-19050" y="1501775"/>
            <a:ext cx="4951413"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defRPr/>
            </a:pPr>
            <a:r>
              <a:rPr lang="es-ES" altLang="es-CL" sz="2400" dirty="0">
                <a:solidFill>
                  <a:srgbClr val="800000"/>
                </a:solidFill>
              </a:rPr>
              <a:t>	</a:t>
            </a:r>
            <a:r>
              <a:rPr lang="es-ES" altLang="es-CL" sz="2000" dirty="0">
                <a:solidFill>
                  <a:srgbClr val="800000"/>
                </a:solidFill>
              </a:rPr>
              <a:t>Debe prestarse atención a los cambios y su proyección</a:t>
            </a:r>
            <a:endParaRPr lang="es-ES" altLang="es-CL" sz="2400" dirty="0">
              <a:solidFill>
                <a:srgbClr val="800000"/>
              </a:solidFill>
            </a:endParaRPr>
          </a:p>
          <a:p>
            <a:pPr eaLnBrk="1" hangingPunct="1">
              <a:defRPr/>
            </a:pPr>
            <a:endParaRPr lang="es-ES" altLang="es-CL" sz="1800" dirty="0">
              <a:solidFill>
                <a:schemeClr val="bg1">
                  <a:lumMod val="10000"/>
                </a:schemeClr>
              </a:solidFill>
            </a:endParaRPr>
          </a:p>
          <a:p>
            <a:pPr lvl="1" eaLnBrk="1" hangingPunct="1">
              <a:buFontTx/>
              <a:buChar char="•"/>
              <a:defRPr/>
            </a:pPr>
            <a:r>
              <a:rPr lang="es-ES" altLang="es-CL" sz="1800" dirty="0">
                <a:solidFill>
                  <a:schemeClr val="bg1">
                    <a:lumMod val="10000"/>
                  </a:schemeClr>
                </a:solidFill>
              </a:rPr>
              <a:t>Demográficos</a:t>
            </a:r>
          </a:p>
          <a:p>
            <a:pPr lvl="1" eaLnBrk="1" hangingPunct="1">
              <a:buFontTx/>
              <a:buChar char="•"/>
              <a:defRPr/>
            </a:pPr>
            <a:r>
              <a:rPr lang="es-ES" altLang="es-CL" sz="1800" dirty="0">
                <a:solidFill>
                  <a:schemeClr val="bg1">
                    <a:lumMod val="10000"/>
                  </a:schemeClr>
                </a:solidFill>
              </a:rPr>
              <a:t>Culturales</a:t>
            </a:r>
          </a:p>
          <a:p>
            <a:pPr lvl="1" eaLnBrk="1" hangingPunct="1">
              <a:buFontTx/>
              <a:buChar char="•"/>
              <a:defRPr/>
            </a:pPr>
            <a:r>
              <a:rPr lang="es-ES" altLang="es-CL" sz="1800" dirty="0">
                <a:solidFill>
                  <a:schemeClr val="bg1">
                    <a:lumMod val="10000"/>
                  </a:schemeClr>
                </a:solidFill>
              </a:rPr>
              <a:t>Globalización de los servicios</a:t>
            </a:r>
          </a:p>
          <a:p>
            <a:pPr lvl="1" eaLnBrk="1" hangingPunct="1">
              <a:buFontTx/>
              <a:buChar char="•"/>
              <a:defRPr/>
            </a:pPr>
            <a:r>
              <a:rPr lang="es-ES" altLang="es-CL" sz="1800" dirty="0">
                <a:solidFill>
                  <a:schemeClr val="bg1">
                    <a:lumMod val="10000"/>
                  </a:schemeClr>
                </a:solidFill>
              </a:rPr>
              <a:t>Formas de compra</a:t>
            </a:r>
          </a:p>
          <a:p>
            <a:pPr lvl="1" eaLnBrk="1" hangingPunct="1">
              <a:buFontTx/>
              <a:buChar char="•"/>
              <a:defRPr/>
            </a:pPr>
            <a:r>
              <a:rPr lang="es-ES" altLang="es-CL" sz="1800" dirty="0">
                <a:solidFill>
                  <a:schemeClr val="bg1">
                    <a:lumMod val="10000"/>
                  </a:schemeClr>
                </a:solidFill>
              </a:rPr>
              <a:t>Lugar de compra</a:t>
            </a:r>
          </a:p>
          <a:p>
            <a:pPr lvl="1" eaLnBrk="1" hangingPunct="1">
              <a:buFontTx/>
              <a:buChar char="•"/>
              <a:defRPr/>
            </a:pPr>
            <a:r>
              <a:rPr lang="es-ES" altLang="es-CL" sz="1800" dirty="0">
                <a:solidFill>
                  <a:schemeClr val="bg1">
                    <a:lumMod val="10000"/>
                  </a:schemeClr>
                </a:solidFill>
              </a:rPr>
              <a:t>Estilo de vida</a:t>
            </a:r>
          </a:p>
          <a:p>
            <a:pPr lvl="1" eaLnBrk="1" hangingPunct="1">
              <a:buFontTx/>
              <a:buChar char="•"/>
              <a:defRPr/>
            </a:pPr>
            <a:r>
              <a:rPr lang="es-ES" altLang="es-CL" sz="1800" dirty="0">
                <a:solidFill>
                  <a:schemeClr val="bg1">
                    <a:lumMod val="10000"/>
                  </a:schemeClr>
                </a:solidFill>
              </a:rPr>
              <a:t>Nuevos “singles”</a:t>
            </a:r>
          </a:p>
          <a:p>
            <a:pPr lvl="1" eaLnBrk="1" hangingPunct="1">
              <a:buFontTx/>
              <a:buChar char="•"/>
              <a:defRPr/>
            </a:pPr>
            <a:r>
              <a:rPr lang="es-ES" altLang="es-CL" sz="1800" dirty="0">
                <a:solidFill>
                  <a:schemeClr val="bg1">
                    <a:lumMod val="10000"/>
                  </a:schemeClr>
                </a:solidFill>
              </a:rPr>
              <a:t>Impacto del adulto mayor</a:t>
            </a:r>
          </a:p>
          <a:p>
            <a:pPr lvl="1" eaLnBrk="1" hangingPunct="1">
              <a:buFontTx/>
              <a:buChar char="•"/>
              <a:defRPr/>
            </a:pPr>
            <a:r>
              <a:rPr lang="es-ES" altLang="es-CL" sz="1800" dirty="0">
                <a:solidFill>
                  <a:schemeClr val="bg1">
                    <a:lumMod val="10000"/>
                  </a:schemeClr>
                </a:solidFill>
              </a:rPr>
              <a:t>Etc., etc.</a:t>
            </a:r>
          </a:p>
        </p:txBody>
      </p:sp>
      <p:sp>
        <p:nvSpPr>
          <p:cNvPr id="34820" name="Text Box 2">
            <a:extLst>
              <a:ext uri="{FF2B5EF4-FFF2-40B4-BE49-F238E27FC236}">
                <a16:creationId xmlns:a16="http://schemas.microsoft.com/office/drawing/2014/main" id="{BD977B04-6988-8743-9618-AD263F28E16C}"/>
              </a:ext>
            </a:extLst>
          </p:cNvPr>
          <p:cNvSpPr txBox="1">
            <a:spLocks noChangeArrowheads="1"/>
          </p:cNvSpPr>
          <p:nvPr/>
        </p:nvSpPr>
        <p:spPr bwMode="auto">
          <a:xfrm>
            <a:off x="251841" y="309205"/>
            <a:ext cx="40328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400" dirty="0">
                <a:solidFill>
                  <a:srgbClr val="417204"/>
                </a:solidFill>
              </a:rPr>
              <a:t>Preparación Formulación</a:t>
            </a:r>
          </a:p>
        </p:txBody>
      </p:sp>
      <p:sp>
        <p:nvSpPr>
          <p:cNvPr id="5" name="Text Box 4">
            <a:extLst>
              <a:ext uri="{FF2B5EF4-FFF2-40B4-BE49-F238E27FC236}">
                <a16:creationId xmlns:a16="http://schemas.microsoft.com/office/drawing/2014/main" id="{27D54918-9D2F-7842-9B0A-51E850C4E9DF}"/>
              </a:ext>
            </a:extLst>
          </p:cNvPr>
          <p:cNvSpPr txBox="1">
            <a:spLocks noChangeArrowheads="1"/>
          </p:cNvSpPr>
          <p:nvPr/>
        </p:nvSpPr>
        <p:spPr bwMode="auto">
          <a:xfrm>
            <a:off x="395536" y="770870"/>
            <a:ext cx="6480175" cy="400110"/>
          </a:xfrm>
          <a:prstGeom prst="rect">
            <a:avLst/>
          </a:prstGeom>
          <a:noFill/>
          <a:ln>
            <a:noFill/>
          </a:ln>
          <a:effectLst/>
        </p:spPr>
        <p:txBody>
          <a:bodyPr>
            <a:spAutoFit/>
          </a:bodyPr>
          <a:lstStyle/>
          <a:p>
            <a:pPr eaLnBrk="1" hangingPunct="1">
              <a:defRPr/>
            </a:pPr>
            <a:r>
              <a:rPr lang="es-ES" altLang="es-CL" sz="2000" dirty="0">
                <a:solidFill>
                  <a:schemeClr val="bg2">
                    <a:lumMod val="90000"/>
                    <a:lumOff val="10000"/>
                  </a:schemeClr>
                </a:solidFill>
              </a:rPr>
              <a:t>Determinación de la Demanda</a:t>
            </a:r>
          </a:p>
        </p:txBody>
      </p:sp>
      <p:pic>
        <p:nvPicPr>
          <p:cNvPr id="34818" name="Imagen 1">
            <a:extLst>
              <a:ext uri="{FF2B5EF4-FFF2-40B4-BE49-F238E27FC236}">
                <a16:creationId xmlns:a16="http://schemas.microsoft.com/office/drawing/2014/main" id="{7200FB9B-640A-7B42-B15C-E37934979D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3969" y="44624"/>
            <a:ext cx="4824536" cy="621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a:extLst>
              <a:ext uri="{FF2B5EF4-FFF2-40B4-BE49-F238E27FC236}">
                <a16:creationId xmlns:a16="http://schemas.microsoft.com/office/drawing/2014/main" id="{8D3E127C-B85E-B244-823F-467CC15FAB01}"/>
              </a:ext>
            </a:extLst>
          </p:cNvPr>
          <p:cNvSpPr txBox="1">
            <a:spLocks noChangeArrowheads="1"/>
          </p:cNvSpPr>
          <p:nvPr/>
        </p:nvSpPr>
        <p:spPr bwMode="auto">
          <a:xfrm>
            <a:off x="422275" y="1192114"/>
            <a:ext cx="8424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r>
              <a:rPr lang="es-CL" altLang="es-CL" sz="2000" dirty="0">
                <a:solidFill>
                  <a:srgbClr val="800000"/>
                </a:solidFill>
              </a:rPr>
              <a:t>DISTRIBUCIÓN DE LA AUDIENCIA DE REDES SOCIALES EN CHILE</a:t>
            </a:r>
            <a:endParaRPr lang="es-ES" altLang="es-CL" sz="2000" dirty="0">
              <a:solidFill>
                <a:srgbClr val="800000"/>
              </a:solidFill>
            </a:endParaRPr>
          </a:p>
        </p:txBody>
      </p:sp>
      <p:sp>
        <p:nvSpPr>
          <p:cNvPr id="32771" name="Text Box 6">
            <a:extLst>
              <a:ext uri="{FF2B5EF4-FFF2-40B4-BE49-F238E27FC236}">
                <a16:creationId xmlns:a16="http://schemas.microsoft.com/office/drawing/2014/main" id="{773AF2FA-F2FB-324A-B91A-490B77EEFA8A}"/>
              </a:ext>
            </a:extLst>
          </p:cNvPr>
          <p:cNvSpPr txBox="1">
            <a:spLocks noChangeArrowheads="1"/>
          </p:cNvSpPr>
          <p:nvPr/>
        </p:nvSpPr>
        <p:spPr bwMode="auto">
          <a:xfrm>
            <a:off x="2608263" y="6164263"/>
            <a:ext cx="184150" cy="3048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sz="1400"/>
          </a:p>
        </p:txBody>
      </p:sp>
      <p:sp>
        <p:nvSpPr>
          <p:cNvPr id="32772" name="Text Box 7">
            <a:extLst>
              <a:ext uri="{FF2B5EF4-FFF2-40B4-BE49-F238E27FC236}">
                <a16:creationId xmlns:a16="http://schemas.microsoft.com/office/drawing/2014/main" id="{43ACF812-A3CD-8943-8920-E4321EB1E71D}"/>
              </a:ext>
            </a:extLst>
          </p:cNvPr>
          <p:cNvSpPr txBox="1">
            <a:spLocks noChangeArrowheads="1"/>
          </p:cNvSpPr>
          <p:nvPr/>
        </p:nvSpPr>
        <p:spPr bwMode="auto">
          <a:xfrm>
            <a:off x="422275" y="1752600"/>
            <a:ext cx="82550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CL" altLang="es-CL" sz="1400">
                <a:solidFill>
                  <a:srgbClr val="A50021"/>
                </a:solidFill>
              </a:rPr>
              <a:t>Porcentaje de individuos utilizando internet en ciertos países de América Latina del 2000-2013.</a:t>
            </a:r>
            <a:endParaRPr lang="es-ES_tradnl" altLang="es-CL" sz="1400">
              <a:solidFill>
                <a:srgbClr val="A50021"/>
              </a:solidFill>
            </a:endParaRPr>
          </a:p>
        </p:txBody>
      </p:sp>
      <p:sp>
        <p:nvSpPr>
          <p:cNvPr id="32773" name="Text Box 2">
            <a:extLst>
              <a:ext uri="{FF2B5EF4-FFF2-40B4-BE49-F238E27FC236}">
                <a16:creationId xmlns:a16="http://schemas.microsoft.com/office/drawing/2014/main" id="{05A60E9C-4A01-7F40-92C1-4C353C4C9562}"/>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8" name="Text Box 4">
            <a:extLst>
              <a:ext uri="{FF2B5EF4-FFF2-40B4-BE49-F238E27FC236}">
                <a16:creationId xmlns:a16="http://schemas.microsoft.com/office/drawing/2014/main" id="{DED1E437-A633-6443-8CB7-940FEB291891}"/>
              </a:ext>
            </a:extLst>
          </p:cNvPr>
          <p:cNvSpPr txBox="1">
            <a:spLocks noChangeArrowheads="1"/>
          </p:cNvSpPr>
          <p:nvPr/>
        </p:nvSpPr>
        <p:spPr bwMode="auto">
          <a:xfrm>
            <a:off x="395288" y="752475"/>
            <a:ext cx="6480175" cy="461963"/>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pic>
        <p:nvPicPr>
          <p:cNvPr id="2" name="Imagen 1">
            <a:extLst>
              <a:ext uri="{FF2B5EF4-FFF2-40B4-BE49-F238E27FC236}">
                <a16:creationId xmlns:a16="http://schemas.microsoft.com/office/drawing/2014/main" id="{07B2654C-98CD-A34F-AAC2-CE490BBC79F1}"/>
              </a:ext>
            </a:extLst>
          </p:cNvPr>
          <p:cNvPicPr>
            <a:picLocks noChangeAspect="1"/>
          </p:cNvPicPr>
          <p:nvPr/>
        </p:nvPicPr>
        <p:blipFill>
          <a:blip r:embed="rId2"/>
          <a:stretch>
            <a:fillRect/>
          </a:stretch>
        </p:blipFill>
        <p:spPr>
          <a:xfrm>
            <a:off x="395288" y="1618159"/>
            <a:ext cx="8331200" cy="4673600"/>
          </a:xfrm>
          <a:prstGeom prst="rect">
            <a:avLst/>
          </a:prstGeom>
        </p:spPr>
      </p:pic>
      <p:sp>
        <p:nvSpPr>
          <p:cNvPr id="3" name="CuadroTexto 2">
            <a:extLst>
              <a:ext uri="{FF2B5EF4-FFF2-40B4-BE49-F238E27FC236}">
                <a16:creationId xmlns:a16="http://schemas.microsoft.com/office/drawing/2014/main" id="{0C0FEFD5-9736-1249-8366-E155773829BA}"/>
              </a:ext>
            </a:extLst>
          </p:cNvPr>
          <p:cNvSpPr txBox="1"/>
          <p:nvPr/>
        </p:nvSpPr>
        <p:spPr>
          <a:xfrm>
            <a:off x="7236296" y="3003223"/>
            <a:ext cx="1368152" cy="338554"/>
          </a:xfrm>
          <a:prstGeom prst="rect">
            <a:avLst/>
          </a:prstGeom>
          <a:noFill/>
        </p:spPr>
        <p:txBody>
          <a:bodyPr wrap="square" rtlCol="0">
            <a:spAutoFit/>
          </a:bodyPr>
          <a:lstStyle/>
          <a:p>
            <a:r>
              <a:rPr lang="es-CL" sz="1600" dirty="0">
                <a:solidFill>
                  <a:schemeClr val="tx1"/>
                </a:solidFill>
              </a:rPr>
              <a:t>HOMBRES</a:t>
            </a:r>
          </a:p>
        </p:txBody>
      </p:sp>
      <p:sp>
        <p:nvSpPr>
          <p:cNvPr id="10" name="CuadroTexto 9">
            <a:extLst>
              <a:ext uri="{FF2B5EF4-FFF2-40B4-BE49-F238E27FC236}">
                <a16:creationId xmlns:a16="http://schemas.microsoft.com/office/drawing/2014/main" id="{F93F185E-E943-1A4C-83E0-E7AEEC19E260}"/>
              </a:ext>
            </a:extLst>
          </p:cNvPr>
          <p:cNvSpPr txBox="1"/>
          <p:nvPr/>
        </p:nvSpPr>
        <p:spPr>
          <a:xfrm>
            <a:off x="7236296" y="2799210"/>
            <a:ext cx="1368152" cy="338554"/>
          </a:xfrm>
          <a:prstGeom prst="rect">
            <a:avLst/>
          </a:prstGeom>
          <a:noFill/>
        </p:spPr>
        <p:txBody>
          <a:bodyPr wrap="square" rtlCol="0">
            <a:spAutoFit/>
          </a:bodyPr>
          <a:lstStyle/>
          <a:p>
            <a:r>
              <a:rPr lang="es-CL" sz="1600" dirty="0">
                <a:solidFill>
                  <a:schemeClr val="tx1"/>
                </a:solidFill>
              </a:rPr>
              <a:t>MUJERES</a:t>
            </a:r>
          </a:p>
        </p:txBody>
      </p:sp>
      <p:sp>
        <p:nvSpPr>
          <p:cNvPr id="11" name="CuadroTexto 10">
            <a:extLst>
              <a:ext uri="{FF2B5EF4-FFF2-40B4-BE49-F238E27FC236}">
                <a16:creationId xmlns:a16="http://schemas.microsoft.com/office/drawing/2014/main" id="{BF292CF2-01EB-B046-8B62-8C4FF504C8AA}"/>
              </a:ext>
            </a:extLst>
          </p:cNvPr>
          <p:cNvSpPr txBox="1"/>
          <p:nvPr/>
        </p:nvSpPr>
        <p:spPr>
          <a:xfrm>
            <a:off x="423688" y="5496609"/>
            <a:ext cx="1484016" cy="338554"/>
          </a:xfrm>
          <a:prstGeom prst="rect">
            <a:avLst/>
          </a:prstGeom>
          <a:noFill/>
        </p:spPr>
        <p:txBody>
          <a:bodyPr wrap="square" rtlCol="0">
            <a:spAutoFit/>
          </a:bodyPr>
          <a:lstStyle/>
          <a:p>
            <a:r>
              <a:rPr lang="es-CL" sz="1600" dirty="0">
                <a:solidFill>
                  <a:schemeClr val="tx1"/>
                </a:solidFill>
              </a:rPr>
              <a:t>13 A 17 años</a:t>
            </a:r>
          </a:p>
        </p:txBody>
      </p:sp>
      <p:sp>
        <p:nvSpPr>
          <p:cNvPr id="12" name="CuadroTexto 11">
            <a:extLst>
              <a:ext uri="{FF2B5EF4-FFF2-40B4-BE49-F238E27FC236}">
                <a16:creationId xmlns:a16="http://schemas.microsoft.com/office/drawing/2014/main" id="{8F0E5CF2-4D9C-6344-A92E-108635CDB6C1}"/>
              </a:ext>
            </a:extLst>
          </p:cNvPr>
          <p:cNvSpPr txBox="1"/>
          <p:nvPr/>
        </p:nvSpPr>
        <p:spPr>
          <a:xfrm>
            <a:off x="1475656" y="5724907"/>
            <a:ext cx="1484016" cy="338554"/>
          </a:xfrm>
          <a:prstGeom prst="rect">
            <a:avLst/>
          </a:prstGeom>
          <a:noFill/>
        </p:spPr>
        <p:txBody>
          <a:bodyPr wrap="square" rtlCol="0">
            <a:spAutoFit/>
          </a:bodyPr>
          <a:lstStyle/>
          <a:p>
            <a:r>
              <a:rPr lang="es-CL" sz="1600" dirty="0">
                <a:solidFill>
                  <a:schemeClr val="tx1"/>
                </a:solidFill>
              </a:rPr>
              <a:t>18 A 24 años</a:t>
            </a:r>
          </a:p>
        </p:txBody>
      </p:sp>
      <p:sp>
        <p:nvSpPr>
          <p:cNvPr id="13" name="CuadroTexto 12">
            <a:extLst>
              <a:ext uri="{FF2B5EF4-FFF2-40B4-BE49-F238E27FC236}">
                <a16:creationId xmlns:a16="http://schemas.microsoft.com/office/drawing/2014/main" id="{0501C86A-F03F-C341-AAB2-AD79EF4CE02B}"/>
              </a:ext>
            </a:extLst>
          </p:cNvPr>
          <p:cNvSpPr txBox="1"/>
          <p:nvPr/>
        </p:nvSpPr>
        <p:spPr>
          <a:xfrm>
            <a:off x="2614613" y="5441481"/>
            <a:ext cx="1484016" cy="338554"/>
          </a:xfrm>
          <a:prstGeom prst="rect">
            <a:avLst/>
          </a:prstGeom>
          <a:noFill/>
        </p:spPr>
        <p:txBody>
          <a:bodyPr wrap="square" rtlCol="0">
            <a:spAutoFit/>
          </a:bodyPr>
          <a:lstStyle/>
          <a:p>
            <a:r>
              <a:rPr lang="es-CL" sz="1600" dirty="0">
                <a:solidFill>
                  <a:schemeClr val="tx1"/>
                </a:solidFill>
              </a:rPr>
              <a:t>25 A 34 años</a:t>
            </a:r>
          </a:p>
        </p:txBody>
      </p:sp>
      <p:sp>
        <p:nvSpPr>
          <p:cNvPr id="14" name="CuadroTexto 13">
            <a:extLst>
              <a:ext uri="{FF2B5EF4-FFF2-40B4-BE49-F238E27FC236}">
                <a16:creationId xmlns:a16="http://schemas.microsoft.com/office/drawing/2014/main" id="{A1BBAF7A-2DAE-7C47-93AB-05B0D57C9E74}"/>
              </a:ext>
            </a:extLst>
          </p:cNvPr>
          <p:cNvSpPr txBox="1"/>
          <p:nvPr/>
        </p:nvSpPr>
        <p:spPr>
          <a:xfrm>
            <a:off x="5048474" y="5473353"/>
            <a:ext cx="1484016" cy="338554"/>
          </a:xfrm>
          <a:prstGeom prst="rect">
            <a:avLst/>
          </a:prstGeom>
          <a:noFill/>
        </p:spPr>
        <p:txBody>
          <a:bodyPr wrap="square" rtlCol="0">
            <a:spAutoFit/>
          </a:bodyPr>
          <a:lstStyle/>
          <a:p>
            <a:r>
              <a:rPr lang="es-CL" sz="1600" dirty="0">
                <a:solidFill>
                  <a:schemeClr val="tx1"/>
                </a:solidFill>
              </a:rPr>
              <a:t>45 A 54 años</a:t>
            </a:r>
          </a:p>
        </p:txBody>
      </p:sp>
      <p:sp>
        <p:nvSpPr>
          <p:cNvPr id="15" name="CuadroTexto 14">
            <a:extLst>
              <a:ext uri="{FF2B5EF4-FFF2-40B4-BE49-F238E27FC236}">
                <a16:creationId xmlns:a16="http://schemas.microsoft.com/office/drawing/2014/main" id="{348E0BAF-087D-E647-95C2-3118F5652CDD}"/>
              </a:ext>
            </a:extLst>
          </p:cNvPr>
          <p:cNvSpPr txBox="1"/>
          <p:nvPr/>
        </p:nvSpPr>
        <p:spPr>
          <a:xfrm>
            <a:off x="3941985" y="5855655"/>
            <a:ext cx="1484016" cy="338554"/>
          </a:xfrm>
          <a:prstGeom prst="rect">
            <a:avLst/>
          </a:prstGeom>
          <a:noFill/>
        </p:spPr>
        <p:txBody>
          <a:bodyPr wrap="square" rtlCol="0">
            <a:spAutoFit/>
          </a:bodyPr>
          <a:lstStyle/>
          <a:p>
            <a:r>
              <a:rPr lang="es-CL" sz="1600" dirty="0">
                <a:solidFill>
                  <a:schemeClr val="tx1"/>
                </a:solidFill>
              </a:rPr>
              <a:t>35 A 44 años</a:t>
            </a:r>
          </a:p>
        </p:txBody>
      </p:sp>
      <p:sp>
        <p:nvSpPr>
          <p:cNvPr id="16" name="CuadroTexto 15">
            <a:extLst>
              <a:ext uri="{FF2B5EF4-FFF2-40B4-BE49-F238E27FC236}">
                <a16:creationId xmlns:a16="http://schemas.microsoft.com/office/drawing/2014/main" id="{427B0D5C-4577-464D-A4E8-B6613D02C5AA}"/>
              </a:ext>
            </a:extLst>
          </p:cNvPr>
          <p:cNvSpPr txBox="1"/>
          <p:nvPr/>
        </p:nvSpPr>
        <p:spPr>
          <a:xfrm>
            <a:off x="6206480" y="5682336"/>
            <a:ext cx="1484016" cy="338554"/>
          </a:xfrm>
          <a:prstGeom prst="rect">
            <a:avLst/>
          </a:prstGeom>
          <a:noFill/>
        </p:spPr>
        <p:txBody>
          <a:bodyPr wrap="square" rtlCol="0">
            <a:spAutoFit/>
          </a:bodyPr>
          <a:lstStyle/>
          <a:p>
            <a:r>
              <a:rPr lang="es-CL" sz="1600" dirty="0">
                <a:solidFill>
                  <a:schemeClr val="tx1"/>
                </a:solidFill>
              </a:rPr>
              <a:t>55 A 64 años</a:t>
            </a:r>
          </a:p>
        </p:txBody>
      </p:sp>
      <p:sp>
        <p:nvSpPr>
          <p:cNvPr id="17" name="CuadroTexto 16">
            <a:extLst>
              <a:ext uri="{FF2B5EF4-FFF2-40B4-BE49-F238E27FC236}">
                <a16:creationId xmlns:a16="http://schemas.microsoft.com/office/drawing/2014/main" id="{112E8560-0B99-D044-B54F-763A88A7276E}"/>
              </a:ext>
            </a:extLst>
          </p:cNvPr>
          <p:cNvSpPr txBox="1"/>
          <p:nvPr/>
        </p:nvSpPr>
        <p:spPr>
          <a:xfrm>
            <a:off x="7447460" y="5428371"/>
            <a:ext cx="1173832" cy="338554"/>
          </a:xfrm>
          <a:prstGeom prst="rect">
            <a:avLst/>
          </a:prstGeom>
          <a:noFill/>
        </p:spPr>
        <p:txBody>
          <a:bodyPr wrap="square" rtlCol="0">
            <a:spAutoFit/>
          </a:bodyPr>
          <a:lstStyle/>
          <a:p>
            <a:r>
              <a:rPr lang="es-CL" sz="1600" dirty="0">
                <a:solidFill>
                  <a:schemeClr val="tx1"/>
                </a:solidFill>
              </a:rPr>
              <a:t>65 y más</a:t>
            </a:r>
          </a:p>
        </p:txBody>
      </p:sp>
    </p:spTree>
    <p:extLst>
      <p:ext uri="{BB962C8B-B14F-4D97-AF65-F5344CB8AC3E}">
        <p14:creationId xmlns:p14="http://schemas.microsoft.com/office/powerpoint/2010/main" val="1332029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8306FF0B-4760-C445-B4D9-D60EA8A1CC81}"/>
              </a:ext>
            </a:extLst>
          </p:cNvPr>
          <p:cNvSpPr>
            <a:spLocks noChangeArrowheads="1"/>
          </p:cNvSpPr>
          <p:nvPr/>
        </p:nvSpPr>
        <p:spPr bwMode="auto">
          <a:xfrm>
            <a:off x="251520" y="1286396"/>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075" tIns="46038" rIns="92075" bIns="46038"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defRPr/>
            </a:pPr>
            <a:r>
              <a:rPr lang="es-ES_tradnl" altLang="es-CL" sz="2400" dirty="0">
                <a:solidFill>
                  <a:schemeClr val="bg1">
                    <a:lumMod val="10000"/>
                  </a:schemeClr>
                </a:solidFill>
              </a:rPr>
              <a:t>MERCADO CONSUMIDOR</a:t>
            </a:r>
            <a:br>
              <a:rPr lang="es-ES_tradnl" altLang="es-CL" sz="2400" dirty="0">
                <a:solidFill>
                  <a:schemeClr val="bg1">
                    <a:lumMod val="10000"/>
                  </a:schemeClr>
                </a:solidFill>
              </a:rPr>
            </a:br>
            <a:r>
              <a:rPr lang="es-ES_tradnl" altLang="es-CL" sz="2400" dirty="0">
                <a:solidFill>
                  <a:schemeClr val="bg1">
                    <a:lumMod val="10000"/>
                  </a:schemeClr>
                </a:solidFill>
              </a:rPr>
              <a:t>TÉCNICAS DE PROYECCIÓN DE DEMANDA</a:t>
            </a:r>
          </a:p>
        </p:txBody>
      </p:sp>
      <p:sp>
        <p:nvSpPr>
          <p:cNvPr id="610314" name="Rectangle 10">
            <a:extLst>
              <a:ext uri="{FF2B5EF4-FFF2-40B4-BE49-F238E27FC236}">
                <a16:creationId xmlns:a16="http://schemas.microsoft.com/office/drawing/2014/main" id="{C852B3AF-CD4E-CF4F-BA82-709D6CAC96B6}"/>
              </a:ext>
            </a:extLst>
          </p:cNvPr>
          <p:cNvSpPr>
            <a:spLocks noChangeArrowheads="1"/>
          </p:cNvSpPr>
          <p:nvPr/>
        </p:nvSpPr>
        <p:spPr bwMode="auto">
          <a:xfrm>
            <a:off x="400050" y="2794000"/>
            <a:ext cx="3810000" cy="3875088"/>
          </a:xfrm>
          <a:prstGeom prst="rect">
            <a:avLst/>
          </a:prstGeom>
          <a:noFill/>
          <a:ln w="12700" cap="sq">
            <a:noFill/>
            <a:miter lim="800000"/>
            <a:headEnd type="none" w="sm" len="sm"/>
            <a:tailEnd type="none" w="sm" len="sm"/>
          </a:ln>
          <a:effectLst/>
        </p:spPr>
        <p:txBody>
          <a:bodyPr lIns="92075" tIns="46038" rIns="92075" bIns="46038"/>
          <a:lstStyle/>
          <a:p>
            <a:pPr marL="285750" indent="-285750" eaLnBrk="1" hangingPunct="1">
              <a:lnSpc>
                <a:spcPct val="90000"/>
              </a:lnSpc>
              <a:spcBef>
                <a:spcPct val="30000"/>
              </a:spcBef>
              <a:buClr>
                <a:schemeClr val="accent1"/>
              </a:buClr>
              <a:buSzPct val="85000"/>
              <a:buFont typeface="Wingdings" pitchFamily="2" charset="2"/>
              <a:buChar char="v"/>
              <a:defRPr/>
            </a:pPr>
            <a:r>
              <a:rPr lang="es-ES_tradnl" sz="2400" dirty="0">
                <a:solidFill>
                  <a:schemeClr val="accent5">
                    <a:lumMod val="25000"/>
                  </a:schemeClr>
                </a:solidFill>
                <a:effectLst>
                  <a:outerShdw blurRad="38100" dist="38100" dir="2700000" algn="tl">
                    <a:srgbClr val="C0C0C0"/>
                  </a:outerShdw>
                </a:effectLst>
              </a:rPr>
              <a:t>Métodos cualitativos</a:t>
            </a:r>
          </a:p>
          <a:p>
            <a:pPr marL="685800" lvl="1" indent="-228600" eaLnBrk="1" hangingPunct="1">
              <a:lnSpc>
                <a:spcPct val="90000"/>
              </a:lnSpc>
              <a:spcBef>
                <a:spcPct val="30000"/>
              </a:spcBef>
              <a:buClr>
                <a:srgbClr val="0CCCF1"/>
              </a:buClr>
              <a:buSzPct val="80000"/>
              <a:buFont typeface="Monotype Sorts" pitchFamily="2" charset="2"/>
              <a:buNone/>
              <a:defRPr/>
            </a:pPr>
            <a:r>
              <a:rPr lang="es-ES_tradnl" sz="2000" dirty="0">
                <a:solidFill>
                  <a:schemeClr val="bg2"/>
                </a:solidFill>
                <a:effectLst>
                  <a:outerShdw blurRad="38100" dist="38100" dir="2700000" algn="tl">
                    <a:srgbClr val="C0C0C0"/>
                  </a:outerShdw>
                </a:effectLst>
              </a:rPr>
              <a:t>   Opiniones de expertos</a:t>
            </a:r>
          </a:p>
          <a:p>
            <a:pPr marL="685800" lvl="1" indent="-228600" eaLnBrk="1" hangingPunct="1">
              <a:lnSpc>
                <a:spcPct val="90000"/>
              </a:lnSpc>
              <a:spcBef>
                <a:spcPct val="30000"/>
              </a:spcBef>
              <a:buClr>
                <a:srgbClr val="0CCCF1"/>
              </a:buClr>
              <a:buSzPct val="80000"/>
              <a:buFont typeface="Monotype Sorts" pitchFamily="2" charset="2"/>
              <a:buNone/>
              <a:defRPr/>
            </a:pPr>
            <a:r>
              <a:rPr lang="es-ES_tradnl" sz="2000" dirty="0">
                <a:solidFill>
                  <a:schemeClr val="bg2"/>
                </a:solidFill>
                <a:effectLst>
                  <a:outerShdw blurRad="38100" dist="38100" dir="2700000" algn="tl">
                    <a:srgbClr val="C0C0C0"/>
                  </a:outerShdw>
                </a:effectLst>
              </a:rPr>
              <a:t>   Delphi</a:t>
            </a:r>
          </a:p>
          <a:p>
            <a:pPr marL="685800" lvl="1" indent="-228600" eaLnBrk="1" hangingPunct="1">
              <a:lnSpc>
                <a:spcPct val="90000"/>
              </a:lnSpc>
              <a:spcBef>
                <a:spcPct val="30000"/>
              </a:spcBef>
              <a:buClr>
                <a:srgbClr val="0CCCF1"/>
              </a:buClr>
              <a:buSzPct val="80000"/>
              <a:buFont typeface="Monotype Sorts" pitchFamily="2" charset="2"/>
              <a:buNone/>
              <a:defRPr/>
            </a:pPr>
            <a:r>
              <a:rPr lang="es-ES_tradnl" sz="2000" dirty="0">
                <a:solidFill>
                  <a:schemeClr val="bg2"/>
                </a:solidFill>
                <a:effectLst>
                  <a:outerShdw blurRad="38100" dist="38100" dir="2700000" algn="tl">
                    <a:srgbClr val="C0C0C0"/>
                  </a:outerShdw>
                </a:effectLst>
              </a:rPr>
              <a:t>   Investigación de mercados</a:t>
            </a:r>
          </a:p>
          <a:p>
            <a:pPr marL="685800" lvl="1" indent="-228600" eaLnBrk="1" hangingPunct="1">
              <a:lnSpc>
                <a:spcPct val="90000"/>
              </a:lnSpc>
              <a:spcBef>
                <a:spcPct val="30000"/>
              </a:spcBef>
              <a:buClr>
                <a:srgbClr val="0CCCF1"/>
              </a:buClr>
              <a:buSzPct val="80000"/>
              <a:buFont typeface="Monotype Sorts" pitchFamily="2" charset="2"/>
              <a:buNone/>
              <a:defRPr/>
            </a:pPr>
            <a:r>
              <a:rPr lang="es-ES_tradnl" sz="2000" dirty="0">
                <a:solidFill>
                  <a:schemeClr val="bg2"/>
                </a:solidFill>
                <a:effectLst>
                  <a:outerShdw blurRad="38100" dist="38100" dir="2700000" algn="tl">
                    <a:srgbClr val="C0C0C0"/>
                  </a:outerShdw>
                </a:effectLst>
              </a:rPr>
              <a:t>   Encuestas de intenciones de compra</a:t>
            </a:r>
          </a:p>
          <a:p>
            <a:pPr marL="285750" indent="-285750" eaLnBrk="1" hangingPunct="1">
              <a:lnSpc>
                <a:spcPct val="90000"/>
              </a:lnSpc>
              <a:spcBef>
                <a:spcPct val="30000"/>
              </a:spcBef>
              <a:buClr>
                <a:srgbClr val="D79128"/>
              </a:buClr>
              <a:buSzPct val="85000"/>
              <a:buFont typeface="Monotype Sorts" pitchFamily="2" charset="2"/>
              <a:buChar char="E"/>
              <a:defRPr/>
            </a:pPr>
            <a:endParaRPr lang="es-ES_tradnl" sz="2800" dirty="0">
              <a:solidFill>
                <a:schemeClr val="bg2"/>
              </a:solidFill>
              <a:effectLst>
                <a:outerShdw blurRad="38100" dist="38100" dir="2700000" algn="tl">
                  <a:srgbClr val="C0C0C0"/>
                </a:outerShdw>
              </a:effectLst>
            </a:endParaRPr>
          </a:p>
        </p:txBody>
      </p:sp>
      <p:sp>
        <p:nvSpPr>
          <p:cNvPr id="610315" name="Rectangle 11">
            <a:extLst>
              <a:ext uri="{FF2B5EF4-FFF2-40B4-BE49-F238E27FC236}">
                <a16:creationId xmlns:a16="http://schemas.microsoft.com/office/drawing/2014/main" id="{73F632D8-D2A0-3549-9D1B-EFEE442DEC82}"/>
              </a:ext>
            </a:extLst>
          </p:cNvPr>
          <p:cNvSpPr>
            <a:spLocks noChangeArrowheads="1"/>
          </p:cNvSpPr>
          <p:nvPr/>
        </p:nvSpPr>
        <p:spPr bwMode="auto">
          <a:xfrm>
            <a:off x="4362450" y="2794000"/>
            <a:ext cx="4169990" cy="3011264"/>
          </a:xfrm>
          <a:prstGeom prst="rect">
            <a:avLst/>
          </a:prstGeom>
          <a:noFill/>
          <a:ln w="12700" cap="sq">
            <a:noFill/>
            <a:miter lim="800000"/>
            <a:headEnd type="none" w="sm" len="sm"/>
            <a:tailEnd type="none" w="sm" len="sm"/>
          </a:ln>
          <a:effectLst/>
        </p:spPr>
        <p:txBody>
          <a:bodyPr lIns="92075" tIns="46038" rIns="92075" bIns="46038"/>
          <a:lstStyle/>
          <a:p>
            <a:pPr marL="285750" indent="-285750" eaLnBrk="1" hangingPunct="1">
              <a:lnSpc>
                <a:spcPct val="90000"/>
              </a:lnSpc>
              <a:spcBef>
                <a:spcPct val="30000"/>
              </a:spcBef>
              <a:buClr>
                <a:schemeClr val="accent1"/>
              </a:buClr>
              <a:buSzPct val="85000"/>
              <a:buFont typeface="Wingdings" pitchFamily="2" charset="2"/>
              <a:buChar char="v"/>
              <a:defRPr/>
            </a:pPr>
            <a:r>
              <a:rPr lang="es-ES_tradnl" sz="2400" dirty="0">
                <a:solidFill>
                  <a:schemeClr val="accent5">
                    <a:lumMod val="25000"/>
                  </a:schemeClr>
                </a:solidFill>
                <a:effectLst>
                  <a:outerShdw blurRad="38100" dist="38100" dir="2700000" algn="tl">
                    <a:srgbClr val="C0C0C0"/>
                  </a:outerShdw>
                </a:effectLst>
              </a:rPr>
              <a:t>Modelos de series de tiempo (históricos)</a:t>
            </a:r>
          </a:p>
          <a:p>
            <a:pPr marL="685800" lvl="1" indent="-228600" eaLnBrk="1" hangingPunct="1">
              <a:lnSpc>
                <a:spcPct val="90000"/>
              </a:lnSpc>
              <a:spcBef>
                <a:spcPct val="30000"/>
              </a:spcBef>
              <a:buClr>
                <a:srgbClr val="0CCCF1"/>
              </a:buClr>
              <a:buSzPct val="80000"/>
              <a:buFont typeface="Monotype Sorts" pitchFamily="2" charset="2"/>
              <a:buNone/>
              <a:defRPr/>
            </a:pPr>
            <a:r>
              <a:rPr lang="es-ES_tradnl" sz="2000" dirty="0">
                <a:solidFill>
                  <a:schemeClr val="bg2"/>
                </a:solidFill>
                <a:effectLst>
                  <a:outerShdw blurRad="38100" dist="38100" dir="2700000" algn="tl">
                    <a:srgbClr val="C0C0C0"/>
                  </a:outerShdw>
                </a:effectLst>
              </a:rPr>
              <a:t>   Regresión f(t)</a:t>
            </a:r>
          </a:p>
          <a:p>
            <a:pPr marL="685800" lvl="1" indent="-228600" eaLnBrk="1" hangingPunct="1">
              <a:lnSpc>
                <a:spcPct val="90000"/>
              </a:lnSpc>
              <a:spcBef>
                <a:spcPct val="30000"/>
              </a:spcBef>
              <a:buClr>
                <a:srgbClr val="0CCCF1"/>
              </a:buClr>
              <a:buSzPct val="80000"/>
              <a:buFont typeface="Monotype Sorts" pitchFamily="2" charset="2"/>
              <a:buNone/>
              <a:defRPr/>
            </a:pPr>
            <a:r>
              <a:rPr lang="es-ES_tradnl" sz="2000" dirty="0">
                <a:solidFill>
                  <a:schemeClr val="bg2"/>
                </a:solidFill>
                <a:effectLst>
                  <a:outerShdw blurRad="38100" dist="38100" dir="2700000" algn="tl">
                    <a:srgbClr val="C0C0C0"/>
                  </a:outerShdw>
                </a:effectLst>
              </a:rPr>
              <a:t>    Promedios móviles</a:t>
            </a:r>
            <a:r>
              <a:rPr lang="es-ES_tradnl" sz="1800" dirty="0">
                <a:solidFill>
                  <a:schemeClr val="bg2"/>
                </a:solidFill>
                <a:effectLst>
                  <a:outerShdw blurRad="38100" dist="38100" dir="2700000" algn="tl">
                    <a:srgbClr val="C0C0C0"/>
                  </a:outerShdw>
                </a:effectLst>
              </a:rPr>
              <a:t> </a:t>
            </a:r>
          </a:p>
          <a:p>
            <a:pPr marL="685800" lvl="1" indent="-228600" eaLnBrk="1" hangingPunct="1">
              <a:lnSpc>
                <a:spcPct val="90000"/>
              </a:lnSpc>
              <a:spcBef>
                <a:spcPct val="30000"/>
              </a:spcBef>
              <a:buClr>
                <a:srgbClr val="0CCCF1"/>
              </a:buClr>
              <a:buSzPct val="80000"/>
              <a:buFont typeface="Monotype Sorts" pitchFamily="2" charset="2"/>
              <a:buNone/>
              <a:defRPr/>
            </a:pPr>
            <a:endParaRPr lang="es-ES_tradnl" sz="1800" dirty="0">
              <a:solidFill>
                <a:schemeClr val="bg2"/>
              </a:solidFill>
              <a:effectLst>
                <a:outerShdw blurRad="38100" dist="38100" dir="2700000" algn="tl">
                  <a:srgbClr val="C0C0C0"/>
                </a:outerShdw>
              </a:effectLst>
            </a:endParaRPr>
          </a:p>
          <a:p>
            <a:pPr marL="285750" indent="-285750" eaLnBrk="1" hangingPunct="1">
              <a:lnSpc>
                <a:spcPct val="90000"/>
              </a:lnSpc>
              <a:spcBef>
                <a:spcPct val="30000"/>
              </a:spcBef>
              <a:buClr>
                <a:schemeClr val="accent1"/>
              </a:buClr>
              <a:buSzPct val="85000"/>
              <a:buFont typeface="Wingdings" pitchFamily="2" charset="2"/>
              <a:buChar char="v"/>
              <a:defRPr/>
            </a:pPr>
            <a:r>
              <a:rPr lang="es-ES_tradnl" sz="2400" dirty="0">
                <a:solidFill>
                  <a:schemeClr val="accent5">
                    <a:lumMod val="25000"/>
                  </a:schemeClr>
                </a:solidFill>
                <a:effectLst>
                  <a:outerShdw blurRad="38100" dist="38100" dir="2700000" algn="tl">
                    <a:srgbClr val="C0C0C0"/>
                  </a:outerShdw>
                </a:effectLst>
              </a:rPr>
              <a:t>Métodos causales</a:t>
            </a:r>
          </a:p>
          <a:p>
            <a:pPr marL="685800" lvl="1" indent="-228600" eaLnBrk="1" hangingPunct="1">
              <a:lnSpc>
                <a:spcPct val="90000"/>
              </a:lnSpc>
              <a:spcBef>
                <a:spcPct val="30000"/>
              </a:spcBef>
              <a:buClr>
                <a:srgbClr val="0CCCF1"/>
              </a:buClr>
              <a:buSzPct val="80000"/>
              <a:buFont typeface="Monotype Sorts" pitchFamily="2" charset="2"/>
              <a:buNone/>
              <a:defRPr/>
            </a:pPr>
            <a:r>
              <a:rPr lang="es-ES_tradnl" sz="2000" dirty="0">
                <a:solidFill>
                  <a:schemeClr val="bg2"/>
                </a:solidFill>
                <a:effectLst>
                  <a:outerShdw blurRad="38100" dist="38100" dir="2700000" algn="tl">
                    <a:srgbClr val="C0C0C0"/>
                  </a:outerShdw>
                </a:effectLst>
              </a:rPr>
              <a:t>    Correlación</a:t>
            </a:r>
          </a:p>
          <a:p>
            <a:pPr marL="685800" lvl="1" indent="-228600" eaLnBrk="1" hangingPunct="1">
              <a:lnSpc>
                <a:spcPct val="90000"/>
              </a:lnSpc>
              <a:spcBef>
                <a:spcPct val="30000"/>
              </a:spcBef>
              <a:buClr>
                <a:srgbClr val="0CCCF1"/>
              </a:buClr>
              <a:buSzPct val="80000"/>
              <a:buFont typeface="Monotype Sorts" pitchFamily="2" charset="2"/>
              <a:buNone/>
              <a:defRPr/>
            </a:pPr>
            <a:r>
              <a:rPr lang="es-ES_tradnl" sz="2000" dirty="0">
                <a:solidFill>
                  <a:schemeClr val="bg2"/>
                </a:solidFill>
                <a:effectLst>
                  <a:outerShdw blurRad="38100" dist="38100" dir="2700000" algn="tl">
                    <a:srgbClr val="C0C0C0"/>
                  </a:outerShdw>
                </a:effectLst>
              </a:rPr>
              <a:t>    Modelos econométricos</a:t>
            </a:r>
          </a:p>
          <a:p>
            <a:pPr marL="285750" indent="-285750" eaLnBrk="1" hangingPunct="1">
              <a:lnSpc>
                <a:spcPct val="90000"/>
              </a:lnSpc>
              <a:spcBef>
                <a:spcPct val="30000"/>
              </a:spcBef>
              <a:buClr>
                <a:srgbClr val="CC3300"/>
              </a:buClr>
              <a:buSzPct val="85000"/>
              <a:buFont typeface="Monotype Sorts" pitchFamily="2" charset="2"/>
              <a:buChar char="E"/>
              <a:defRPr/>
            </a:pPr>
            <a:endParaRPr lang="es-ES_tradnl" sz="2400" dirty="0">
              <a:solidFill>
                <a:schemeClr val="bg2"/>
              </a:solidFill>
            </a:endParaRPr>
          </a:p>
        </p:txBody>
      </p:sp>
      <p:sp>
        <p:nvSpPr>
          <p:cNvPr id="35845" name="Text Box 2">
            <a:extLst>
              <a:ext uri="{FF2B5EF4-FFF2-40B4-BE49-F238E27FC236}">
                <a16:creationId xmlns:a16="http://schemas.microsoft.com/office/drawing/2014/main" id="{C4AB4317-1FE5-A243-BC0E-0E7D8631CFE6}"/>
              </a:ext>
            </a:extLst>
          </p:cNvPr>
          <p:cNvSpPr txBox="1">
            <a:spLocks noChangeArrowheads="1"/>
          </p:cNvSpPr>
          <p:nvPr/>
        </p:nvSpPr>
        <p:spPr bwMode="auto">
          <a:xfrm>
            <a:off x="107504"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dirty="0">
                <a:solidFill>
                  <a:srgbClr val="417204"/>
                </a:solidFill>
              </a:rPr>
              <a:t>Preparación y Evaluación de Proyectos</a:t>
            </a:r>
          </a:p>
        </p:txBody>
      </p:sp>
      <p:sp>
        <p:nvSpPr>
          <p:cNvPr id="6" name="Text Box 4">
            <a:extLst>
              <a:ext uri="{FF2B5EF4-FFF2-40B4-BE49-F238E27FC236}">
                <a16:creationId xmlns:a16="http://schemas.microsoft.com/office/drawing/2014/main" id="{DAE64797-E608-9D49-A96D-FE665A4AC984}"/>
              </a:ext>
            </a:extLst>
          </p:cNvPr>
          <p:cNvSpPr txBox="1">
            <a:spLocks noChangeArrowheads="1"/>
          </p:cNvSpPr>
          <p:nvPr/>
        </p:nvSpPr>
        <p:spPr bwMode="auto">
          <a:xfrm>
            <a:off x="324073" y="787400"/>
            <a:ext cx="6480175" cy="461963"/>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1FADC8E-E7F7-054E-BBCA-1E8F3115602D}"/>
              </a:ext>
            </a:extLst>
          </p:cNvPr>
          <p:cNvSpPr>
            <a:spLocks noGrp="1" noChangeArrowheads="1"/>
          </p:cNvSpPr>
          <p:nvPr>
            <p:ph type="title"/>
          </p:nvPr>
        </p:nvSpPr>
        <p:spPr>
          <a:xfrm>
            <a:off x="347663" y="388938"/>
            <a:ext cx="7464425" cy="449262"/>
          </a:xfrm>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es-ES_tradnl" altLang="es-CL" sz="2600" kern="1200" dirty="0">
                <a:solidFill>
                  <a:srgbClr val="417204"/>
                </a:solidFill>
                <a:ea typeface="+mn-ea"/>
                <a:cs typeface="+mn-cs"/>
              </a:rPr>
              <a:t>Estudio de Ingeniería del Proyecto</a:t>
            </a:r>
          </a:p>
        </p:txBody>
      </p:sp>
      <p:sp>
        <p:nvSpPr>
          <p:cNvPr id="89091" name="Rectangle 3">
            <a:extLst>
              <a:ext uri="{FF2B5EF4-FFF2-40B4-BE49-F238E27FC236}">
                <a16:creationId xmlns:a16="http://schemas.microsoft.com/office/drawing/2014/main" id="{05F2A580-3209-9543-95A5-9281809F8189}"/>
              </a:ext>
            </a:extLst>
          </p:cNvPr>
          <p:cNvSpPr>
            <a:spLocks noGrp="1" noChangeArrowheads="1"/>
          </p:cNvSpPr>
          <p:nvPr>
            <p:ph type="body" idx="1"/>
          </p:nvPr>
        </p:nvSpPr>
        <p:spPr>
          <a:xfrm>
            <a:off x="336550" y="4295775"/>
            <a:ext cx="6026150" cy="1944688"/>
          </a:xfrm>
        </p:spPr>
        <p:txBody>
          <a:bodyPr/>
          <a:lstStyle/>
          <a:p>
            <a:pPr marL="0" indent="0">
              <a:buFont typeface="Wingdings" pitchFamily="2" charset="2"/>
              <a:buNone/>
              <a:defRPr/>
            </a:pPr>
            <a:r>
              <a:rPr lang="es-ES_tradnl" altLang="es-CL" sz="1800" dirty="0">
                <a:solidFill>
                  <a:schemeClr val="accent5">
                    <a:lumMod val="25000"/>
                  </a:schemeClr>
                </a:solidFill>
              </a:rPr>
              <a:t>Debe considerar las opciones técnicas para las tres etapas:</a:t>
            </a:r>
          </a:p>
          <a:p>
            <a:pPr>
              <a:defRPr/>
            </a:pPr>
            <a:endParaRPr lang="es-ES_tradnl" altLang="es-CL" sz="200" dirty="0"/>
          </a:p>
          <a:p>
            <a:pPr>
              <a:defRPr/>
            </a:pPr>
            <a:r>
              <a:rPr lang="es-ES_tradnl" altLang="es-CL" sz="1800" dirty="0"/>
              <a:t>Construcción, desarrollo e instalación</a:t>
            </a:r>
          </a:p>
          <a:p>
            <a:pPr>
              <a:defRPr/>
            </a:pPr>
            <a:r>
              <a:rPr lang="es-ES_tradnl" altLang="es-CL" sz="1800" dirty="0"/>
              <a:t>Puesta en marcha (puesta en régimen operacional)</a:t>
            </a:r>
          </a:p>
          <a:p>
            <a:pPr>
              <a:defRPr/>
            </a:pPr>
            <a:r>
              <a:rPr lang="es-ES_tradnl" altLang="es-CL" sz="1800" dirty="0"/>
              <a:t>Operación normal (explotación) y cierre (si fuera el caso)</a:t>
            </a:r>
          </a:p>
        </p:txBody>
      </p:sp>
      <p:pic>
        <p:nvPicPr>
          <p:cNvPr id="7172" name="Picture 7">
            <a:extLst>
              <a:ext uri="{FF2B5EF4-FFF2-40B4-BE49-F238E27FC236}">
                <a16:creationId xmlns:a16="http://schemas.microsoft.com/office/drawing/2014/main" id="{907C6DA9-7341-674D-B498-A7E69552F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700" y="4368800"/>
            <a:ext cx="2614613" cy="193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a:extLst>
              <a:ext uri="{FF2B5EF4-FFF2-40B4-BE49-F238E27FC236}">
                <a16:creationId xmlns:a16="http://schemas.microsoft.com/office/drawing/2014/main" id="{7F9C9157-73AF-9F41-87CD-3FEC12D09898}"/>
              </a:ext>
            </a:extLst>
          </p:cNvPr>
          <p:cNvSpPr txBox="1">
            <a:spLocks noChangeArrowheads="1"/>
          </p:cNvSpPr>
          <p:nvPr/>
        </p:nvSpPr>
        <p:spPr bwMode="auto">
          <a:xfrm>
            <a:off x="454025" y="1035050"/>
            <a:ext cx="5989638"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285750" indent="-285750" algn="l" rtl="0" eaLnBrk="0" fontAlgn="base" hangingPunct="0">
              <a:lnSpc>
                <a:spcPct val="90000"/>
              </a:lnSpc>
              <a:spcBef>
                <a:spcPct val="30000"/>
              </a:spcBef>
              <a:spcAft>
                <a:spcPct val="0"/>
              </a:spcAft>
              <a:buClr>
                <a:srgbClr val="037C03"/>
              </a:buClr>
              <a:buSzPct val="85000"/>
              <a:buFont typeface="Wingdings" pitchFamily="2" charset="2"/>
              <a:buChar char="l"/>
              <a:defRPr sz="2400" b="1">
                <a:solidFill>
                  <a:srgbClr val="000000"/>
                </a:solidFill>
                <a:latin typeface="+mn-lt"/>
                <a:ea typeface="+mn-ea"/>
                <a:cs typeface="+mn-cs"/>
              </a:defRPr>
            </a:lvl1pPr>
            <a:lvl2pPr marL="685800" indent="-228600" algn="l" rtl="0" eaLnBrk="0" fontAlgn="base" hangingPunct="0">
              <a:lnSpc>
                <a:spcPct val="90000"/>
              </a:lnSpc>
              <a:spcBef>
                <a:spcPct val="30000"/>
              </a:spcBef>
              <a:spcAft>
                <a:spcPct val="0"/>
              </a:spcAft>
              <a:buClr>
                <a:srgbClr val="037C03"/>
              </a:buClr>
              <a:buSzPct val="80000"/>
              <a:buFont typeface="Wingdings" pitchFamily="2" charset="2"/>
              <a:buChar char="n"/>
              <a:defRPr b="1">
                <a:solidFill>
                  <a:srgbClr val="000000"/>
                </a:solidFill>
                <a:latin typeface="+mn-lt"/>
              </a:defRPr>
            </a:lvl2pPr>
            <a:lvl3pPr marL="1143000" indent="-228600" algn="l" rtl="0" eaLnBrk="0" fontAlgn="base" hangingPunct="0">
              <a:lnSpc>
                <a:spcPct val="90000"/>
              </a:lnSpc>
              <a:spcBef>
                <a:spcPct val="30000"/>
              </a:spcBef>
              <a:spcAft>
                <a:spcPct val="0"/>
              </a:spcAft>
              <a:buClr>
                <a:srgbClr val="037C03"/>
              </a:buClr>
              <a:buSzPct val="75000"/>
              <a:buFont typeface="Wingdings" pitchFamily="2" charset="2"/>
              <a:buChar char="u"/>
              <a:defRPr b="1">
                <a:solidFill>
                  <a:srgbClr val="000000"/>
                </a:solidFill>
                <a:latin typeface="+mn-lt"/>
              </a:defRPr>
            </a:lvl3pPr>
            <a:lvl4pPr marL="1543050" indent="-171450" algn="l" rtl="0" eaLnBrk="0" fontAlgn="base" hangingPunct="0">
              <a:lnSpc>
                <a:spcPct val="90000"/>
              </a:lnSpc>
              <a:spcBef>
                <a:spcPct val="30000"/>
              </a:spcBef>
              <a:spcAft>
                <a:spcPct val="0"/>
              </a:spcAft>
              <a:buClr>
                <a:srgbClr val="037C03"/>
              </a:buClr>
              <a:buSzPct val="80000"/>
              <a:buFont typeface="Wingdings" pitchFamily="2" charset="2"/>
              <a:buChar char="l"/>
              <a:defRPr sz="1400" b="1">
                <a:solidFill>
                  <a:srgbClr val="000000"/>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rgbClr val="000000"/>
                </a:solidFill>
                <a:latin typeface="+mn-lt"/>
              </a:defRPr>
            </a:lvl5pPr>
            <a:lvl6pPr marL="2457450" indent="-171450" algn="l" rtl="0" fontAlgn="base">
              <a:lnSpc>
                <a:spcPct val="90000"/>
              </a:lnSpc>
              <a:spcBef>
                <a:spcPct val="30000"/>
              </a:spcBef>
              <a:spcAft>
                <a:spcPct val="0"/>
              </a:spcAft>
              <a:buSzPct val="100000"/>
              <a:buChar char="–"/>
              <a:defRPr sz="1400" b="1">
                <a:solidFill>
                  <a:srgbClr val="000000"/>
                </a:solidFill>
                <a:latin typeface="+mn-lt"/>
              </a:defRPr>
            </a:lvl6pPr>
            <a:lvl7pPr marL="2914650" indent="-171450" algn="l" rtl="0" fontAlgn="base">
              <a:lnSpc>
                <a:spcPct val="90000"/>
              </a:lnSpc>
              <a:spcBef>
                <a:spcPct val="30000"/>
              </a:spcBef>
              <a:spcAft>
                <a:spcPct val="0"/>
              </a:spcAft>
              <a:buSzPct val="100000"/>
              <a:buChar char="–"/>
              <a:defRPr sz="1400" b="1">
                <a:solidFill>
                  <a:srgbClr val="000000"/>
                </a:solidFill>
                <a:latin typeface="+mn-lt"/>
              </a:defRPr>
            </a:lvl7pPr>
            <a:lvl8pPr marL="3371850" indent="-171450" algn="l" rtl="0" fontAlgn="base">
              <a:lnSpc>
                <a:spcPct val="90000"/>
              </a:lnSpc>
              <a:spcBef>
                <a:spcPct val="30000"/>
              </a:spcBef>
              <a:spcAft>
                <a:spcPct val="0"/>
              </a:spcAft>
              <a:buSzPct val="100000"/>
              <a:buChar char="–"/>
              <a:defRPr sz="1400" b="1">
                <a:solidFill>
                  <a:srgbClr val="000000"/>
                </a:solidFill>
                <a:latin typeface="+mn-lt"/>
              </a:defRPr>
            </a:lvl8pPr>
            <a:lvl9pPr marL="3829050" indent="-171450" algn="l" rtl="0" fontAlgn="base">
              <a:lnSpc>
                <a:spcPct val="90000"/>
              </a:lnSpc>
              <a:spcBef>
                <a:spcPct val="30000"/>
              </a:spcBef>
              <a:spcAft>
                <a:spcPct val="0"/>
              </a:spcAft>
              <a:buSzPct val="100000"/>
              <a:buChar char="–"/>
              <a:defRPr sz="1400" b="1">
                <a:solidFill>
                  <a:srgbClr val="000000"/>
                </a:solidFill>
                <a:latin typeface="+mn-lt"/>
              </a:defRPr>
            </a:lvl9pPr>
          </a:lstStyle>
          <a:p>
            <a:pPr marL="0" indent="0">
              <a:buFont typeface="Wingdings" pitchFamily="2" charset="2"/>
              <a:buNone/>
              <a:defRPr/>
            </a:pPr>
            <a:r>
              <a:rPr lang="es-ES_tradnl" altLang="es-CL" sz="1800" kern="0" dirty="0"/>
              <a:t>También conocido como viabilidad técnica, debe determinar el tipo de solución y recursos que permiten satisfacer mejor la necesidad (ampliación de cobertura, nuevo servicio o producto, modificar diseños, mejorar aspectos valorados por el cliente, etc.), con buenas perspectivas de sustentabilidad y rentabilidad.</a:t>
            </a:r>
          </a:p>
          <a:p>
            <a:pPr marL="0" indent="0">
              <a:buFont typeface="Wingdings" pitchFamily="2" charset="2"/>
              <a:buNone/>
              <a:defRPr/>
            </a:pPr>
            <a:endParaRPr lang="es-ES_tradnl" altLang="es-CL" sz="1000" kern="0" dirty="0"/>
          </a:p>
          <a:p>
            <a:pPr marL="0" indent="0">
              <a:buFont typeface="Wingdings" pitchFamily="2" charset="2"/>
              <a:buNone/>
              <a:defRPr/>
            </a:pPr>
            <a:r>
              <a:rPr lang="es-ES_tradnl" altLang="es-CL" sz="1800" kern="0" dirty="0"/>
              <a:t>Por lo general recibirá retroalimentación de los estudios de mercado, organización en inversiones y costos de operación, debiendo ajustarse buscando la factibilidad y rentabilidad económica.</a:t>
            </a:r>
          </a:p>
        </p:txBody>
      </p:sp>
      <p:pic>
        <p:nvPicPr>
          <p:cNvPr id="7174" name="Imagen 1">
            <a:extLst>
              <a:ext uri="{FF2B5EF4-FFF2-40B4-BE49-F238E27FC236}">
                <a16:creationId xmlns:a16="http://schemas.microsoft.com/office/drawing/2014/main" id="{EBA8F368-D4FA-4044-875B-7318F6B518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2700" y="2890838"/>
            <a:ext cx="2614613"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Imagen 2">
            <a:extLst>
              <a:ext uri="{FF2B5EF4-FFF2-40B4-BE49-F238E27FC236}">
                <a16:creationId xmlns:a16="http://schemas.microsoft.com/office/drawing/2014/main" id="{917461B6-6CFB-2343-9B0A-3E4BF87ECF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2700" y="1155700"/>
            <a:ext cx="26098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2A0E1515-6908-DD47-8D69-AB5638C97530}"/>
              </a:ext>
            </a:extLst>
          </p:cNvPr>
          <p:cNvSpPr txBox="1">
            <a:spLocks noChangeArrowheads="1"/>
          </p:cNvSpPr>
          <p:nvPr/>
        </p:nvSpPr>
        <p:spPr bwMode="auto">
          <a:xfrm>
            <a:off x="301625" y="2132856"/>
            <a:ext cx="6408738"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defRPr/>
            </a:pPr>
            <a:r>
              <a:rPr lang="es-ES" altLang="es-CL" sz="2800" dirty="0">
                <a:solidFill>
                  <a:schemeClr val="bg1">
                    <a:lumMod val="10000"/>
                  </a:schemeClr>
                </a:solidFill>
              </a:rPr>
              <a:t>Métodos Cuantitativos</a:t>
            </a:r>
          </a:p>
          <a:p>
            <a:pPr eaLnBrk="1" hangingPunct="1">
              <a:defRPr/>
            </a:pPr>
            <a:endParaRPr lang="es-ES" altLang="es-CL" sz="800" dirty="0">
              <a:solidFill>
                <a:srgbClr val="800000"/>
              </a:solidFill>
            </a:endParaRPr>
          </a:p>
          <a:p>
            <a:pPr eaLnBrk="1" hangingPunct="1">
              <a:buFontTx/>
              <a:buChar char="•"/>
              <a:defRPr/>
            </a:pPr>
            <a:r>
              <a:rPr lang="es-ES_tradnl" altLang="es-CL" sz="2000" dirty="0">
                <a:solidFill>
                  <a:schemeClr val="bg1">
                    <a:lumMod val="10000"/>
                  </a:schemeClr>
                </a:solidFill>
              </a:rPr>
              <a:t>Regresiones</a:t>
            </a:r>
          </a:p>
          <a:p>
            <a:pPr eaLnBrk="1" hangingPunct="1">
              <a:buFontTx/>
              <a:buChar char="•"/>
              <a:defRPr/>
            </a:pPr>
            <a:r>
              <a:rPr lang="es-ES_tradnl" altLang="es-CL" sz="2000" dirty="0">
                <a:solidFill>
                  <a:schemeClr val="bg1">
                    <a:lumMod val="10000"/>
                  </a:schemeClr>
                </a:solidFill>
              </a:rPr>
              <a:t>Series de Tiempo</a:t>
            </a:r>
          </a:p>
          <a:p>
            <a:pPr eaLnBrk="1" hangingPunct="1">
              <a:buFontTx/>
              <a:buChar char="•"/>
              <a:defRPr/>
            </a:pPr>
            <a:r>
              <a:rPr lang="es-ES_tradnl" altLang="es-CL" sz="2000" dirty="0">
                <a:solidFill>
                  <a:schemeClr val="bg1">
                    <a:lumMod val="10000"/>
                  </a:schemeClr>
                </a:solidFill>
              </a:rPr>
              <a:t>Promedio Móvil</a:t>
            </a:r>
          </a:p>
          <a:p>
            <a:pPr eaLnBrk="1" hangingPunct="1">
              <a:buFontTx/>
              <a:buChar char="•"/>
              <a:defRPr/>
            </a:pPr>
            <a:r>
              <a:rPr lang="es-ES_tradnl" altLang="es-CL" sz="2000" dirty="0">
                <a:solidFill>
                  <a:schemeClr val="bg1">
                    <a:lumMod val="10000"/>
                  </a:schemeClr>
                </a:solidFill>
              </a:rPr>
              <a:t>Modelos  Causales</a:t>
            </a:r>
          </a:p>
          <a:p>
            <a:pPr eaLnBrk="1" hangingPunct="1">
              <a:buFontTx/>
              <a:buChar char="•"/>
              <a:defRPr/>
            </a:pPr>
            <a:r>
              <a:rPr lang="es-ES_tradnl" altLang="es-CL" sz="2000" dirty="0">
                <a:solidFill>
                  <a:schemeClr val="bg1">
                    <a:lumMod val="10000"/>
                  </a:schemeClr>
                </a:solidFill>
              </a:rPr>
              <a:t>Correlaciones</a:t>
            </a:r>
          </a:p>
          <a:p>
            <a:pPr eaLnBrk="1" hangingPunct="1">
              <a:buFontTx/>
              <a:buChar char="•"/>
              <a:defRPr/>
            </a:pPr>
            <a:r>
              <a:rPr lang="es-ES_tradnl" altLang="es-CL" sz="2000" dirty="0">
                <a:solidFill>
                  <a:schemeClr val="bg1">
                    <a:lumMod val="10000"/>
                  </a:schemeClr>
                </a:solidFill>
              </a:rPr>
              <a:t>Razones</a:t>
            </a:r>
          </a:p>
          <a:p>
            <a:pPr eaLnBrk="1" hangingPunct="1">
              <a:buFontTx/>
              <a:buChar char="•"/>
              <a:defRPr/>
            </a:pPr>
            <a:r>
              <a:rPr lang="es-ES_tradnl" altLang="es-CL" sz="2000" dirty="0">
                <a:solidFill>
                  <a:schemeClr val="bg1">
                    <a:lumMod val="10000"/>
                  </a:schemeClr>
                </a:solidFill>
              </a:rPr>
              <a:t>Datos “Fuente” como censos, encuestas, estadísticas operacionales, Registros Bco. Central u otros.</a:t>
            </a:r>
          </a:p>
          <a:p>
            <a:pPr eaLnBrk="1" hangingPunct="1">
              <a:defRPr/>
            </a:pPr>
            <a:endParaRPr lang="es-ES" altLang="es-CL" sz="600" dirty="0">
              <a:solidFill>
                <a:srgbClr val="800000"/>
              </a:solidFill>
            </a:endParaRPr>
          </a:p>
          <a:p>
            <a:pPr marL="0" indent="0" eaLnBrk="1" hangingPunct="1">
              <a:defRPr/>
            </a:pPr>
            <a:r>
              <a:rPr lang="es-CL" altLang="es-CL" sz="1600" dirty="0">
                <a:solidFill>
                  <a:srgbClr val="800000"/>
                </a:solidFill>
              </a:rPr>
              <a:t>La validez de los resultados de la proyección está íntimamente relacionada con la calidad de los datos de entrada que sirvieron de base para el pronóstico.</a:t>
            </a:r>
            <a:endParaRPr lang="es-ES" altLang="es-CL" sz="1400" dirty="0">
              <a:solidFill>
                <a:srgbClr val="800000"/>
              </a:solidFill>
            </a:endParaRPr>
          </a:p>
        </p:txBody>
      </p:sp>
      <p:sp>
        <p:nvSpPr>
          <p:cNvPr id="36867" name="Text Box 2">
            <a:extLst>
              <a:ext uri="{FF2B5EF4-FFF2-40B4-BE49-F238E27FC236}">
                <a16:creationId xmlns:a16="http://schemas.microsoft.com/office/drawing/2014/main" id="{E46B865D-6253-F84E-9733-B20106D8C414}"/>
              </a:ext>
            </a:extLst>
          </p:cNvPr>
          <p:cNvSpPr txBox="1">
            <a:spLocks noChangeArrowheads="1"/>
          </p:cNvSpPr>
          <p:nvPr/>
        </p:nvSpPr>
        <p:spPr bwMode="auto">
          <a:xfrm>
            <a:off x="107504"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dirty="0">
                <a:solidFill>
                  <a:srgbClr val="417204"/>
                </a:solidFill>
              </a:rPr>
              <a:t>Preparación y Evaluación de Proyectos</a:t>
            </a:r>
          </a:p>
        </p:txBody>
      </p:sp>
      <p:sp>
        <p:nvSpPr>
          <p:cNvPr id="5" name="Text Box 4">
            <a:extLst>
              <a:ext uri="{FF2B5EF4-FFF2-40B4-BE49-F238E27FC236}">
                <a16:creationId xmlns:a16="http://schemas.microsoft.com/office/drawing/2014/main" id="{6B076814-DAD0-E344-9F43-5BE906456BEC}"/>
              </a:ext>
            </a:extLst>
          </p:cNvPr>
          <p:cNvSpPr txBox="1">
            <a:spLocks noChangeArrowheads="1"/>
          </p:cNvSpPr>
          <p:nvPr/>
        </p:nvSpPr>
        <p:spPr bwMode="auto">
          <a:xfrm>
            <a:off x="323850" y="787400"/>
            <a:ext cx="6480175" cy="461963"/>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
        <p:nvSpPr>
          <p:cNvPr id="36869" name="Text Box 2">
            <a:extLst>
              <a:ext uri="{FF2B5EF4-FFF2-40B4-BE49-F238E27FC236}">
                <a16:creationId xmlns:a16="http://schemas.microsoft.com/office/drawing/2014/main" id="{0DE010E9-B6A4-5541-82C3-84866B522E22}"/>
              </a:ext>
            </a:extLst>
          </p:cNvPr>
          <p:cNvSpPr txBox="1">
            <a:spLocks noChangeArrowheads="1"/>
          </p:cNvSpPr>
          <p:nvPr/>
        </p:nvSpPr>
        <p:spPr bwMode="auto">
          <a:xfrm>
            <a:off x="-180528" y="1276030"/>
            <a:ext cx="7845426"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r>
              <a:rPr lang="es-ES" altLang="es-CL" sz="2800" dirty="0">
                <a:solidFill>
                  <a:srgbClr val="800000"/>
                </a:solidFill>
              </a:rPr>
              <a:t>	</a:t>
            </a:r>
            <a:r>
              <a:rPr lang="es-ES" altLang="es-CL" sz="2400" dirty="0">
                <a:solidFill>
                  <a:srgbClr val="800000"/>
                </a:solidFill>
              </a:rPr>
              <a:t>La investigación de mercados puede ser cualitativa o determinística (cuantitativa)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DBC0774-8BB0-8241-9DE5-6495B7C00728}"/>
              </a:ext>
            </a:extLst>
          </p:cNvPr>
          <p:cNvPicPr>
            <a:picLocks noChangeAspect="1"/>
          </p:cNvPicPr>
          <p:nvPr/>
        </p:nvPicPr>
        <p:blipFill>
          <a:blip r:embed="rId2"/>
          <a:stretch>
            <a:fillRect/>
          </a:stretch>
        </p:blipFill>
        <p:spPr>
          <a:xfrm>
            <a:off x="1831760" y="3212976"/>
            <a:ext cx="3296051" cy="3114529"/>
          </a:xfrm>
          <a:prstGeom prst="rect">
            <a:avLst/>
          </a:prstGeom>
        </p:spPr>
      </p:pic>
      <p:pic>
        <p:nvPicPr>
          <p:cNvPr id="2" name="Imagen 1">
            <a:extLst>
              <a:ext uri="{FF2B5EF4-FFF2-40B4-BE49-F238E27FC236}">
                <a16:creationId xmlns:a16="http://schemas.microsoft.com/office/drawing/2014/main" id="{77053AC5-1B92-194A-9D7A-3EADD811D1B1}"/>
              </a:ext>
            </a:extLst>
          </p:cNvPr>
          <p:cNvPicPr>
            <a:picLocks noChangeAspect="1"/>
          </p:cNvPicPr>
          <p:nvPr/>
        </p:nvPicPr>
        <p:blipFill>
          <a:blip r:embed="rId3"/>
          <a:stretch>
            <a:fillRect/>
          </a:stretch>
        </p:blipFill>
        <p:spPr>
          <a:xfrm>
            <a:off x="5009558" y="332656"/>
            <a:ext cx="3607553" cy="6408712"/>
          </a:xfrm>
          <a:prstGeom prst="rect">
            <a:avLst/>
          </a:prstGeom>
        </p:spPr>
      </p:pic>
      <p:sp>
        <p:nvSpPr>
          <p:cNvPr id="52226" name="Text Box 2">
            <a:extLst>
              <a:ext uri="{FF2B5EF4-FFF2-40B4-BE49-F238E27FC236}">
                <a16:creationId xmlns:a16="http://schemas.microsoft.com/office/drawing/2014/main" id="{8726A620-876A-5B4C-A981-8C28F28FEC4E}"/>
              </a:ext>
            </a:extLst>
          </p:cNvPr>
          <p:cNvSpPr txBox="1">
            <a:spLocks noChangeArrowheads="1"/>
          </p:cNvSpPr>
          <p:nvPr/>
        </p:nvSpPr>
        <p:spPr bwMode="auto">
          <a:xfrm>
            <a:off x="312275" y="1222518"/>
            <a:ext cx="6048375" cy="459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defRPr/>
            </a:pPr>
            <a:r>
              <a:rPr lang="es-ES" altLang="es-CL" sz="2400" dirty="0">
                <a:solidFill>
                  <a:srgbClr val="800000"/>
                </a:solidFill>
              </a:rPr>
              <a:t>Métodos Cuantitativos:</a:t>
            </a:r>
          </a:p>
          <a:p>
            <a:pPr eaLnBrk="1" hangingPunct="1">
              <a:defRPr/>
            </a:pPr>
            <a:r>
              <a:rPr lang="es-ES" altLang="es-CL" sz="2400" dirty="0">
                <a:solidFill>
                  <a:srgbClr val="800000"/>
                </a:solidFill>
              </a:rPr>
              <a:t>Estudiar Índices Publicados</a:t>
            </a:r>
          </a:p>
          <a:p>
            <a:pPr eaLnBrk="1" hangingPunct="1">
              <a:defRPr/>
            </a:pPr>
            <a:endParaRPr lang="es-ES" altLang="es-CL" sz="1050" dirty="0">
              <a:solidFill>
                <a:srgbClr val="800000"/>
              </a:solidFill>
            </a:endParaRPr>
          </a:p>
          <a:p>
            <a:pPr eaLnBrk="1" hangingPunct="1">
              <a:buFontTx/>
              <a:buChar char="•"/>
              <a:defRPr/>
            </a:pPr>
            <a:r>
              <a:rPr lang="es-ES" altLang="es-CL" sz="1800" dirty="0">
                <a:solidFill>
                  <a:schemeClr val="bg1">
                    <a:lumMod val="10000"/>
                  </a:schemeClr>
                </a:solidFill>
              </a:rPr>
              <a:t>Banco Central</a:t>
            </a:r>
          </a:p>
          <a:p>
            <a:pPr eaLnBrk="1" hangingPunct="1">
              <a:buFontTx/>
              <a:buChar char="•"/>
              <a:defRPr/>
            </a:pPr>
            <a:r>
              <a:rPr lang="es-ES" altLang="es-CL" sz="1800" dirty="0">
                <a:solidFill>
                  <a:schemeClr val="bg1">
                    <a:lumMod val="10000"/>
                  </a:schemeClr>
                </a:solidFill>
              </a:rPr>
              <a:t>SOFOFA</a:t>
            </a:r>
          </a:p>
          <a:p>
            <a:pPr eaLnBrk="1" hangingPunct="1">
              <a:buFontTx/>
              <a:buChar char="•"/>
              <a:defRPr/>
            </a:pPr>
            <a:r>
              <a:rPr lang="es-ES" altLang="es-CL" sz="1800" dirty="0">
                <a:solidFill>
                  <a:schemeClr val="bg1">
                    <a:lumMod val="10000"/>
                  </a:schemeClr>
                </a:solidFill>
              </a:rPr>
              <a:t>ASIMET</a:t>
            </a:r>
          </a:p>
          <a:p>
            <a:pPr eaLnBrk="1" hangingPunct="1">
              <a:buFontTx/>
              <a:buChar char="•"/>
              <a:defRPr/>
            </a:pPr>
            <a:r>
              <a:rPr lang="es-ES" altLang="es-CL" sz="1800" dirty="0">
                <a:solidFill>
                  <a:schemeClr val="bg1">
                    <a:lumMod val="10000"/>
                  </a:schemeClr>
                </a:solidFill>
              </a:rPr>
              <a:t>ASIPLA</a:t>
            </a:r>
          </a:p>
          <a:p>
            <a:pPr eaLnBrk="1" hangingPunct="1">
              <a:buFontTx/>
              <a:buChar char="•"/>
              <a:defRPr/>
            </a:pPr>
            <a:r>
              <a:rPr lang="es-ES" altLang="es-CL" sz="1800" dirty="0">
                <a:solidFill>
                  <a:schemeClr val="bg1">
                    <a:lumMod val="10000"/>
                  </a:schemeClr>
                </a:solidFill>
              </a:rPr>
              <a:t>INE</a:t>
            </a:r>
          </a:p>
          <a:p>
            <a:pPr eaLnBrk="1" hangingPunct="1">
              <a:buFontTx/>
              <a:buChar char="•"/>
              <a:defRPr/>
            </a:pPr>
            <a:r>
              <a:rPr lang="es-ES" altLang="es-CL" sz="1800" dirty="0">
                <a:solidFill>
                  <a:schemeClr val="bg1">
                    <a:lumMod val="10000"/>
                  </a:schemeClr>
                </a:solidFill>
              </a:rPr>
              <a:t>CCS</a:t>
            </a:r>
          </a:p>
          <a:p>
            <a:pPr eaLnBrk="1" hangingPunct="1">
              <a:buFontTx/>
              <a:buChar char="•"/>
              <a:defRPr/>
            </a:pPr>
            <a:r>
              <a:rPr lang="es-ES" altLang="es-CL" sz="1800" dirty="0">
                <a:solidFill>
                  <a:schemeClr val="bg1">
                    <a:lumMod val="10000"/>
                  </a:schemeClr>
                </a:solidFill>
              </a:rPr>
              <a:t>SNM</a:t>
            </a:r>
          </a:p>
          <a:p>
            <a:pPr eaLnBrk="1" hangingPunct="1">
              <a:buFontTx/>
              <a:buChar char="•"/>
              <a:defRPr/>
            </a:pPr>
            <a:r>
              <a:rPr lang="es-ES" altLang="es-CL" sz="1800" dirty="0">
                <a:solidFill>
                  <a:schemeClr val="bg1">
                    <a:lumMod val="10000"/>
                  </a:schemeClr>
                </a:solidFill>
              </a:rPr>
              <a:t>SNA</a:t>
            </a:r>
          </a:p>
          <a:p>
            <a:pPr eaLnBrk="1" hangingPunct="1">
              <a:buFontTx/>
              <a:buChar char="•"/>
              <a:defRPr/>
            </a:pPr>
            <a:r>
              <a:rPr lang="es-ES" altLang="es-CL" sz="1800" dirty="0">
                <a:solidFill>
                  <a:schemeClr val="bg1">
                    <a:lumMod val="10000"/>
                  </a:schemeClr>
                </a:solidFill>
              </a:rPr>
              <a:t>CNF (Comisión Nacional Financiera)</a:t>
            </a:r>
          </a:p>
          <a:p>
            <a:pPr eaLnBrk="1" hangingPunct="1">
              <a:buFontTx/>
              <a:buChar char="•"/>
              <a:defRPr/>
            </a:pPr>
            <a:r>
              <a:rPr lang="es-ES" altLang="es-CL" sz="1800" dirty="0">
                <a:solidFill>
                  <a:schemeClr val="bg1">
                    <a:lumMod val="10000"/>
                  </a:schemeClr>
                </a:solidFill>
              </a:rPr>
              <a:t>CONAF</a:t>
            </a:r>
          </a:p>
          <a:p>
            <a:pPr eaLnBrk="1" hangingPunct="1">
              <a:buFontTx/>
              <a:buChar char="•"/>
              <a:defRPr/>
            </a:pPr>
            <a:r>
              <a:rPr lang="es-ES" altLang="es-CL" sz="1800" dirty="0">
                <a:solidFill>
                  <a:schemeClr val="bg1">
                    <a:lumMod val="10000"/>
                  </a:schemeClr>
                </a:solidFill>
              </a:rPr>
              <a:t>MINSAL</a:t>
            </a:r>
          </a:p>
          <a:p>
            <a:pPr eaLnBrk="1" hangingPunct="1">
              <a:buFontTx/>
              <a:buChar char="•"/>
              <a:defRPr/>
            </a:pPr>
            <a:r>
              <a:rPr lang="es-ES" altLang="es-CL" sz="1800" dirty="0">
                <a:solidFill>
                  <a:schemeClr val="bg1">
                    <a:lumMod val="10000"/>
                  </a:schemeClr>
                </a:solidFill>
              </a:rPr>
              <a:t>Bolsa de Comercio</a:t>
            </a:r>
          </a:p>
          <a:p>
            <a:pPr eaLnBrk="1" hangingPunct="1">
              <a:buFontTx/>
              <a:buChar char="•"/>
              <a:defRPr/>
            </a:pPr>
            <a:r>
              <a:rPr lang="es-ES" altLang="es-CL" sz="1800" dirty="0">
                <a:solidFill>
                  <a:schemeClr val="bg1">
                    <a:lumMod val="10000"/>
                  </a:schemeClr>
                </a:solidFill>
              </a:rPr>
              <a:t>SVS…</a:t>
            </a:r>
          </a:p>
        </p:txBody>
      </p:sp>
      <p:sp>
        <p:nvSpPr>
          <p:cNvPr id="37891" name="Text Box 2">
            <a:extLst>
              <a:ext uri="{FF2B5EF4-FFF2-40B4-BE49-F238E27FC236}">
                <a16:creationId xmlns:a16="http://schemas.microsoft.com/office/drawing/2014/main" id="{FB5B39DE-47CC-E648-812F-05313A9B86AC}"/>
              </a:ext>
            </a:extLst>
          </p:cNvPr>
          <p:cNvSpPr txBox="1">
            <a:spLocks noChangeArrowheads="1"/>
          </p:cNvSpPr>
          <p:nvPr/>
        </p:nvSpPr>
        <p:spPr bwMode="auto">
          <a:xfrm>
            <a:off x="323850" y="242888"/>
            <a:ext cx="676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r>
              <a:rPr lang="es-ES" altLang="es-CL" sz="1800" dirty="0">
                <a:solidFill>
                  <a:srgbClr val="417204"/>
                </a:solidFill>
              </a:rPr>
              <a:t>Preparación y Evaluación de Proyectos</a:t>
            </a:r>
          </a:p>
        </p:txBody>
      </p:sp>
      <p:sp>
        <p:nvSpPr>
          <p:cNvPr id="5" name="Text Box 4">
            <a:extLst>
              <a:ext uri="{FF2B5EF4-FFF2-40B4-BE49-F238E27FC236}">
                <a16:creationId xmlns:a16="http://schemas.microsoft.com/office/drawing/2014/main" id="{0201681F-FE31-A542-9A58-19FF3A053A64}"/>
              </a:ext>
            </a:extLst>
          </p:cNvPr>
          <p:cNvSpPr txBox="1">
            <a:spLocks noChangeArrowheads="1"/>
          </p:cNvSpPr>
          <p:nvPr/>
        </p:nvSpPr>
        <p:spPr bwMode="auto">
          <a:xfrm>
            <a:off x="323850" y="611396"/>
            <a:ext cx="6480175" cy="369332"/>
          </a:xfrm>
          <a:prstGeom prst="rect">
            <a:avLst/>
          </a:prstGeom>
          <a:noFill/>
          <a:ln>
            <a:noFill/>
          </a:ln>
          <a:effectLst/>
        </p:spPr>
        <p:txBody>
          <a:bodyPr>
            <a:spAutoFit/>
          </a:bodyPr>
          <a:lstStyle/>
          <a:p>
            <a:pPr eaLnBrk="1" hangingPunct="1">
              <a:defRPr/>
            </a:pPr>
            <a:r>
              <a:rPr lang="es-ES" altLang="es-CL" sz="1800" dirty="0">
                <a:solidFill>
                  <a:schemeClr val="bg2">
                    <a:lumMod val="90000"/>
                    <a:lumOff val="10000"/>
                  </a:schemeClr>
                </a:solidFill>
              </a:rPr>
              <a:t>Determinación de la Demanda (Mercado)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a:extLst>
              <a:ext uri="{FF2B5EF4-FFF2-40B4-BE49-F238E27FC236}">
                <a16:creationId xmlns:a16="http://schemas.microsoft.com/office/drawing/2014/main" id="{7D9975DF-E1C8-5B4E-9F31-6270DE4F5AD0}"/>
              </a:ext>
            </a:extLst>
          </p:cNvPr>
          <p:cNvSpPr txBox="1">
            <a:spLocks noChangeArrowheads="1"/>
          </p:cNvSpPr>
          <p:nvPr/>
        </p:nvSpPr>
        <p:spPr bwMode="auto">
          <a:xfrm>
            <a:off x="0" y="1557338"/>
            <a:ext cx="846137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defRPr/>
            </a:pPr>
            <a:r>
              <a:rPr lang="es-ES" altLang="es-CL" sz="2800" dirty="0">
                <a:solidFill>
                  <a:srgbClr val="800000"/>
                </a:solidFill>
              </a:rPr>
              <a:t>	</a:t>
            </a:r>
            <a:r>
              <a:rPr lang="es-ES" altLang="es-CL" sz="2000" dirty="0">
                <a:solidFill>
                  <a:srgbClr val="800000"/>
                </a:solidFill>
              </a:rPr>
              <a:t>En los proyectos tecnológicos que soportan una empresa específica (o un mercado de empresas de un rubro), las demandas de mercado que determinan el tamaño y otros aspectos para la solución técnica, son las demandas proyectadas para el rubro o el negocio en particular.</a:t>
            </a:r>
          </a:p>
          <a:p>
            <a:pPr eaLnBrk="1" hangingPunct="1">
              <a:defRPr/>
            </a:pPr>
            <a:endParaRPr lang="es-ES" altLang="es-CL" sz="1400" dirty="0">
              <a:solidFill>
                <a:srgbClr val="800000"/>
              </a:solidFill>
            </a:endParaRPr>
          </a:p>
          <a:p>
            <a:pPr eaLnBrk="1" hangingPunct="1">
              <a:defRPr/>
            </a:pPr>
            <a:r>
              <a:rPr lang="es-ES" altLang="es-CL" sz="2400" dirty="0">
                <a:solidFill>
                  <a:srgbClr val="800000"/>
                </a:solidFill>
              </a:rPr>
              <a:t>	</a:t>
            </a:r>
            <a:r>
              <a:rPr lang="es-ES" altLang="es-CL" sz="2400" dirty="0">
                <a:solidFill>
                  <a:schemeClr val="bg1">
                    <a:lumMod val="25000"/>
                  </a:schemeClr>
                </a:solidFill>
              </a:rPr>
              <a:t>Podemos decir que “hereda” la proyección de demanda del negocio, por ejemplo:</a:t>
            </a:r>
          </a:p>
        </p:txBody>
      </p:sp>
      <p:sp>
        <p:nvSpPr>
          <p:cNvPr id="38915" name="Text Box 2">
            <a:extLst>
              <a:ext uri="{FF2B5EF4-FFF2-40B4-BE49-F238E27FC236}">
                <a16:creationId xmlns:a16="http://schemas.microsoft.com/office/drawing/2014/main" id="{70DEEE53-E0E6-454B-BEA3-86AF85A9EBA2}"/>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5" name="Text Box 4">
            <a:extLst>
              <a:ext uri="{FF2B5EF4-FFF2-40B4-BE49-F238E27FC236}">
                <a16:creationId xmlns:a16="http://schemas.microsoft.com/office/drawing/2014/main" id="{A52ED8B9-2031-534D-89B0-8215A9328F3D}"/>
              </a:ext>
            </a:extLst>
          </p:cNvPr>
          <p:cNvSpPr txBox="1">
            <a:spLocks noChangeArrowheads="1"/>
          </p:cNvSpPr>
          <p:nvPr/>
        </p:nvSpPr>
        <p:spPr bwMode="auto">
          <a:xfrm>
            <a:off x="450850" y="950913"/>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graphicFrame>
        <p:nvGraphicFramePr>
          <p:cNvPr id="2" name="Tabla 1">
            <a:extLst>
              <a:ext uri="{FF2B5EF4-FFF2-40B4-BE49-F238E27FC236}">
                <a16:creationId xmlns:a16="http://schemas.microsoft.com/office/drawing/2014/main" id="{175DCEED-106A-DF45-BEE1-FF44535E69AB}"/>
              </a:ext>
            </a:extLst>
          </p:cNvPr>
          <p:cNvGraphicFramePr>
            <a:graphicFrameLocks noGrp="1"/>
          </p:cNvGraphicFramePr>
          <p:nvPr/>
        </p:nvGraphicFramePr>
        <p:xfrm>
          <a:off x="642938" y="4365625"/>
          <a:ext cx="7818436" cy="2011536"/>
        </p:xfrm>
        <a:graphic>
          <a:graphicData uri="http://schemas.openxmlformats.org/drawingml/2006/table">
            <a:tbl>
              <a:tblPr firstRow="1" bandRow="1">
                <a:tableStyleId>{5C22544A-7EE6-4342-B048-85BDC9FD1C3A}</a:tableStyleId>
              </a:tblPr>
              <a:tblGrid>
                <a:gridCol w="3909218">
                  <a:extLst>
                    <a:ext uri="{9D8B030D-6E8A-4147-A177-3AD203B41FA5}">
                      <a16:colId xmlns:a16="http://schemas.microsoft.com/office/drawing/2014/main" val="20000"/>
                    </a:ext>
                  </a:extLst>
                </a:gridCol>
                <a:gridCol w="3909218">
                  <a:extLst>
                    <a:ext uri="{9D8B030D-6E8A-4147-A177-3AD203B41FA5}">
                      <a16:colId xmlns:a16="http://schemas.microsoft.com/office/drawing/2014/main" val="20001"/>
                    </a:ext>
                  </a:extLst>
                </a:gridCol>
              </a:tblGrid>
              <a:tr h="2011363">
                <a:tc>
                  <a:txBody>
                    <a:bodyPr/>
                    <a:lstStyle/>
                    <a:p>
                      <a:r>
                        <a:rPr lang="es-CL" sz="1800" dirty="0">
                          <a:solidFill>
                            <a:schemeClr val="bg1">
                              <a:lumMod val="10000"/>
                            </a:schemeClr>
                          </a:solidFill>
                        </a:rPr>
                        <a:t>Celulares</a:t>
                      </a:r>
                    </a:p>
                    <a:p>
                      <a:r>
                        <a:rPr lang="es-CL" sz="1800" dirty="0">
                          <a:solidFill>
                            <a:schemeClr val="bg1">
                              <a:lumMod val="10000"/>
                            </a:schemeClr>
                          </a:solidFill>
                        </a:rPr>
                        <a:t>Generadores eléctricos</a:t>
                      </a:r>
                    </a:p>
                    <a:p>
                      <a:r>
                        <a:rPr lang="es-CL" sz="1800" dirty="0">
                          <a:solidFill>
                            <a:schemeClr val="bg1">
                              <a:lumMod val="10000"/>
                            </a:schemeClr>
                          </a:solidFill>
                        </a:rPr>
                        <a:t>Tubería Plástica PVC</a:t>
                      </a:r>
                    </a:p>
                    <a:p>
                      <a:r>
                        <a:rPr lang="es-CL" sz="1800" dirty="0">
                          <a:solidFill>
                            <a:schemeClr val="bg1">
                              <a:lumMod val="10000"/>
                            </a:schemeClr>
                          </a:solidFill>
                        </a:rPr>
                        <a:t>Servidores</a:t>
                      </a:r>
                    </a:p>
                    <a:p>
                      <a:pPr marL="0" marR="0" indent="0" algn="l" defTabSz="914400" rtl="0" eaLnBrk="1" fontAlgn="auto" latinLnBrk="0" hangingPunct="1">
                        <a:lnSpc>
                          <a:spcPct val="100000"/>
                        </a:lnSpc>
                        <a:spcBef>
                          <a:spcPts val="0"/>
                        </a:spcBef>
                        <a:spcAft>
                          <a:spcPts val="0"/>
                        </a:spcAft>
                        <a:buClrTx/>
                        <a:buSzTx/>
                        <a:buFontTx/>
                        <a:buNone/>
                        <a:tabLst/>
                        <a:defRPr/>
                      </a:pPr>
                      <a:r>
                        <a:rPr lang="es-CL" sz="1800" dirty="0">
                          <a:solidFill>
                            <a:schemeClr val="bg1">
                              <a:lumMod val="10000"/>
                            </a:schemeClr>
                          </a:solidFill>
                        </a:rPr>
                        <a:t>Servicios de Gobierno</a:t>
                      </a:r>
                    </a:p>
                    <a:p>
                      <a:endParaRPr lang="es-CL" sz="1800" dirty="0">
                        <a:solidFill>
                          <a:schemeClr val="bg1">
                            <a:lumMod val="10000"/>
                          </a:schemeClr>
                        </a:solidFill>
                      </a:endParaRPr>
                    </a:p>
                    <a:p>
                      <a:endParaRPr lang="es-CL" sz="1800" dirty="0">
                        <a:solidFill>
                          <a:schemeClr val="bg1">
                            <a:lumMod val="10000"/>
                          </a:schemeClr>
                        </a:solidFill>
                      </a:endParaRPr>
                    </a:p>
                  </a:txBody>
                  <a:tcPr marL="91454" marR="91454" marT="45648" marB="45648">
                    <a:noFill/>
                  </a:tcPr>
                </a:tc>
                <a:tc>
                  <a:txBody>
                    <a:bodyPr/>
                    <a:lstStyle/>
                    <a:p>
                      <a:r>
                        <a:rPr lang="es-CL" sz="1800" dirty="0">
                          <a:solidFill>
                            <a:schemeClr val="bg1">
                              <a:lumMod val="10000"/>
                            </a:schemeClr>
                          </a:solidFill>
                        </a:rPr>
                        <a:t>Frutas de Exportación </a:t>
                      </a:r>
                    </a:p>
                    <a:p>
                      <a:r>
                        <a:rPr lang="es-CL" sz="1800" dirty="0">
                          <a:solidFill>
                            <a:schemeClr val="bg1">
                              <a:lumMod val="10000"/>
                            </a:schemeClr>
                          </a:solidFill>
                        </a:rPr>
                        <a:t>Equipos de laboratorio</a:t>
                      </a:r>
                    </a:p>
                    <a:p>
                      <a:r>
                        <a:rPr lang="es-CL" sz="1800" dirty="0">
                          <a:solidFill>
                            <a:schemeClr val="bg1">
                              <a:lumMod val="10000"/>
                            </a:schemeClr>
                          </a:solidFill>
                        </a:rPr>
                        <a:t>Universidades</a:t>
                      </a:r>
                    </a:p>
                    <a:p>
                      <a:r>
                        <a:rPr lang="es-CL" sz="1800" dirty="0">
                          <a:solidFill>
                            <a:schemeClr val="bg1">
                              <a:lumMod val="10000"/>
                            </a:schemeClr>
                          </a:solidFill>
                        </a:rPr>
                        <a:t>AFP</a:t>
                      </a:r>
                    </a:p>
                    <a:p>
                      <a:r>
                        <a:rPr lang="es-CL" sz="1800" dirty="0">
                          <a:solidFill>
                            <a:schemeClr val="bg1">
                              <a:lumMod val="10000"/>
                            </a:schemeClr>
                          </a:solidFill>
                        </a:rPr>
                        <a:t>Etc.</a:t>
                      </a:r>
                    </a:p>
                  </a:txBody>
                  <a:tcPr marL="91454" marR="91454" marT="45648" marB="45648">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4A756310-325E-DD40-BC83-69D26CCB3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3262313"/>
            <a:ext cx="5040313"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275" name="Text Box 2">
            <a:extLst>
              <a:ext uri="{FF2B5EF4-FFF2-40B4-BE49-F238E27FC236}">
                <a16:creationId xmlns:a16="http://schemas.microsoft.com/office/drawing/2014/main" id="{7B900DC7-8DD6-4642-8047-EEA12E5A65E4}"/>
              </a:ext>
            </a:extLst>
          </p:cNvPr>
          <p:cNvSpPr txBox="1">
            <a:spLocks noChangeArrowheads="1"/>
          </p:cNvSpPr>
          <p:nvPr/>
        </p:nvSpPr>
        <p:spPr bwMode="auto">
          <a:xfrm>
            <a:off x="503238" y="2079625"/>
            <a:ext cx="73437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defRPr/>
            </a:pPr>
            <a:r>
              <a:rPr lang="es-ES" altLang="es-CL" sz="2400" dirty="0">
                <a:solidFill>
                  <a:srgbClr val="800000"/>
                </a:solidFill>
              </a:rPr>
              <a:t>	ESTRATEGIA EN LA QUE ESTÁ INSERTA EL PROYECTO TECNOLÓGICO:</a:t>
            </a:r>
          </a:p>
          <a:p>
            <a:pPr eaLnBrk="1" hangingPunct="1">
              <a:defRPr/>
            </a:pPr>
            <a:endParaRPr lang="es-ES" altLang="es-CL" sz="500" dirty="0">
              <a:solidFill>
                <a:srgbClr val="800000"/>
              </a:solidFill>
            </a:endParaRPr>
          </a:p>
          <a:p>
            <a:pPr eaLnBrk="1" hangingPunct="1">
              <a:defRPr/>
            </a:pPr>
            <a:endParaRPr lang="es-ES" altLang="es-CL" sz="500" dirty="0">
              <a:solidFill>
                <a:srgbClr val="800000"/>
              </a:solidFill>
            </a:endParaRPr>
          </a:p>
          <a:p>
            <a:pPr eaLnBrk="1" hangingPunct="1">
              <a:buFontTx/>
              <a:buChar char="•"/>
              <a:defRPr/>
            </a:pPr>
            <a:r>
              <a:rPr lang="es-ES_tradnl" altLang="es-CL" sz="2000" dirty="0">
                <a:solidFill>
                  <a:schemeClr val="bg1">
                    <a:lumMod val="10000"/>
                  </a:schemeClr>
                </a:solidFill>
              </a:rPr>
              <a:t>Mercado Actual - Producto Actual</a:t>
            </a:r>
          </a:p>
          <a:p>
            <a:pPr eaLnBrk="1" hangingPunct="1">
              <a:buFontTx/>
              <a:buChar char="•"/>
              <a:defRPr/>
            </a:pPr>
            <a:endParaRPr lang="es-ES_tradnl" altLang="es-CL" sz="400" dirty="0">
              <a:solidFill>
                <a:schemeClr val="bg1">
                  <a:lumMod val="10000"/>
                </a:schemeClr>
              </a:solidFill>
            </a:endParaRPr>
          </a:p>
          <a:p>
            <a:pPr eaLnBrk="1" hangingPunct="1">
              <a:buFontTx/>
              <a:buChar char="•"/>
              <a:defRPr/>
            </a:pPr>
            <a:endParaRPr lang="es-ES_tradnl" altLang="es-CL" sz="400" dirty="0">
              <a:solidFill>
                <a:schemeClr val="bg1">
                  <a:lumMod val="10000"/>
                </a:schemeClr>
              </a:solidFill>
            </a:endParaRPr>
          </a:p>
          <a:p>
            <a:pPr eaLnBrk="1" hangingPunct="1">
              <a:buFontTx/>
              <a:buChar char="•"/>
              <a:defRPr/>
            </a:pPr>
            <a:r>
              <a:rPr lang="es-ES_tradnl" altLang="es-CL" sz="2000" dirty="0">
                <a:solidFill>
                  <a:schemeClr val="bg1">
                    <a:lumMod val="10000"/>
                  </a:schemeClr>
                </a:solidFill>
              </a:rPr>
              <a:t>Mercado Actual - Producto Nuevo</a:t>
            </a:r>
          </a:p>
          <a:p>
            <a:pPr eaLnBrk="1" hangingPunct="1">
              <a:buFontTx/>
              <a:buChar char="•"/>
              <a:defRPr/>
            </a:pPr>
            <a:endParaRPr lang="es-ES_tradnl" altLang="es-CL" sz="600" dirty="0">
              <a:solidFill>
                <a:schemeClr val="bg1">
                  <a:lumMod val="10000"/>
                </a:schemeClr>
              </a:solidFill>
            </a:endParaRPr>
          </a:p>
          <a:p>
            <a:pPr eaLnBrk="1" hangingPunct="1">
              <a:buFontTx/>
              <a:buChar char="•"/>
              <a:defRPr/>
            </a:pPr>
            <a:endParaRPr lang="es-ES_tradnl" altLang="es-CL" sz="600" dirty="0">
              <a:solidFill>
                <a:schemeClr val="bg1">
                  <a:lumMod val="10000"/>
                </a:schemeClr>
              </a:solidFill>
            </a:endParaRPr>
          </a:p>
          <a:p>
            <a:pPr eaLnBrk="1" hangingPunct="1">
              <a:buFontTx/>
              <a:buChar char="•"/>
              <a:defRPr/>
            </a:pPr>
            <a:r>
              <a:rPr lang="es-ES_tradnl" altLang="es-CL" sz="2000" dirty="0">
                <a:solidFill>
                  <a:schemeClr val="bg1">
                    <a:lumMod val="10000"/>
                  </a:schemeClr>
                </a:solidFill>
              </a:rPr>
              <a:t>Mercado Nuevo - Producto Actual</a:t>
            </a:r>
          </a:p>
          <a:p>
            <a:pPr eaLnBrk="1" hangingPunct="1">
              <a:buFontTx/>
              <a:buChar char="•"/>
              <a:defRPr/>
            </a:pPr>
            <a:endParaRPr lang="es-ES_tradnl" altLang="es-CL" sz="500" dirty="0">
              <a:solidFill>
                <a:schemeClr val="bg1">
                  <a:lumMod val="10000"/>
                </a:schemeClr>
              </a:solidFill>
            </a:endParaRPr>
          </a:p>
          <a:p>
            <a:pPr eaLnBrk="1" hangingPunct="1">
              <a:buFontTx/>
              <a:buChar char="•"/>
              <a:defRPr/>
            </a:pPr>
            <a:endParaRPr lang="es-ES_tradnl" altLang="es-CL" sz="500" dirty="0">
              <a:solidFill>
                <a:schemeClr val="bg1">
                  <a:lumMod val="10000"/>
                </a:schemeClr>
              </a:solidFill>
            </a:endParaRPr>
          </a:p>
          <a:p>
            <a:pPr eaLnBrk="1" hangingPunct="1">
              <a:buFontTx/>
              <a:buChar char="•"/>
              <a:defRPr/>
            </a:pPr>
            <a:r>
              <a:rPr lang="es-ES_tradnl" altLang="es-CL" sz="2000" dirty="0">
                <a:solidFill>
                  <a:schemeClr val="bg1">
                    <a:lumMod val="10000"/>
                  </a:schemeClr>
                </a:solidFill>
              </a:rPr>
              <a:t>Mercado Nuevo - Producto Nuevo</a:t>
            </a:r>
          </a:p>
          <a:p>
            <a:pPr eaLnBrk="1" hangingPunct="1">
              <a:buFontTx/>
              <a:buChar char="•"/>
              <a:defRPr/>
            </a:pPr>
            <a:endParaRPr lang="es-ES" altLang="es-CL" sz="2400" dirty="0">
              <a:solidFill>
                <a:schemeClr val="bg1">
                  <a:lumMod val="10000"/>
                </a:schemeClr>
              </a:solidFill>
            </a:endParaRPr>
          </a:p>
        </p:txBody>
      </p:sp>
      <p:sp>
        <p:nvSpPr>
          <p:cNvPr id="7" name="Text Box 2">
            <a:extLst>
              <a:ext uri="{FF2B5EF4-FFF2-40B4-BE49-F238E27FC236}">
                <a16:creationId xmlns:a16="http://schemas.microsoft.com/office/drawing/2014/main" id="{2E417FF3-1B1D-2447-81D7-9B53850D6037}"/>
              </a:ext>
            </a:extLst>
          </p:cNvPr>
          <p:cNvSpPr txBox="1">
            <a:spLocks noChangeArrowheads="1"/>
          </p:cNvSpPr>
          <p:nvPr/>
        </p:nvSpPr>
        <p:spPr bwMode="auto">
          <a:xfrm>
            <a:off x="4486275" y="5805488"/>
            <a:ext cx="4429125" cy="369887"/>
          </a:xfrm>
          <a:prstGeom prst="rect">
            <a:avLst/>
          </a:prstGeom>
          <a:noFill/>
          <a:ln>
            <a:noFill/>
          </a:ln>
          <a:effec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s-ES" altLang="es-CL" sz="1800" dirty="0">
                <a:solidFill>
                  <a:schemeClr val="bg2">
                    <a:lumMod val="90000"/>
                    <a:lumOff val="10000"/>
                  </a:schemeClr>
                </a:solidFill>
                <a:latin typeface="Arial" pitchFamily="34" charset="0"/>
              </a:rPr>
              <a:t>Ciclo de Vida de un Producto     </a:t>
            </a:r>
            <a:r>
              <a:rPr lang="es-ES" altLang="es-CL" sz="1000" dirty="0">
                <a:solidFill>
                  <a:schemeClr val="bg2">
                    <a:lumMod val="90000"/>
                    <a:lumOff val="10000"/>
                  </a:schemeClr>
                </a:solidFill>
                <a:latin typeface="Arial" pitchFamily="34" charset="0"/>
              </a:rPr>
              <a:t>Tiempo</a:t>
            </a:r>
          </a:p>
        </p:txBody>
      </p:sp>
      <p:sp>
        <p:nvSpPr>
          <p:cNvPr id="9" name="Text Box 4">
            <a:extLst>
              <a:ext uri="{FF2B5EF4-FFF2-40B4-BE49-F238E27FC236}">
                <a16:creationId xmlns:a16="http://schemas.microsoft.com/office/drawing/2014/main" id="{DBC728AE-2934-1F43-B929-8D6AD1D1B72D}"/>
              </a:ext>
            </a:extLst>
          </p:cNvPr>
          <p:cNvSpPr txBox="1">
            <a:spLocks noChangeArrowheads="1"/>
          </p:cNvSpPr>
          <p:nvPr/>
        </p:nvSpPr>
        <p:spPr bwMode="auto">
          <a:xfrm>
            <a:off x="395536" y="1268413"/>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
        <p:nvSpPr>
          <p:cNvPr id="39942" name="Rectangle 4">
            <a:extLst>
              <a:ext uri="{FF2B5EF4-FFF2-40B4-BE49-F238E27FC236}">
                <a16:creationId xmlns:a16="http://schemas.microsoft.com/office/drawing/2014/main" id="{5B69203F-6AAF-E34B-9953-AE1A68C006E7}"/>
              </a:ext>
            </a:extLst>
          </p:cNvPr>
          <p:cNvSpPr>
            <a:spLocks noChangeArrowheads="1"/>
          </p:cNvSpPr>
          <p:nvPr/>
        </p:nvSpPr>
        <p:spPr bwMode="auto">
          <a:xfrm>
            <a:off x="395536" y="836613"/>
            <a:ext cx="5372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_tradnl" altLang="es-CL" sz="1800">
                <a:solidFill>
                  <a:srgbClr val="204392"/>
                </a:solidFill>
              </a:rPr>
              <a:t>Preparación del Proyecto</a:t>
            </a:r>
          </a:p>
        </p:txBody>
      </p:sp>
      <p:sp>
        <p:nvSpPr>
          <p:cNvPr id="39943" name="Text Box 2">
            <a:extLst>
              <a:ext uri="{FF2B5EF4-FFF2-40B4-BE49-F238E27FC236}">
                <a16:creationId xmlns:a16="http://schemas.microsoft.com/office/drawing/2014/main" id="{07E1A2C3-5F05-8A40-BADE-B5F32C55E7D6}"/>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Text Box 2">
            <a:extLst>
              <a:ext uri="{FF2B5EF4-FFF2-40B4-BE49-F238E27FC236}">
                <a16:creationId xmlns:a16="http://schemas.microsoft.com/office/drawing/2014/main" id="{E699D65E-0DF1-7D46-88CE-F9C35713FE7F}"/>
              </a:ext>
            </a:extLst>
          </p:cNvPr>
          <p:cNvSpPr txBox="1">
            <a:spLocks noChangeArrowheads="1"/>
          </p:cNvSpPr>
          <p:nvPr/>
        </p:nvSpPr>
        <p:spPr bwMode="auto">
          <a:xfrm>
            <a:off x="371921" y="1772816"/>
            <a:ext cx="8664575" cy="5232202"/>
          </a:xfrm>
          <a:prstGeom prst="rect">
            <a:avLst/>
          </a:prstGeom>
          <a:noFill/>
          <a:ln>
            <a:noFill/>
          </a:ln>
          <a:effec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s-ES" altLang="es-CL" sz="2000" dirty="0">
                <a:solidFill>
                  <a:schemeClr val="accent5">
                    <a:lumMod val="25000"/>
                  </a:schemeClr>
                </a:solidFill>
                <a:latin typeface="Arial" pitchFamily="34" charset="0"/>
              </a:rPr>
              <a:t>EN EL CASO DE PROYECTOS TIC, INFLUYE EL TIPO DE PROYECTO:</a:t>
            </a:r>
            <a:endParaRPr lang="es-ES" altLang="es-CL" sz="400" dirty="0">
              <a:solidFill>
                <a:schemeClr val="accent5">
                  <a:lumMod val="25000"/>
                </a:schemeClr>
              </a:solidFill>
              <a:latin typeface="Arial" pitchFamily="34" charset="0"/>
            </a:endParaRPr>
          </a:p>
          <a:p>
            <a:pPr eaLnBrk="1" hangingPunct="1">
              <a:defRPr/>
            </a:pPr>
            <a:endParaRPr lang="es-ES" altLang="es-CL" sz="500" dirty="0">
              <a:solidFill>
                <a:srgbClr val="800000"/>
              </a:solidFill>
              <a:latin typeface="Arial" pitchFamily="34" charset="0"/>
            </a:endParaRPr>
          </a:p>
          <a:p>
            <a:pPr eaLnBrk="1" hangingPunct="1">
              <a:buFontTx/>
              <a:buChar char="•"/>
              <a:defRPr/>
            </a:pPr>
            <a:r>
              <a:rPr lang="es-ES_tradnl" altLang="es-CL" sz="2000" dirty="0">
                <a:solidFill>
                  <a:schemeClr val="bg1">
                    <a:lumMod val="10000"/>
                  </a:schemeClr>
                </a:solidFill>
                <a:latin typeface="Arial" pitchFamily="34" charset="0"/>
              </a:rPr>
              <a:t>Proyectos de mejoramiento o ampliación de infraestructura</a:t>
            </a:r>
          </a:p>
          <a:p>
            <a:pPr eaLnBrk="1" hangingPunct="1">
              <a:buFontTx/>
              <a:buChar char="•"/>
              <a:defRPr/>
            </a:pPr>
            <a:endParaRPr lang="es-ES_tradnl" altLang="es-CL" sz="400" dirty="0">
              <a:solidFill>
                <a:schemeClr val="bg1">
                  <a:lumMod val="10000"/>
                </a:schemeClr>
              </a:solidFill>
              <a:latin typeface="Arial" pitchFamily="34" charset="0"/>
            </a:endParaRPr>
          </a:p>
          <a:p>
            <a:pPr eaLnBrk="1" hangingPunct="1">
              <a:buFontTx/>
              <a:buChar char="•"/>
              <a:defRPr/>
            </a:pPr>
            <a:endParaRPr lang="es-ES_tradnl" altLang="es-CL" sz="400" dirty="0">
              <a:solidFill>
                <a:schemeClr val="bg1">
                  <a:lumMod val="10000"/>
                </a:schemeClr>
              </a:solidFill>
              <a:latin typeface="Arial" pitchFamily="34" charset="0"/>
            </a:endParaRPr>
          </a:p>
          <a:p>
            <a:pPr eaLnBrk="1" hangingPunct="1">
              <a:buFontTx/>
              <a:buChar char="•"/>
              <a:defRPr/>
            </a:pPr>
            <a:r>
              <a:rPr lang="es-ES_tradnl" altLang="es-CL" sz="2000" dirty="0">
                <a:solidFill>
                  <a:schemeClr val="bg1">
                    <a:lumMod val="10000"/>
                  </a:schemeClr>
                </a:solidFill>
                <a:latin typeface="Arial" pitchFamily="34" charset="0"/>
              </a:rPr>
              <a:t>Proyectos de mejoramiento o extensión de servicios.</a:t>
            </a:r>
          </a:p>
          <a:p>
            <a:pPr marL="0" indent="0" eaLnBrk="1" hangingPunct="1">
              <a:defRPr/>
            </a:pPr>
            <a:endParaRPr lang="es-ES_tradnl" altLang="es-CL" sz="600" dirty="0">
              <a:solidFill>
                <a:schemeClr val="bg1">
                  <a:lumMod val="10000"/>
                </a:schemeClr>
              </a:solidFill>
              <a:latin typeface="Arial" pitchFamily="34" charset="0"/>
            </a:endParaRPr>
          </a:p>
          <a:p>
            <a:pPr eaLnBrk="1" hangingPunct="1">
              <a:buFontTx/>
              <a:buChar char="•"/>
              <a:defRPr/>
            </a:pPr>
            <a:r>
              <a:rPr lang="es-ES_tradnl" altLang="es-CL" sz="2000" dirty="0">
                <a:solidFill>
                  <a:schemeClr val="bg1">
                    <a:lumMod val="10000"/>
                  </a:schemeClr>
                </a:solidFill>
                <a:latin typeface="Arial" pitchFamily="34" charset="0"/>
              </a:rPr>
              <a:t>Proyectos de habilitación de nuevos negocios</a:t>
            </a:r>
          </a:p>
          <a:p>
            <a:pPr eaLnBrk="1" hangingPunct="1">
              <a:buFontTx/>
              <a:buChar char="•"/>
              <a:defRPr/>
            </a:pPr>
            <a:endParaRPr lang="es-ES_tradnl" altLang="es-CL" sz="500" dirty="0">
              <a:solidFill>
                <a:schemeClr val="bg1">
                  <a:lumMod val="10000"/>
                </a:schemeClr>
              </a:solidFill>
              <a:latin typeface="Arial" pitchFamily="34" charset="0"/>
            </a:endParaRPr>
          </a:p>
          <a:p>
            <a:pPr eaLnBrk="1" hangingPunct="1">
              <a:buFontTx/>
              <a:buChar char="•"/>
              <a:defRPr/>
            </a:pPr>
            <a:endParaRPr lang="es-ES_tradnl" altLang="es-CL" sz="500" dirty="0">
              <a:solidFill>
                <a:schemeClr val="bg1">
                  <a:lumMod val="10000"/>
                </a:schemeClr>
              </a:solidFill>
              <a:latin typeface="Arial" pitchFamily="34" charset="0"/>
            </a:endParaRPr>
          </a:p>
          <a:p>
            <a:pPr eaLnBrk="1" hangingPunct="1">
              <a:buFontTx/>
              <a:buChar char="•"/>
              <a:defRPr/>
            </a:pPr>
            <a:r>
              <a:rPr lang="es-ES_tradnl" altLang="es-CL" sz="2000" dirty="0">
                <a:solidFill>
                  <a:schemeClr val="bg1">
                    <a:lumMod val="10000"/>
                  </a:schemeClr>
                </a:solidFill>
                <a:latin typeface="Arial" pitchFamily="34" charset="0"/>
              </a:rPr>
              <a:t>Proyectos de habilitación de nuevas formas de negocios</a:t>
            </a:r>
          </a:p>
          <a:p>
            <a:pPr eaLnBrk="1" hangingPunct="1">
              <a:buFontTx/>
              <a:buChar char="•"/>
              <a:defRPr/>
            </a:pPr>
            <a:endParaRPr lang="es-ES_tradnl" altLang="es-CL" sz="1200" dirty="0">
              <a:solidFill>
                <a:schemeClr val="bg1">
                  <a:lumMod val="10000"/>
                </a:schemeClr>
              </a:solidFill>
              <a:latin typeface="Arial" pitchFamily="34" charset="0"/>
            </a:endParaRPr>
          </a:p>
          <a:p>
            <a:pPr eaLnBrk="1" hangingPunct="1">
              <a:buFontTx/>
              <a:buChar char="•"/>
              <a:defRPr/>
            </a:pPr>
            <a:endParaRPr lang="es-ES_tradnl" altLang="es-CL" sz="1050" dirty="0">
              <a:solidFill>
                <a:srgbClr val="800000"/>
              </a:solidFill>
              <a:latin typeface="Arial" pitchFamily="34" charset="0"/>
            </a:endParaRPr>
          </a:p>
          <a:p>
            <a:pPr marL="0" indent="0" eaLnBrk="1" hangingPunct="1">
              <a:defRPr/>
            </a:pPr>
            <a:r>
              <a:rPr lang="es-ES_tradnl" altLang="es-CL" sz="2000" dirty="0">
                <a:solidFill>
                  <a:schemeClr val="accent5">
                    <a:lumMod val="25000"/>
                  </a:schemeClr>
                </a:solidFill>
                <a:latin typeface="Arial" pitchFamily="34" charset="0"/>
              </a:rPr>
              <a:t>EN GENERAL DEFINEN SU DEMANDA POR LOS NEGOCIOS O PROCESOS QUE SOPORTAN  Y NO PUEDEN EVALUARSE EN FORMA INDEPENDIENTE DE ELLOS.</a:t>
            </a:r>
          </a:p>
          <a:p>
            <a:pPr marL="0" indent="0" eaLnBrk="1" hangingPunct="1">
              <a:defRPr/>
            </a:pPr>
            <a:endParaRPr lang="es-ES_tradnl" altLang="es-CL" sz="900" dirty="0">
              <a:solidFill>
                <a:srgbClr val="800000"/>
              </a:solidFill>
              <a:latin typeface="Arial" pitchFamily="34" charset="0"/>
            </a:endParaRPr>
          </a:p>
          <a:p>
            <a:pPr marL="0" indent="0" eaLnBrk="1" hangingPunct="1">
              <a:defRPr/>
            </a:pPr>
            <a:r>
              <a:rPr lang="es-ES_tradnl" altLang="es-CL" sz="2000" dirty="0">
                <a:solidFill>
                  <a:schemeClr val="bg1">
                    <a:lumMod val="10000"/>
                  </a:schemeClr>
                </a:solidFill>
                <a:latin typeface="Arial" pitchFamily="34" charset="0"/>
              </a:rPr>
              <a:t>La salvedad son proyectos tecnológicos “obligados”, cuya ejecución está determinada por razones diferentes de su rentabilidad.  En tal caso se evalúan por “costo – efectividad”.  </a:t>
            </a:r>
          </a:p>
          <a:p>
            <a:pPr marL="0" indent="0" eaLnBrk="1" hangingPunct="1">
              <a:defRPr/>
            </a:pPr>
            <a:endParaRPr lang="es-ES_tradnl" altLang="es-CL" sz="2000" dirty="0">
              <a:solidFill>
                <a:schemeClr val="bg1">
                  <a:lumMod val="10000"/>
                </a:schemeClr>
              </a:solidFill>
              <a:latin typeface="Arial" pitchFamily="34" charset="0"/>
            </a:endParaRPr>
          </a:p>
          <a:p>
            <a:pPr eaLnBrk="1" hangingPunct="1">
              <a:buFontTx/>
              <a:buChar char="•"/>
              <a:defRPr/>
            </a:pPr>
            <a:endParaRPr lang="es-ES" altLang="es-CL" dirty="0">
              <a:solidFill>
                <a:schemeClr val="bg1">
                  <a:lumMod val="10000"/>
                </a:schemeClr>
              </a:solidFill>
              <a:latin typeface="Arial" pitchFamily="34" charset="0"/>
            </a:endParaRPr>
          </a:p>
        </p:txBody>
      </p:sp>
      <p:sp>
        <p:nvSpPr>
          <p:cNvPr id="9" name="Text Box 4">
            <a:extLst>
              <a:ext uri="{FF2B5EF4-FFF2-40B4-BE49-F238E27FC236}">
                <a16:creationId xmlns:a16="http://schemas.microsoft.com/office/drawing/2014/main" id="{26EBE35E-86E2-9948-9999-DE13834C80C4}"/>
              </a:ext>
            </a:extLst>
          </p:cNvPr>
          <p:cNvSpPr txBox="1">
            <a:spLocks noChangeArrowheads="1"/>
          </p:cNvSpPr>
          <p:nvPr/>
        </p:nvSpPr>
        <p:spPr bwMode="auto">
          <a:xfrm>
            <a:off x="323528" y="1052513"/>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
        <p:nvSpPr>
          <p:cNvPr id="40964" name="Rectangle 4">
            <a:extLst>
              <a:ext uri="{FF2B5EF4-FFF2-40B4-BE49-F238E27FC236}">
                <a16:creationId xmlns:a16="http://schemas.microsoft.com/office/drawing/2014/main" id="{9256705B-D1EC-F94B-ABA1-920384DFE358}"/>
              </a:ext>
            </a:extLst>
          </p:cNvPr>
          <p:cNvSpPr>
            <a:spLocks noChangeArrowheads="1"/>
          </p:cNvSpPr>
          <p:nvPr/>
        </p:nvSpPr>
        <p:spPr bwMode="auto">
          <a:xfrm>
            <a:off x="352028" y="548680"/>
            <a:ext cx="5372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_tradnl" altLang="es-CL" sz="1800" dirty="0">
                <a:solidFill>
                  <a:srgbClr val="204392"/>
                </a:solidFill>
              </a:rPr>
              <a:t>Preparación del Proyecto</a:t>
            </a:r>
          </a:p>
        </p:txBody>
      </p:sp>
      <p:sp>
        <p:nvSpPr>
          <p:cNvPr id="40965" name="Text Box 2">
            <a:extLst>
              <a:ext uri="{FF2B5EF4-FFF2-40B4-BE49-F238E27FC236}">
                <a16:creationId xmlns:a16="http://schemas.microsoft.com/office/drawing/2014/main" id="{691C15CE-A30A-C243-BB7A-F6210A00AEB3}"/>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BC67E83-C3EA-DC48-9996-8CCD8FB18ED5}"/>
              </a:ext>
            </a:extLst>
          </p:cNvPr>
          <p:cNvSpPr>
            <a:spLocks noGrp="1" noChangeArrowheads="1"/>
          </p:cNvSpPr>
          <p:nvPr>
            <p:ph type="title"/>
          </p:nvPr>
        </p:nvSpPr>
        <p:spPr>
          <a:xfrm>
            <a:off x="400000" y="1339850"/>
            <a:ext cx="7772400" cy="387350"/>
          </a:xfrm>
        </p:spPr>
        <p:txBody>
          <a:bodyPr/>
          <a:lstStyle/>
          <a:p>
            <a:pPr eaLnBrk="1" hangingPunct="1"/>
            <a:r>
              <a:rPr lang="es-MX" altLang="es-CL" sz="2000" dirty="0"/>
              <a:t>Primero saber…qué es lo que necesitamos saber</a:t>
            </a:r>
            <a:endParaRPr lang="es-ES" altLang="es-CL" sz="2000" dirty="0"/>
          </a:p>
        </p:txBody>
      </p:sp>
      <p:sp>
        <p:nvSpPr>
          <p:cNvPr id="35843" name="Oval 4">
            <a:extLst>
              <a:ext uri="{FF2B5EF4-FFF2-40B4-BE49-F238E27FC236}">
                <a16:creationId xmlns:a16="http://schemas.microsoft.com/office/drawing/2014/main" id="{CF4E0D5E-241D-0C47-842D-15DC9E80D804}"/>
              </a:ext>
            </a:extLst>
          </p:cNvPr>
          <p:cNvSpPr>
            <a:spLocks noChangeArrowheads="1"/>
          </p:cNvSpPr>
          <p:nvPr/>
        </p:nvSpPr>
        <p:spPr bwMode="auto">
          <a:xfrm>
            <a:off x="468313" y="5157788"/>
            <a:ext cx="1223962" cy="792162"/>
          </a:xfrm>
          <a:prstGeom prst="ellipse">
            <a:avLst/>
          </a:prstGeom>
          <a:solidFill>
            <a:schemeClr val="accent1">
              <a:lumMod val="40000"/>
              <a:lumOff val="60000"/>
            </a:schemeClr>
          </a:solidFill>
          <a:ln w="9525">
            <a:solidFill>
              <a:schemeClr val="bg1">
                <a:lumMod val="10000"/>
              </a:schemeClr>
            </a:solidFill>
            <a:round/>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200">
                <a:solidFill>
                  <a:schemeClr val="bg1">
                    <a:lumMod val="10000"/>
                  </a:schemeClr>
                </a:solidFill>
                <a:latin typeface="Tahoma" panose="020B0604030504040204" pitchFamily="34" charset="0"/>
              </a:rPr>
              <a:t>Exploración</a:t>
            </a:r>
          </a:p>
          <a:p>
            <a:pPr algn="ctr">
              <a:defRPr/>
            </a:pPr>
            <a:r>
              <a:rPr lang="es-MX" altLang="es-CL" sz="1200">
                <a:solidFill>
                  <a:schemeClr val="bg1">
                    <a:lumMod val="10000"/>
                  </a:schemeClr>
                </a:solidFill>
                <a:latin typeface="Tahoma" panose="020B0604030504040204" pitchFamily="34" charset="0"/>
              </a:rPr>
              <a:t>de</a:t>
            </a:r>
          </a:p>
          <a:p>
            <a:pPr algn="ctr">
              <a:defRPr/>
            </a:pPr>
            <a:r>
              <a:rPr lang="es-MX" altLang="es-CL" sz="1200">
                <a:solidFill>
                  <a:schemeClr val="bg1">
                    <a:lumMod val="10000"/>
                  </a:schemeClr>
                </a:solidFill>
                <a:latin typeface="Tahoma" panose="020B0604030504040204" pitchFamily="34" charset="0"/>
              </a:rPr>
              <a:t>Información</a:t>
            </a:r>
            <a:endParaRPr lang="es-ES" altLang="es-CL" sz="1200">
              <a:solidFill>
                <a:schemeClr val="bg1">
                  <a:lumMod val="10000"/>
                </a:schemeClr>
              </a:solidFill>
              <a:latin typeface="Tahoma" panose="020B0604030504040204" pitchFamily="34" charset="0"/>
            </a:endParaRPr>
          </a:p>
        </p:txBody>
      </p:sp>
      <p:sp>
        <p:nvSpPr>
          <p:cNvPr id="35844" name="Oval 5">
            <a:extLst>
              <a:ext uri="{FF2B5EF4-FFF2-40B4-BE49-F238E27FC236}">
                <a16:creationId xmlns:a16="http://schemas.microsoft.com/office/drawing/2014/main" id="{81E6F7AA-1BE3-3B42-A23C-A2FFD89B38CB}"/>
              </a:ext>
            </a:extLst>
          </p:cNvPr>
          <p:cNvSpPr>
            <a:spLocks noChangeArrowheads="1"/>
          </p:cNvSpPr>
          <p:nvPr/>
        </p:nvSpPr>
        <p:spPr bwMode="auto">
          <a:xfrm>
            <a:off x="468313" y="2205038"/>
            <a:ext cx="1223962" cy="792162"/>
          </a:xfrm>
          <a:prstGeom prst="ellipse">
            <a:avLst/>
          </a:prstGeom>
          <a:solidFill>
            <a:schemeClr val="accent1">
              <a:lumMod val="40000"/>
              <a:lumOff val="60000"/>
            </a:schemeClr>
          </a:solidFill>
          <a:ln w="9525">
            <a:solidFill>
              <a:schemeClr val="bg1">
                <a:lumMod val="10000"/>
              </a:schemeClr>
            </a:solidFill>
            <a:round/>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200">
                <a:solidFill>
                  <a:schemeClr val="bg1">
                    <a:lumMod val="10000"/>
                  </a:schemeClr>
                </a:solidFill>
                <a:latin typeface="Tahoma" panose="020B0604030504040204" pitchFamily="34" charset="0"/>
              </a:rPr>
              <a:t>Objetivo</a:t>
            </a:r>
          </a:p>
          <a:p>
            <a:pPr algn="ctr">
              <a:defRPr/>
            </a:pPr>
            <a:r>
              <a:rPr lang="es-MX" altLang="es-CL" sz="1200">
                <a:solidFill>
                  <a:schemeClr val="bg1">
                    <a:lumMod val="10000"/>
                  </a:schemeClr>
                </a:solidFill>
                <a:latin typeface="Tahoma" panose="020B0604030504040204" pitchFamily="34" charset="0"/>
              </a:rPr>
              <a:t>Del</a:t>
            </a:r>
          </a:p>
          <a:p>
            <a:pPr algn="ctr">
              <a:defRPr/>
            </a:pPr>
            <a:r>
              <a:rPr lang="es-MX" altLang="es-CL" sz="1200">
                <a:solidFill>
                  <a:schemeClr val="bg1">
                    <a:lumMod val="10000"/>
                  </a:schemeClr>
                </a:solidFill>
                <a:latin typeface="Tahoma" panose="020B0604030504040204" pitchFamily="34" charset="0"/>
              </a:rPr>
              <a:t>Estudio</a:t>
            </a:r>
            <a:endParaRPr lang="es-ES" altLang="es-CL" sz="1200">
              <a:solidFill>
                <a:schemeClr val="bg1">
                  <a:lumMod val="10000"/>
                </a:schemeClr>
              </a:solidFill>
              <a:latin typeface="Tahoma" panose="020B0604030504040204" pitchFamily="34" charset="0"/>
            </a:endParaRPr>
          </a:p>
        </p:txBody>
      </p:sp>
      <p:sp>
        <p:nvSpPr>
          <p:cNvPr id="35845" name="Rectangle 9">
            <a:extLst>
              <a:ext uri="{FF2B5EF4-FFF2-40B4-BE49-F238E27FC236}">
                <a16:creationId xmlns:a16="http://schemas.microsoft.com/office/drawing/2014/main" id="{09483F08-5288-174D-8E07-BB7CDE043870}"/>
              </a:ext>
            </a:extLst>
          </p:cNvPr>
          <p:cNvSpPr>
            <a:spLocks noChangeArrowheads="1"/>
          </p:cNvSpPr>
          <p:nvPr/>
        </p:nvSpPr>
        <p:spPr bwMode="auto">
          <a:xfrm>
            <a:off x="1258888" y="3284538"/>
            <a:ext cx="1368425" cy="1655762"/>
          </a:xfrm>
          <a:prstGeom prst="rect">
            <a:avLst/>
          </a:prstGeom>
          <a:solidFill>
            <a:srgbClr val="CCFFCC"/>
          </a:solidFill>
          <a:ln w="9525">
            <a:solidFill>
              <a:schemeClr val="bg1">
                <a:lumMod val="10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200">
                <a:solidFill>
                  <a:schemeClr val="bg1">
                    <a:lumMod val="10000"/>
                  </a:schemeClr>
                </a:solidFill>
                <a:latin typeface="Tahoma" panose="020B0604030504040204" pitchFamily="34" charset="0"/>
              </a:rPr>
              <a:t>Información</a:t>
            </a:r>
          </a:p>
          <a:p>
            <a:pPr algn="ctr">
              <a:defRPr/>
            </a:pPr>
            <a:r>
              <a:rPr lang="es-MX" altLang="es-CL" sz="1200">
                <a:solidFill>
                  <a:schemeClr val="bg1">
                    <a:lumMod val="10000"/>
                  </a:schemeClr>
                </a:solidFill>
                <a:latin typeface="Tahoma" panose="020B0604030504040204" pitchFamily="34" charset="0"/>
              </a:rPr>
              <a:t>requerida</a:t>
            </a:r>
            <a:endParaRPr lang="es-ES" altLang="es-CL" sz="1200">
              <a:solidFill>
                <a:schemeClr val="bg1">
                  <a:lumMod val="10000"/>
                </a:schemeClr>
              </a:solidFill>
              <a:latin typeface="Tahoma" panose="020B0604030504040204" pitchFamily="34" charset="0"/>
            </a:endParaRPr>
          </a:p>
        </p:txBody>
      </p:sp>
      <p:sp>
        <p:nvSpPr>
          <p:cNvPr id="35846" name="Rectangle 10">
            <a:extLst>
              <a:ext uri="{FF2B5EF4-FFF2-40B4-BE49-F238E27FC236}">
                <a16:creationId xmlns:a16="http://schemas.microsoft.com/office/drawing/2014/main" id="{4CAD783D-61FD-3D4B-9396-BB3AAF278448}"/>
              </a:ext>
            </a:extLst>
          </p:cNvPr>
          <p:cNvSpPr>
            <a:spLocks noChangeArrowheads="1"/>
          </p:cNvSpPr>
          <p:nvPr/>
        </p:nvSpPr>
        <p:spPr bwMode="auto">
          <a:xfrm>
            <a:off x="2916238" y="3284538"/>
            <a:ext cx="1584325" cy="1008062"/>
          </a:xfrm>
          <a:prstGeom prst="rect">
            <a:avLst/>
          </a:prstGeom>
          <a:solidFill>
            <a:srgbClr val="CCFFCC"/>
          </a:solidFill>
          <a:ln w="9525">
            <a:solidFill>
              <a:schemeClr val="bg1">
                <a:lumMod val="10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200">
                <a:solidFill>
                  <a:schemeClr val="bg1">
                    <a:lumMod val="10000"/>
                  </a:schemeClr>
                </a:solidFill>
                <a:latin typeface="Tahoma" panose="020B0604030504040204" pitchFamily="34" charset="0"/>
              </a:rPr>
              <a:t>Información</a:t>
            </a:r>
          </a:p>
          <a:p>
            <a:pPr algn="ctr">
              <a:defRPr/>
            </a:pPr>
            <a:r>
              <a:rPr lang="es-MX" altLang="es-CL" sz="1200">
                <a:solidFill>
                  <a:schemeClr val="bg1">
                    <a:lumMod val="10000"/>
                  </a:schemeClr>
                </a:solidFill>
                <a:latin typeface="Tahoma" panose="020B0604030504040204" pitchFamily="34" charset="0"/>
              </a:rPr>
              <a:t>disponible</a:t>
            </a:r>
            <a:endParaRPr lang="es-ES" altLang="es-CL" sz="1200">
              <a:solidFill>
                <a:schemeClr val="bg1">
                  <a:lumMod val="10000"/>
                </a:schemeClr>
              </a:solidFill>
              <a:latin typeface="Tahoma" panose="020B0604030504040204" pitchFamily="34" charset="0"/>
            </a:endParaRPr>
          </a:p>
        </p:txBody>
      </p:sp>
      <p:sp>
        <p:nvSpPr>
          <p:cNvPr id="35847" name="Rectangle 12">
            <a:extLst>
              <a:ext uri="{FF2B5EF4-FFF2-40B4-BE49-F238E27FC236}">
                <a16:creationId xmlns:a16="http://schemas.microsoft.com/office/drawing/2014/main" id="{FFFBD3CD-3170-8D43-B157-6425DEC39581}"/>
              </a:ext>
            </a:extLst>
          </p:cNvPr>
          <p:cNvSpPr>
            <a:spLocks noChangeArrowheads="1"/>
          </p:cNvSpPr>
          <p:nvPr/>
        </p:nvSpPr>
        <p:spPr bwMode="auto">
          <a:xfrm>
            <a:off x="2916238" y="4365625"/>
            <a:ext cx="1584325" cy="576263"/>
          </a:xfrm>
          <a:prstGeom prst="rect">
            <a:avLst/>
          </a:prstGeom>
          <a:solidFill>
            <a:srgbClr val="CCFFCC"/>
          </a:solidFill>
          <a:ln w="9525">
            <a:solidFill>
              <a:schemeClr val="bg1">
                <a:lumMod val="10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200" dirty="0">
                <a:solidFill>
                  <a:schemeClr val="bg1">
                    <a:lumMod val="10000"/>
                  </a:schemeClr>
                </a:solidFill>
                <a:latin typeface="Tahoma" panose="020B0604030504040204" pitchFamily="34" charset="0"/>
              </a:rPr>
              <a:t>Información</a:t>
            </a:r>
          </a:p>
          <a:p>
            <a:pPr algn="ctr">
              <a:defRPr/>
            </a:pPr>
            <a:r>
              <a:rPr lang="es-MX" altLang="es-CL" sz="1200" dirty="0">
                <a:solidFill>
                  <a:schemeClr val="bg1">
                    <a:lumMod val="10000"/>
                  </a:schemeClr>
                </a:solidFill>
                <a:latin typeface="Tahoma" panose="020B0604030504040204" pitchFamily="34" charset="0"/>
              </a:rPr>
              <a:t>de campo requerida</a:t>
            </a:r>
            <a:endParaRPr lang="es-ES" altLang="es-CL" sz="1200" dirty="0">
              <a:solidFill>
                <a:schemeClr val="bg1">
                  <a:lumMod val="10000"/>
                </a:schemeClr>
              </a:solidFill>
              <a:latin typeface="Tahoma" panose="020B0604030504040204" pitchFamily="34" charset="0"/>
            </a:endParaRPr>
          </a:p>
        </p:txBody>
      </p:sp>
      <p:cxnSp>
        <p:nvCxnSpPr>
          <p:cNvPr id="35848" name="AutoShape 13">
            <a:extLst>
              <a:ext uri="{FF2B5EF4-FFF2-40B4-BE49-F238E27FC236}">
                <a16:creationId xmlns:a16="http://schemas.microsoft.com/office/drawing/2014/main" id="{5294DC7C-C504-D140-8CC6-4346EEEFE355}"/>
              </a:ext>
            </a:extLst>
          </p:cNvPr>
          <p:cNvCxnSpPr>
            <a:cxnSpLocks noChangeShapeType="1"/>
            <a:stCxn id="35844" idx="4"/>
            <a:endCxn id="35843" idx="0"/>
          </p:cNvCxnSpPr>
          <p:nvPr/>
        </p:nvCxnSpPr>
        <p:spPr bwMode="auto">
          <a:xfrm rot="5400000">
            <a:off x="794" y="4077494"/>
            <a:ext cx="2160588" cy="0"/>
          </a:xfrm>
          <a:prstGeom prst="straightConnector1">
            <a:avLst/>
          </a:prstGeom>
          <a:noFill/>
          <a:ln w="38100">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cxnSp>
        <p:nvCxnSpPr>
          <p:cNvPr id="35849" name="AutoShape 14">
            <a:extLst>
              <a:ext uri="{FF2B5EF4-FFF2-40B4-BE49-F238E27FC236}">
                <a16:creationId xmlns:a16="http://schemas.microsoft.com/office/drawing/2014/main" id="{763062CF-CB00-2E49-BFDF-74FFD63BE05B}"/>
              </a:ext>
            </a:extLst>
          </p:cNvPr>
          <p:cNvCxnSpPr>
            <a:cxnSpLocks noChangeShapeType="1"/>
            <a:stCxn id="35843" idx="6"/>
            <a:endCxn id="35845" idx="2"/>
          </p:cNvCxnSpPr>
          <p:nvPr/>
        </p:nvCxnSpPr>
        <p:spPr bwMode="auto">
          <a:xfrm flipV="1">
            <a:off x="1692275" y="4940300"/>
            <a:ext cx="250825" cy="614363"/>
          </a:xfrm>
          <a:prstGeom prst="bentConnector2">
            <a:avLst/>
          </a:prstGeom>
          <a:noFill/>
          <a:ln w="38100">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cxnSp>
        <p:nvCxnSpPr>
          <p:cNvPr id="35850" name="AutoShape 15">
            <a:extLst>
              <a:ext uri="{FF2B5EF4-FFF2-40B4-BE49-F238E27FC236}">
                <a16:creationId xmlns:a16="http://schemas.microsoft.com/office/drawing/2014/main" id="{26D5A4DA-E96A-184F-8E00-6A0212ABCE08}"/>
              </a:ext>
            </a:extLst>
          </p:cNvPr>
          <p:cNvCxnSpPr>
            <a:cxnSpLocks noChangeShapeType="1"/>
            <a:stCxn id="35844" idx="6"/>
            <a:endCxn id="35845" idx="0"/>
          </p:cNvCxnSpPr>
          <p:nvPr/>
        </p:nvCxnSpPr>
        <p:spPr bwMode="auto">
          <a:xfrm>
            <a:off x="1692275" y="2601913"/>
            <a:ext cx="250825" cy="682625"/>
          </a:xfrm>
          <a:prstGeom prst="bentConnector2">
            <a:avLst/>
          </a:prstGeom>
          <a:noFill/>
          <a:ln w="38100">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cxnSp>
        <p:nvCxnSpPr>
          <p:cNvPr id="35851" name="AutoShape 16">
            <a:extLst>
              <a:ext uri="{FF2B5EF4-FFF2-40B4-BE49-F238E27FC236}">
                <a16:creationId xmlns:a16="http://schemas.microsoft.com/office/drawing/2014/main" id="{5D7F6950-05EB-564A-B399-A394AB8C2E45}"/>
              </a:ext>
            </a:extLst>
          </p:cNvPr>
          <p:cNvCxnSpPr>
            <a:cxnSpLocks noChangeShapeType="1"/>
            <a:stCxn id="35845" idx="3"/>
            <a:endCxn id="35846" idx="1"/>
          </p:cNvCxnSpPr>
          <p:nvPr/>
        </p:nvCxnSpPr>
        <p:spPr bwMode="auto">
          <a:xfrm flipV="1">
            <a:off x="2627313" y="3789363"/>
            <a:ext cx="288925" cy="323850"/>
          </a:xfrm>
          <a:prstGeom prst="bentConnector3">
            <a:avLst>
              <a:gd name="adj1" fmla="val 50000"/>
            </a:avLst>
          </a:prstGeom>
          <a:noFill/>
          <a:ln w="38100">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cxnSp>
        <p:nvCxnSpPr>
          <p:cNvPr id="35852" name="AutoShape 17">
            <a:extLst>
              <a:ext uri="{FF2B5EF4-FFF2-40B4-BE49-F238E27FC236}">
                <a16:creationId xmlns:a16="http://schemas.microsoft.com/office/drawing/2014/main" id="{3A7F2EA6-2226-1B41-B577-D8FC8EEA0AC8}"/>
              </a:ext>
            </a:extLst>
          </p:cNvPr>
          <p:cNvCxnSpPr>
            <a:cxnSpLocks noChangeShapeType="1"/>
            <a:stCxn id="35846" idx="3"/>
            <a:endCxn id="35847" idx="3"/>
          </p:cNvCxnSpPr>
          <p:nvPr/>
        </p:nvCxnSpPr>
        <p:spPr bwMode="auto">
          <a:xfrm>
            <a:off x="4500563" y="3789363"/>
            <a:ext cx="1587" cy="865187"/>
          </a:xfrm>
          <a:prstGeom prst="bentConnector3">
            <a:avLst>
              <a:gd name="adj1" fmla="val 14400005"/>
            </a:avLst>
          </a:prstGeom>
          <a:noFill/>
          <a:ln w="38100">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sp>
        <p:nvSpPr>
          <p:cNvPr id="35853" name="Oval 18">
            <a:extLst>
              <a:ext uri="{FF2B5EF4-FFF2-40B4-BE49-F238E27FC236}">
                <a16:creationId xmlns:a16="http://schemas.microsoft.com/office/drawing/2014/main" id="{FDC8A283-A2B3-C34D-AEE9-F73E444CD535}"/>
              </a:ext>
            </a:extLst>
          </p:cNvPr>
          <p:cNvSpPr>
            <a:spLocks noChangeArrowheads="1"/>
          </p:cNvSpPr>
          <p:nvPr/>
        </p:nvSpPr>
        <p:spPr bwMode="auto">
          <a:xfrm>
            <a:off x="4859338" y="3716338"/>
            <a:ext cx="1223962" cy="792162"/>
          </a:xfrm>
          <a:prstGeom prst="ellipse">
            <a:avLst/>
          </a:prstGeom>
          <a:solidFill>
            <a:schemeClr val="accent1">
              <a:lumMod val="40000"/>
              <a:lumOff val="60000"/>
            </a:schemeClr>
          </a:solidFill>
          <a:ln w="9525">
            <a:solidFill>
              <a:schemeClr val="bg1">
                <a:lumMod val="10000"/>
              </a:schemeClr>
            </a:solidFill>
            <a:round/>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200">
                <a:solidFill>
                  <a:schemeClr val="bg1">
                    <a:lumMod val="10000"/>
                  </a:schemeClr>
                </a:solidFill>
                <a:latin typeface="Tahoma" panose="020B0604030504040204" pitchFamily="34" charset="0"/>
              </a:rPr>
              <a:t>Diseño del</a:t>
            </a:r>
          </a:p>
          <a:p>
            <a:pPr algn="ctr">
              <a:defRPr/>
            </a:pPr>
            <a:r>
              <a:rPr lang="es-MX" altLang="es-CL" sz="1200">
                <a:solidFill>
                  <a:schemeClr val="bg1">
                    <a:lumMod val="10000"/>
                  </a:schemeClr>
                </a:solidFill>
                <a:latin typeface="Tahoma" panose="020B0604030504040204" pitchFamily="34" charset="0"/>
              </a:rPr>
              <a:t>Estudio de</a:t>
            </a:r>
          </a:p>
          <a:p>
            <a:pPr algn="ctr">
              <a:defRPr/>
            </a:pPr>
            <a:r>
              <a:rPr lang="es-MX" altLang="es-CL" sz="1200">
                <a:solidFill>
                  <a:schemeClr val="bg1">
                    <a:lumMod val="10000"/>
                  </a:schemeClr>
                </a:solidFill>
                <a:latin typeface="Tahoma" panose="020B0604030504040204" pitchFamily="34" charset="0"/>
              </a:rPr>
              <a:t>Mercado</a:t>
            </a:r>
            <a:endParaRPr lang="es-ES" altLang="es-CL" sz="1200">
              <a:solidFill>
                <a:schemeClr val="bg1">
                  <a:lumMod val="10000"/>
                </a:schemeClr>
              </a:solidFill>
              <a:latin typeface="Tahoma" panose="020B0604030504040204" pitchFamily="34" charset="0"/>
            </a:endParaRPr>
          </a:p>
        </p:txBody>
      </p:sp>
      <p:cxnSp>
        <p:nvCxnSpPr>
          <p:cNvPr id="35854" name="AutoShape 19">
            <a:extLst>
              <a:ext uri="{FF2B5EF4-FFF2-40B4-BE49-F238E27FC236}">
                <a16:creationId xmlns:a16="http://schemas.microsoft.com/office/drawing/2014/main" id="{92F99714-39C2-C14B-B29A-2AA1A662FE4E}"/>
              </a:ext>
            </a:extLst>
          </p:cNvPr>
          <p:cNvCxnSpPr>
            <a:cxnSpLocks noChangeShapeType="1"/>
            <a:stCxn id="35847" idx="2"/>
            <a:endCxn id="35853" idx="4"/>
          </p:cNvCxnSpPr>
          <p:nvPr/>
        </p:nvCxnSpPr>
        <p:spPr bwMode="auto">
          <a:xfrm rot="5400000" flipH="1" flipV="1">
            <a:off x="4373563" y="3843337"/>
            <a:ext cx="433388" cy="1763713"/>
          </a:xfrm>
          <a:prstGeom prst="bentConnector3">
            <a:avLst>
              <a:gd name="adj1" fmla="val -52380"/>
            </a:avLst>
          </a:prstGeom>
          <a:noFill/>
          <a:ln w="38100">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cxnSp>
        <p:nvCxnSpPr>
          <p:cNvPr id="35855" name="AutoShape 20">
            <a:extLst>
              <a:ext uri="{FF2B5EF4-FFF2-40B4-BE49-F238E27FC236}">
                <a16:creationId xmlns:a16="http://schemas.microsoft.com/office/drawing/2014/main" id="{EA4E8391-4A5B-CE44-ADED-C78F44A54177}"/>
              </a:ext>
            </a:extLst>
          </p:cNvPr>
          <p:cNvCxnSpPr>
            <a:cxnSpLocks noChangeShapeType="1"/>
            <a:stCxn id="35846" idx="0"/>
            <a:endCxn id="35853" idx="0"/>
          </p:cNvCxnSpPr>
          <p:nvPr/>
        </p:nvCxnSpPr>
        <p:spPr bwMode="auto">
          <a:xfrm rot="5400000" flipV="1">
            <a:off x="4374357" y="2618581"/>
            <a:ext cx="431800" cy="1763713"/>
          </a:xfrm>
          <a:prstGeom prst="bentConnector3">
            <a:avLst>
              <a:gd name="adj1" fmla="val -52940"/>
            </a:avLst>
          </a:prstGeom>
          <a:noFill/>
          <a:ln w="38100">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sp>
        <p:nvSpPr>
          <p:cNvPr id="35856" name="AutoShape 21">
            <a:extLst>
              <a:ext uri="{FF2B5EF4-FFF2-40B4-BE49-F238E27FC236}">
                <a16:creationId xmlns:a16="http://schemas.microsoft.com/office/drawing/2014/main" id="{5B88D661-F9FD-E045-9BA8-11DED77976E4}"/>
              </a:ext>
            </a:extLst>
          </p:cNvPr>
          <p:cNvSpPr>
            <a:spLocks noChangeArrowheads="1"/>
          </p:cNvSpPr>
          <p:nvPr/>
        </p:nvSpPr>
        <p:spPr bwMode="auto">
          <a:xfrm>
            <a:off x="6838950" y="1449388"/>
            <a:ext cx="1441450" cy="647700"/>
          </a:xfrm>
          <a:prstGeom prst="roundRect">
            <a:avLst>
              <a:gd name="adj" fmla="val 16667"/>
            </a:avLst>
          </a:prstGeom>
          <a:solidFill>
            <a:schemeClr val="accent5">
              <a:lumMod val="90000"/>
            </a:schemeClr>
          </a:solidFill>
          <a:ln w="9525">
            <a:solidFill>
              <a:schemeClr val="bg1">
                <a:lumMod val="10000"/>
              </a:schemeClr>
            </a:solidFill>
            <a:round/>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200">
                <a:solidFill>
                  <a:schemeClr val="bg1">
                    <a:lumMod val="10000"/>
                  </a:schemeClr>
                </a:solidFill>
                <a:latin typeface="Tahoma" panose="020B0604030504040204" pitchFamily="34" charset="0"/>
              </a:rPr>
              <a:t>Recolección</a:t>
            </a:r>
            <a:endParaRPr lang="es-ES" altLang="es-CL" sz="1200">
              <a:solidFill>
                <a:schemeClr val="bg1">
                  <a:lumMod val="10000"/>
                </a:schemeClr>
              </a:solidFill>
              <a:latin typeface="Tahoma" panose="020B0604030504040204" pitchFamily="34" charset="0"/>
            </a:endParaRPr>
          </a:p>
        </p:txBody>
      </p:sp>
      <p:sp>
        <p:nvSpPr>
          <p:cNvPr id="35857" name="AutoShape 22">
            <a:extLst>
              <a:ext uri="{FF2B5EF4-FFF2-40B4-BE49-F238E27FC236}">
                <a16:creationId xmlns:a16="http://schemas.microsoft.com/office/drawing/2014/main" id="{6048BEDF-D987-934B-A7BB-B1AA32DF68CA}"/>
              </a:ext>
            </a:extLst>
          </p:cNvPr>
          <p:cNvSpPr>
            <a:spLocks noChangeArrowheads="1"/>
          </p:cNvSpPr>
          <p:nvPr/>
        </p:nvSpPr>
        <p:spPr bwMode="auto">
          <a:xfrm>
            <a:off x="6838950" y="2386013"/>
            <a:ext cx="1441450" cy="647700"/>
          </a:xfrm>
          <a:prstGeom prst="roundRect">
            <a:avLst>
              <a:gd name="adj" fmla="val 16667"/>
            </a:avLst>
          </a:prstGeom>
          <a:solidFill>
            <a:schemeClr val="accent5">
              <a:lumMod val="90000"/>
            </a:schemeClr>
          </a:solidFill>
          <a:ln w="9525">
            <a:solidFill>
              <a:schemeClr val="bg1">
                <a:lumMod val="10000"/>
              </a:schemeClr>
            </a:solidFill>
            <a:round/>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200">
                <a:solidFill>
                  <a:schemeClr val="bg1">
                    <a:lumMod val="10000"/>
                  </a:schemeClr>
                </a:solidFill>
                <a:latin typeface="Tahoma" panose="020B0604030504040204" pitchFamily="34" charset="0"/>
              </a:rPr>
              <a:t>Procesamiento</a:t>
            </a:r>
            <a:endParaRPr lang="es-ES" altLang="es-CL" sz="1200">
              <a:solidFill>
                <a:schemeClr val="bg1">
                  <a:lumMod val="10000"/>
                </a:schemeClr>
              </a:solidFill>
              <a:latin typeface="Tahoma" panose="020B0604030504040204" pitchFamily="34" charset="0"/>
            </a:endParaRPr>
          </a:p>
        </p:txBody>
      </p:sp>
      <p:sp>
        <p:nvSpPr>
          <p:cNvPr id="35858" name="AutoShape 23">
            <a:extLst>
              <a:ext uri="{FF2B5EF4-FFF2-40B4-BE49-F238E27FC236}">
                <a16:creationId xmlns:a16="http://schemas.microsoft.com/office/drawing/2014/main" id="{3DF3250F-B121-D944-86B0-F4F4E27FEAA7}"/>
              </a:ext>
            </a:extLst>
          </p:cNvPr>
          <p:cNvSpPr>
            <a:spLocks noChangeArrowheads="1"/>
          </p:cNvSpPr>
          <p:nvPr/>
        </p:nvSpPr>
        <p:spPr bwMode="auto">
          <a:xfrm>
            <a:off x="6838950" y="3394075"/>
            <a:ext cx="1441450" cy="647700"/>
          </a:xfrm>
          <a:prstGeom prst="roundRect">
            <a:avLst>
              <a:gd name="adj" fmla="val 16667"/>
            </a:avLst>
          </a:prstGeom>
          <a:solidFill>
            <a:schemeClr val="accent5">
              <a:lumMod val="90000"/>
            </a:schemeClr>
          </a:solidFill>
          <a:ln w="9525">
            <a:solidFill>
              <a:schemeClr val="bg1">
                <a:lumMod val="10000"/>
              </a:schemeClr>
            </a:solidFill>
            <a:round/>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200">
                <a:solidFill>
                  <a:schemeClr val="bg1">
                    <a:lumMod val="10000"/>
                  </a:schemeClr>
                </a:solidFill>
                <a:latin typeface="Tahoma" panose="020B0604030504040204" pitchFamily="34" charset="0"/>
              </a:rPr>
              <a:t>Análisis</a:t>
            </a:r>
            <a:endParaRPr lang="es-ES" altLang="es-CL" sz="1200">
              <a:solidFill>
                <a:schemeClr val="bg1">
                  <a:lumMod val="10000"/>
                </a:schemeClr>
              </a:solidFill>
              <a:latin typeface="Tahoma" panose="020B0604030504040204" pitchFamily="34" charset="0"/>
            </a:endParaRPr>
          </a:p>
        </p:txBody>
      </p:sp>
      <p:sp>
        <p:nvSpPr>
          <p:cNvPr id="35859" name="AutoShape 24">
            <a:extLst>
              <a:ext uri="{FF2B5EF4-FFF2-40B4-BE49-F238E27FC236}">
                <a16:creationId xmlns:a16="http://schemas.microsoft.com/office/drawing/2014/main" id="{CDF0696A-266A-6F42-BA48-BEFF6D4D18BE}"/>
              </a:ext>
            </a:extLst>
          </p:cNvPr>
          <p:cNvSpPr>
            <a:spLocks noChangeArrowheads="1"/>
          </p:cNvSpPr>
          <p:nvPr/>
        </p:nvSpPr>
        <p:spPr bwMode="auto">
          <a:xfrm>
            <a:off x="6838950" y="4330700"/>
            <a:ext cx="1439863" cy="719138"/>
          </a:xfrm>
          <a:prstGeom prst="foldedCorner">
            <a:avLst>
              <a:gd name="adj" fmla="val 12500"/>
            </a:avLst>
          </a:prstGeom>
          <a:solidFill>
            <a:schemeClr val="accent5">
              <a:lumMod val="90000"/>
            </a:schemeClr>
          </a:solidFill>
          <a:ln w="9525">
            <a:solidFill>
              <a:schemeClr val="bg1">
                <a:lumMod val="10000"/>
              </a:schemeClr>
            </a:solidFill>
            <a:round/>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200">
                <a:solidFill>
                  <a:schemeClr val="bg1">
                    <a:lumMod val="10000"/>
                  </a:schemeClr>
                </a:solidFill>
                <a:latin typeface="Tahoma" panose="020B0604030504040204" pitchFamily="34" charset="0"/>
              </a:rPr>
              <a:t>Resultados</a:t>
            </a:r>
          </a:p>
          <a:p>
            <a:pPr algn="ctr">
              <a:defRPr/>
            </a:pPr>
            <a:r>
              <a:rPr lang="es-MX" altLang="es-CL" sz="1200">
                <a:solidFill>
                  <a:schemeClr val="bg1">
                    <a:lumMod val="10000"/>
                  </a:schemeClr>
                </a:solidFill>
                <a:latin typeface="Tahoma" panose="020B0604030504040204" pitchFamily="34" charset="0"/>
              </a:rPr>
              <a:t>del</a:t>
            </a:r>
          </a:p>
          <a:p>
            <a:pPr algn="ctr">
              <a:defRPr/>
            </a:pPr>
            <a:r>
              <a:rPr lang="es-MX" altLang="es-CL" sz="1200">
                <a:solidFill>
                  <a:schemeClr val="bg1">
                    <a:lumMod val="10000"/>
                  </a:schemeClr>
                </a:solidFill>
                <a:latin typeface="Tahoma" panose="020B0604030504040204" pitchFamily="34" charset="0"/>
              </a:rPr>
              <a:t>Estudio</a:t>
            </a:r>
            <a:endParaRPr lang="es-ES" altLang="es-CL" sz="1200">
              <a:solidFill>
                <a:schemeClr val="bg1">
                  <a:lumMod val="10000"/>
                </a:schemeClr>
              </a:solidFill>
              <a:latin typeface="Tahoma" panose="020B0604030504040204" pitchFamily="34" charset="0"/>
            </a:endParaRPr>
          </a:p>
        </p:txBody>
      </p:sp>
      <p:cxnSp>
        <p:nvCxnSpPr>
          <p:cNvPr id="35860" name="AutoShape 25">
            <a:extLst>
              <a:ext uri="{FF2B5EF4-FFF2-40B4-BE49-F238E27FC236}">
                <a16:creationId xmlns:a16="http://schemas.microsoft.com/office/drawing/2014/main" id="{5DC2F20C-03E8-5F46-BB6F-D04CAEC8AED2}"/>
              </a:ext>
            </a:extLst>
          </p:cNvPr>
          <p:cNvCxnSpPr>
            <a:cxnSpLocks noChangeShapeType="1"/>
            <a:stCxn id="35853" idx="6"/>
            <a:endCxn id="35856" idx="1"/>
          </p:cNvCxnSpPr>
          <p:nvPr/>
        </p:nvCxnSpPr>
        <p:spPr bwMode="auto">
          <a:xfrm flipV="1">
            <a:off x="6083300" y="1773238"/>
            <a:ext cx="755650" cy="2338387"/>
          </a:xfrm>
          <a:prstGeom prst="bentConnector3">
            <a:avLst>
              <a:gd name="adj1" fmla="val 50000"/>
            </a:avLst>
          </a:prstGeom>
          <a:noFill/>
          <a:ln w="38100">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cxnSp>
        <p:nvCxnSpPr>
          <p:cNvPr id="35861" name="AutoShape 26">
            <a:extLst>
              <a:ext uri="{FF2B5EF4-FFF2-40B4-BE49-F238E27FC236}">
                <a16:creationId xmlns:a16="http://schemas.microsoft.com/office/drawing/2014/main" id="{54E749DF-7CF6-CC40-A2FB-524005CCEAE8}"/>
              </a:ext>
            </a:extLst>
          </p:cNvPr>
          <p:cNvCxnSpPr>
            <a:cxnSpLocks noChangeShapeType="1"/>
            <a:stCxn id="35856" idx="2"/>
            <a:endCxn id="35857" idx="0"/>
          </p:cNvCxnSpPr>
          <p:nvPr/>
        </p:nvCxnSpPr>
        <p:spPr bwMode="auto">
          <a:xfrm rot="5400000">
            <a:off x="7415212" y="2241551"/>
            <a:ext cx="288925" cy="0"/>
          </a:xfrm>
          <a:prstGeom prst="straightConnector1">
            <a:avLst/>
          </a:prstGeom>
          <a:noFill/>
          <a:ln w="38100">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cxnSp>
        <p:nvCxnSpPr>
          <p:cNvPr id="35862" name="AutoShape 27">
            <a:extLst>
              <a:ext uri="{FF2B5EF4-FFF2-40B4-BE49-F238E27FC236}">
                <a16:creationId xmlns:a16="http://schemas.microsoft.com/office/drawing/2014/main" id="{65E373CD-0336-C34D-9900-DE4406D1634A}"/>
              </a:ext>
            </a:extLst>
          </p:cNvPr>
          <p:cNvCxnSpPr>
            <a:cxnSpLocks noChangeShapeType="1"/>
            <a:stCxn id="35857" idx="2"/>
            <a:endCxn id="35858" idx="0"/>
          </p:cNvCxnSpPr>
          <p:nvPr/>
        </p:nvCxnSpPr>
        <p:spPr bwMode="auto">
          <a:xfrm rot="5400000">
            <a:off x="7379494" y="3213894"/>
            <a:ext cx="360362" cy="0"/>
          </a:xfrm>
          <a:prstGeom prst="straightConnector1">
            <a:avLst/>
          </a:prstGeom>
          <a:noFill/>
          <a:ln w="38100">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cxnSp>
        <p:nvCxnSpPr>
          <p:cNvPr id="35863" name="AutoShape 28">
            <a:extLst>
              <a:ext uri="{FF2B5EF4-FFF2-40B4-BE49-F238E27FC236}">
                <a16:creationId xmlns:a16="http://schemas.microsoft.com/office/drawing/2014/main" id="{4C97AA73-6D34-1E4C-88BB-182D81F02547}"/>
              </a:ext>
            </a:extLst>
          </p:cNvPr>
          <p:cNvCxnSpPr>
            <a:cxnSpLocks noChangeShapeType="1"/>
            <a:stCxn id="35858" idx="2"/>
            <a:endCxn id="35859" idx="0"/>
          </p:cNvCxnSpPr>
          <p:nvPr/>
        </p:nvCxnSpPr>
        <p:spPr bwMode="auto">
          <a:xfrm rot="5400000">
            <a:off x="7415212" y="4186238"/>
            <a:ext cx="288925" cy="0"/>
          </a:xfrm>
          <a:prstGeom prst="straightConnector1">
            <a:avLst/>
          </a:prstGeom>
          <a:noFill/>
          <a:ln w="38100">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sp>
        <p:nvSpPr>
          <p:cNvPr id="35864" name="AutoShape 30">
            <a:extLst>
              <a:ext uri="{FF2B5EF4-FFF2-40B4-BE49-F238E27FC236}">
                <a16:creationId xmlns:a16="http://schemas.microsoft.com/office/drawing/2014/main" id="{97299889-2B4D-8C46-AFDD-9097E7B62102}"/>
              </a:ext>
            </a:extLst>
          </p:cNvPr>
          <p:cNvSpPr>
            <a:spLocks noChangeArrowheads="1"/>
          </p:cNvSpPr>
          <p:nvPr/>
        </p:nvSpPr>
        <p:spPr bwMode="auto">
          <a:xfrm>
            <a:off x="7305675" y="5338763"/>
            <a:ext cx="1511300" cy="936625"/>
          </a:xfrm>
          <a:prstGeom prst="plaque">
            <a:avLst>
              <a:gd name="adj" fmla="val 16667"/>
            </a:avLst>
          </a:prstGeom>
          <a:solidFill>
            <a:schemeClr val="accent1">
              <a:lumMod val="40000"/>
              <a:lumOff val="60000"/>
            </a:schemeClr>
          </a:solidFill>
          <a:ln w="9525">
            <a:solidFill>
              <a:schemeClr val="bg1">
                <a:lumMod val="10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200">
                <a:solidFill>
                  <a:schemeClr val="bg1">
                    <a:lumMod val="10000"/>
                  </a:schemeClr>
                </a:solidFill>
                <a:latin typeface="Tahoma" panose="020B0604030504040204" pitchFamily="34" charset="0"/>
              </a:rPr>
              <a:t>Articularlo</a:t>
            </a:r>
          </a:p>
          <a:p>
            <a:pPr algn="ctr">
              <a:defRPr/>
            </a:pPr>
            <a:r>
              <a:rPr lang="es-MX" altLang="es-CL" sz="1200">
                <a:solidFill>
                  <a:schemeClr val="bg1">
                    <a:lumMod val="10000"/>
                  </a:schemeClr>
                </a:solidFill>
                <a:latin typeface="Tahoma" panose="020B0604030504040204" pitchFamily="34" charset="0"/>
              </a:rPr>
              <a:t>con los otros</a:t>
            </a:r>
          </a:p>
          <a:p>
            <a:pPr algn="ctr">
              <a:defRPr/>
            </a:pPr>
            <a:r>
              <a:rPr lang="es-MX" altLang="es-CL" sz="1200">
                <a:solidFill>
                  <a:schemeClr val="bg1">
                    <a:lumMod val="10000"/>
                  </a:schemeClr>
                </a:solidFill>
                <a:latin typeface="Tahoma" panose="020B0604030504040204" pitchFamily="34" charset="0"/>
              </a:rPr>
              <a:t>Componentes</a:t>
            </a:r>
          </a:p>
          <a:p>
            <a:pPr algn="ctr">
              <a:defRPr/>
            </a:pPr>
            <a:r>
              <a:rPr lang="es-MX" altLang="es-CL" sz="1200">
                <a:solidFill>
                  <a:schemeClr val="bg1">
                    <a:lumMod val="10000"/>
                  </a:schemeClr>
                </a:solidFill>
                <a:latin typeface="Tahoma" panose="020B0604030504040204" pitchFamily="34" charset="0"/>
              </a:rPr>
              <a:t>de la Formulación</a:t>
            </a:r>
            <a:endParaRPr lang="es-ES" altLang="es-CL" sz="1200">
              <a:solidFill>
                <a:schemeClr val="bg1">
                  <a:lumMod val="10000"/>
                </a:schemeClr>
              </a:solidFill>
              <a:latin typeface="Tahoma" panose="020B0604030504040204" pitchFamily="34" charset="0"/>
            </a:endParaRPr>
          </a:p>
        </p:txBody>
      </p:sp>
      <p:sp>
        <p:nvSpPr>
          <p:cNvPr id="35865" name="AutoShape 31">
            <a:extLst>
              <a:ext uri="{FF2B5EF4-FFF2-40B4-BE49-F238E27FC236}">
                <a16:creationId xmlns:a16="http://schemas.microsoft.com/office/drawing/2014/main" id="{50C72AC5-319F-3F4E-AA80-1EDA3CB77284}"/>
              </a:ext>
            </a:extLst>
          </p:cNvPr>
          <p:cNvSpPr>
            <a:spLocks noChangeArrowheads="1"/>
          </p:cNvSpPr>
          <p:nvPr/>
        </p:nvSpPr>
        <p:spPr bwMode="auto">
          <a:xfrm rot="18689722">
            <a:off x="8498682" y="4715669"/>
            <a:ext cx="360362" cy="863600"/>
          </a:xfrm>
          <a:prstGeom prst="curvedLeftArrow">
            <a:avLst>
              <a:gd name="adj1" fmla="val 47930"/>
              <a:gd name="adj2" fmla="val 95859"/>
              <a:gd name="adj3" fmla="val 33333"/>
            </a:avLst>
          </a:prstGeom>
          <a:solidFill>
            <a:schemeClr val="accent1"/>
          </a:solidFill>
          <a:ln w="9525">
            <a:solidFill>
              <a:schemeClr val="bg1">
                <a:lumMod val="10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defRPr/>
            </a:pPr>
            <a:endParaRPr lang="es-ES" altLang="es-CL">
              <a:solidFill>
                <a:schemeClr val="bg1">
                  <a:lumMod val="10000"/>
                </a:schemeClr>
              </a:solidFill>
            </a:endParaRPr>
          </a:p>
        </p:txBody>
      </p:sp>
      <p:sp>
        <p:nvSpPr>
          <p:cNvPr id="35866" name="AutoShape 32">
            <a:extLst>
              <a:ext uri="{FF2B5EF4-FFF2-40B4-BE49-F238E27FC236}">
                <a16:creationId xmlns:a16="http://schemas.microsoft.com/office/drawing/2014/main" id="{8488669D-992E-1945-B45D-BA569F4CA418}"/>
              </a:ext>
            </a:extLst>
          </p:cNvPr>
          <p:cNvSpPr>
            <a:spLocks noChangeArrowheads="1"/>
          </p:cNvSpPr>
          <p:nvPr/>
        </p:nvSpPr>
        <p:spPr bwMode="auto">
          <a:xfrm rot="7737620">
            <a:off x="6734969" y="4969669"/>
            <a:ext cx="360362" cy="863600"/>
          </a:xfrm>
          <a:prstGeom prst="curvedLeftArrow">
            <a:avLst>
              <a:gd name="adj1" fmla="val 47930"/>
              <a:gd name="adj2" fmla="val 95859"/>
              <a:gd name="adj3" fmla="val 33333"/>
            </a:avLst>
          </a:prstGeom>
          <a:solidFill>
            <a:schemeClr val="accent1"/>
          </a:solidFill>
          <a:ln w="9525">
            <a:solidFill>
              <a:schemeClr val="bg1">
                <a:lumMod val="10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defRPr/>
            </a:pPr>
            <a:endParaRPr lang="es-ES" altLang="es-CL">
              <a:solidFill>
                <a:schemeClr val="bg1">
                  <a:lumMod val="10000"/>
                </a:schemeClr>
              </a:solidFill>
            </a:endParaRPr>
          </a:p>
        </p:txBody>
      </p:sp>
      <p:sp>
        <p:nvSpPr>
          <p:cNvPr id="27" name="Text Box 4">
            <a:extLst>
              <a:ext uri="{FF2B5EF4-FFF2-40B4-BE49-F238E27FC236}">
                <a16:creationId xmlns:a16="http://schemas.microsoft.com/office/drawing/2014/main" id="{8ADF6F22-64C0-9E42-A628-E4B26D3869B8}"/>
              </a:ext>
            </a:extLst>
          </p:cNvPr>
          <p:cNvSpPr txBox="1">
            <a:spLocks noChangeArrowheads="1"/>
          </p:cNvSpPr>
          <p:nvPr/>
        </p:nvSpPr>
        <p:spPr bwMode="auto">
          <a:xfrm>
            <a:off x="396081" y="825500"/>
            <a:ext cx="6480175" cy="461963"/>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
        <p:nvSpPr>
          <p:cNvPr id="42012" name="Text Box 2">
            <a:extLst>
              <a:ext uri="{FF2B5EF4-FFF2-40B4-BE49-F238E27FC236}">
                <a16:creationId xmlns:a16="http://schemas.microsoft.com/office/drawing/2014/main" id="{8568BC18-B218-8047-96C5-3BB064F7C7B9}"/>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2F73A1AC-2AD7-DC4C-8B61-ABB6DCF7EB44}"/>
              </a:ext>
            </a:extLst>
          </p:cNvPr>
          <p:cNvSpPr>
            <a:spLocks noGrp="1" noChangeArrowheads="1"/>
          </p:cNvSpPr>
          <p:nvPr>
            <p:ph type="title"/>
          </p:nvPr>
        </p:nvSpPr>
        <p:spPr>
          <a:xfrm>
            <a:off x="400000" y="1401763"/>
            <a:ext cx="7772400" cy="658812"/>
          </a:xfrm>
        </p:spPr>
        <p:txBody>
          <a:bodyPr/>
          <a:lstStyle/>
          <a:p>
            <a:pPr eaLnBrk="1" hangingPunct="1">
              <a:defRPr/>
            </a:pPr>
            <a:r>
              <a:rPr lang="es-MX" altLang="es-CL" sz="2800" dirty="0">
                <a:solidFill>
                  <a:schemeClr val="accent1">
                    <a:lumMod val="50000"/>
                  </a:schemeClr>
                </a:solidFill>
                <a:latin typeface="Comic Sans MS" panose="030F0702030302020204" pitchFamily="66" charset="0"/>
              </a:rPr>
              <a:t>Dos tipos de información</a:t>
            </a:r>
            <a:endParaRPr lang="es-ES" altLang="es-CL" sz="2800" dirty="0">
              <a:solidFill>
                <a:schemeClr val="accent1">
                  <a:lumMod val="50000"/>
                </a:schemeClr>
              </a:solidFill>
              <a:latin typeface="Comic Sans MS" panose="030F0702030302020204" pitchFamily="66" charset="0"/>
            </a:endParaRPr>
          </a:p>
        </p:txBody>
      </p:sp>
      <p:cxnSp>
        <p:nvCxnSpPr>
          <p:cNvPr id="36867" name="AutoShape 14">
            <a:extLst>
              <a:ext uri="{FF2B5EF4-FFF2-40B4-BE49-F238E27FC236}">
                <a16:creationId xmlns:a16="http://schemas.microsoft.com/office/drawing/2014/main" id="{70DD89CB-4BEE-5D48-8C8B-976CEA0E7162}"/>
              </a:ext>
            </a:extLst>
          </p:cNvPr>
          <p:cNvCxnSpPr>
            <a:cxnSpLocks noChangeShapeType="1"/>
            <a:stCxn id="36874" idx="0"/>
            <a:endCxn id="36870" idx="2"/>
          </p:cNvCxnSpPr>
          <p:nvPr/>
        </p:nvCxnSpPr>
        <p:spPr bwMode="auto">
          <a:xfrm rot="5400000" flipH="1" flipV="1">
            <a:off x="3641725" y="2195513"/>
            <a:ext cx="731837" cy="1963738"/>
          </a:xfrm>
          <a:prstGeom prst="curvedConnector3">
            <a:avLst>
              <a:gd name="adj1" fmla="val 50000"/>
            </a:avLst>
          </a:prstGeom>
          <a:noFill/>
          <a:ln w="9525">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cxnSp>
        <p:nvCxnSpPr>
          <p:cNvPr id="36868" name="AutoShape 15">
            <a:extLst>
              <a:ext uri="{FF2B5EF4-FFF2-40B4-BE49-F238E27FC236}">
                <a16:creationId xmlns:a16="http://schemas.microsoft.com/office/drawing/2014/main" id="{E68BA233-E3BE-C040-AFE4-9070AA83787E}"/>
              </a:ext>
            </a:extLst>
          </p:cNvPr>
          <p:cNvCxnSpPr>
            <a:cxnSpLocks noChangeShapeType="1"/>
            <a:stCxn id="36874" idx="2"/>
            <a:endCxn id="36871" idx="0"/>
          </p:cNvCxnSpPr>
          <p:nvPr/>
        </p:nvCxnSpPr>
        <p:spPr bwMode="auto">
          <a:xfrm rot="16200000" flipH="1">
            <a:off x="3900488" y="3130550"/>
            <a:ext cx="792162" cy="2541588"/>
          </a:xfrm>
          <a:prstGeom prst="curvedConnector3">
            <a:avLst>
              <a:gd name="adj1" fmla="val 50000"/>
            </a:avLst>
          </a:prstGeom>
          <a:noFill/>
          <a:ln w="9525">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pic>
        <p:nvPicPr>
          <p:cNvPr id="43013" name="Picture 17" descr="ESO11">
            <a:hlinkClick r:id="rId2"/>
            <a:extLst>
              <a:ext uri="{FF2B5EF4-FFF2-40B4-BE49-F238E27FC236}">
                <a16:creationId xmlns:a16="http://schemas.microsoft.com/office/drawing/2014/main" id="{799BFFDE-D3E6-D64F-B5FE-F9CFD74FE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813" y="1709738"/>
            <a:ext cx="1447800" cy="1944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870" name="Text Box 18">
            <a:extLst>
              <a:ext uri="{FF2B5EF4-FFF2-40B4-BE49-F238E27FC236}">
                <a16:creationId xmlns:a16="http://schemas.microsoft.com/office/drawing/2014/main" id="{DB8142B1-D016-D54E-B1C6-080A4A5C6053}"/>
              </a:ext>
            </a:extLst>
          </p:cNvPr>
          <p:cNvSpPr txBox="1">
            <a:spLocks noChangeArrowheads="1"/>
          </p:cNvSpPr>
          <p:nvPr/>
        </p:nvSpPr>
        <p:spPr bwMode="auto">
          <a:xfrm>
            <a:off x="4067175" y="2349500"/>
            <a:ext cx="1843088" cy="461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defRPr/>
            </a:pPr>
            <a:r>
              <a:rPr lang="es-MX" altLang="es-CL" sz="2400">
                <a:solidFill>
                  <a:schemeClr val="bg1">
                    <a:lumMod val="10000"/>
                  </a:schemeClr>
                </a:solidFill>
                <a:latin typeface="+mn-lt"/>
              </a:rPr>
              <a:t>Secundaria</a:t>
            </a:r>
            <a:endParaRPr lang="es-ES" altLang="es-CL" sz="2400">
              <a:solidFill>
                <a:schemeClr val="bg1">
                  <a:lumMod val="10000"/>
                </a:schemeClr>
              </a:solidFill>
              <a:latin typeface="+mn-lt"/>
            </a:endParaRPr>
          </a:p>
        </p:txBody>
      </p:sp>
      <p:sp>
        <p:nvSpPr>
          <p:cNvPr id="36871" name="Text Box 23">
            <a:extLst>
              <a:ext uri="{FF2B5EF4-FFF2-40B4-BE49-F238E27FC236}">
                <a16:creationId xmlns:a16="http://schemas.microsoft.com/office/drawing/2014/main" id="{3F133E5F-1B70-364E-857A-1FAD23EB8006}"/>
              </a:ext>
            </a:extLst>
          </p:cNvPr>
          <p:cNvSpPr txBox="1">
            <a:spLocks noChangeArrowheads="1"/>
          </p:cNvSpPr>
          <p:nvPr/>
        </p:nvSpPr>
        <p:spPr bwMode="auto">
          <a:xfrm>
            <a:off x="4859338" y="4797425"/>
            <a:ext cx="1417637" cy="461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defRPr/>
            </a:pPr>
            <a:r>
              <a:rPr lang="es-MX" altLang="es-CL" sz="2400">
                <a:solidFill>
                  <a:schemeClr val="bg1">
                    <a:lumMod val="10000"/>
                  </a:schemeClr>
                </a:solidFill>
                <a:latin typeface="+mn-lt"/>
              </a:rPr>
              <a:t>Primaria</a:t>
            </a:r>
            <a:endParaRPr lang="es-ES" altLang="es-CL" sz="2400">
              <a:solidFill>
                <a:schemeClr val="bg1">
                  <a:lumMod val="10000"/>
                </a:schemeClr>
              </a:solidFill>
              <a:latin typeface="+mn-lt"/>
            </a:endParaRPr>
          </a:p>
        </p:txBody>
      </p:sp>
      <p:pic>
        <p:nvPicPr>
          <p:cNvPr id="43016" name="Picture 25" descr="Entrevista">
            <a:hlinkClick r:id="rId4"/>
            <a:extLst>
              <a:ext uri="{FF2B5EF4-FFF2-40B4-BE49-F238E27FC236}">
                <a16:creationId xmlns:a16="http://schemas.microsoft.com/office/drawing/2014/main" id="{A8BE8D0E-EB22-A043-8D36-8433724BD9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4300538"/>
            <a:ext cx="2155825" cy="1455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3017" name="Picture 31" descr="curr24hourgraph">
            <a:hlinkClick r:id="rId6"/>
            <a:extLst>
              <a:ext uri="{FF2B5EF4-FFF2-40B4-BE49-F238E27FC236}">
                <a16:creationId xmlns:a16="http://schemas.microsoft.com/office/drawing/2014/main" id="{49FF4445-B311-5948-B376-B289539511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2852738"/>
            <a:ext cx="1651000" cy="1800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874" name="Text Box 32">
            <a:extLst>
              <a:ext uri="{FF2B5EF4-FFF2-40B4-BE49-F238E27FC236}">
                <a16:creationId xmlns:a16="http://schemas.microsoft.com/office/drawing/2014/main" id="{EE0E9EA8-E406-854E-8B96-A27DB8C5E614}"/>
              </a:ext>
            </a:extLst>
          </p:cNvPr>
          <p:cNvSpPr txBox="1">
            <a:spLocks noChangeArrowheads="1"/>
          </p:cNvSpPr>
          <p:nvPr/>
        </p:nvSpPr>
        <p:spPr bwMode="auto">
          <a:xfrm>
            <a:off x="2052638" y="3543300"/>
            <a:ext cx="1944687" cy="461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defRPr/>
            </a:pPr>
            <a:r>
              <a:rPr lang="es-MX" altLang="es-CL" sz="2400">
                <a:solidFill>
                  <a:schemeClr val="bg1">
                    <a:lumMod val="10000"/>
                  </a:schemeClr>
                </a:solidFill>
                <a:latin typeface="+mn-lt"/>
              </a:rPr>
              <a:t>Información</a:t>
            </a:r>
            <a:endParaRPr lang="es-ES" altLang="es-CL" sz="2400">
              <a:solidFill>
                <a:schemeClr val="bg1">
                  <a:lumMod val="10000"/>
                </a:schemeClr>
              </a:solidFill>
              <a:latin typeface="+mn-lt"/>
            </a:endParaRPr>
          </a:p>
        </p:txBody>
      </p:sp>
      <p:sp>
        <p:nvSpPr>
          <p:cNvPr id="43019" name="Text Box 2">
            <a:extLst>
              <a:ext uri="{FF2B5EF4-FFF2-40B4-BE49-F238E27FC236}">
                <a16:creationId xmlns:a16="http://schemas.microsoft.com/office/drawing/2014/main" id="{EAAE7417-CB4B-F143-9E1C-760E7438C30E}"/>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12" name="Text Box 4">
            <a:extLst>
              <a:ext uri="{FF2B5EF4-FFF2-40B4-BE49-F238E27FC236}">
                <a16:creationId xmlns:a16="http://schemas.microsoft.com/office/drawing/2014/main" id="{E77F322D-F511-7049-8DA7-7A89CE8BA5E6}"/>
              </a:ext>
            </a:extLst>
          </p:cNvPr>
          <p:cNvSpPr txBox="1">
            <a:spLocks noChangeArrowheads="1"/>
          </p:cNvSpPr>
          <p:nvPr/>
        </p:nvSpPr>
        <p:spPr bwMode="auto">
          <a:xfrm>
            <a:off x="396081" y="825500"/>
            <a:ext cx="6480175" cy="461963"/>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0" descr="Resultado de imagen para cuantitativa">
            <a:extLst>
              <a:ext uri="{FF2B5EF4-FFF2-40B4-BE49-F238E27FC236}">
                <a16:creationId xmlns:a16="http://schemas.microsoft.com/office/drawing/2014/main" id="{BABD0307-ED1C-1A43-BB7B-9BCC5FDB3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7610" y="3660775"/>
            <a:ext cx="3164565" cy="193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4" descr="image022">
            <a:hlinkClick r:id="rId3"/>
            <a:extLst>
              <a:ext uri="{FF2B5EF4-FFF2-40B4-BE49-F238E27FC236}">
                <a16:creationId xmlns:a16="http://schemas.microsoft.com/office/drawing/2014/main" id="{0D3EE411-9B20-E547-B73D-852F92FE6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5245100"/>
            <a:ext cx="1439863"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2">
            <a:extLst>
              <a:ext uri="{FF2B5EF4-FFF2-40B4-BE49-F238E27FC236}">
                <a16:creationId xmlns:a16="http://schemas.microsoft.com/office/drawing/2014/main" id="{D2259FED-C207-0B47-9403-35B28326C924}"/>
              </a:ext>
            </a:extLst>
          </p:cNvPr>
          <p:cNvSpPr>
            <a:spLocks noGrp="1" noChangeArrowheads="1"/>
          </p:cNvSpPr>
          <p:nvPr>
            <p:ph type="title"/>
          </p:nvPr>
        </p:nvSpPr>
        <p:spPr>
          <a:xfrm>
            <a:off x="366713" y="1296988"/>
            <a:ext cx="2663825" cy="1127125"/>
          </a:xfrm>
        </p:spPr>
        <p:txBody>
          <a:bodyPr/>
          <a:lstStyle/>
          <a:p>
            <a:pPr eaLnBrk="1" hangingPunct="1">
              <a:defRPr/>
            </a:pPr>
            <a:r>
              <a:rPr lang="es-MX" altLang="es-CL" sz="2800" dirty="0">
                <a:solidFill>
                  <a:schemeClr val="accent1">
                    <a:lumMod val="50000"/>
                  </a:schemeClr>
                </a:solidFill>
                <a:latin typeface="Comic Sans MS" panose="030F0702030302020204" pitchFamily="66" charset="0"/>
              </a:rPr>
              <a:t>Información </a:t>
            </a:r>
            <a:br>
              <a:rPr lang="es-MX" altLang="es-CL" sz="2800" dirty="0">
                <a:solidFill>
                  <a:schemeClr val="accent1">
                    <a:lumMod val="50000"/>
                  </a:schemeClr>
                </a:solidFill>
                <a:latin typeface="Comic Sans MS" panose="030F0702030302020204" pitchFamily="66" charset="0"/>
              </a:rPr>
            </a:br>
            <a:r>
              <a:rPr lang="es-MX" altLang="es-CL" sz="2800" dirty="0">
                <a:solidFill>
                  <a:schemeClr val="accent1">
                    <a:lumMod val="50000"/>
                  </a:schemeClr>
                </a:solidFill>
                <a:latin typeface="Comic Sans MS" panose="030F0702030302020204" pitchFamily="66" charset="0"/>
              </a:rPr>
              <a:t>Primaria</a:t>
            </a:r>
            <a:endParaRPr lang="es-ES" altLang="es-CL" sz="2800" dirty="0">
              <a:solidFill>
                <a:schemeClr val="accent1">
                  <a:lumMod val="50000"/>
                </a:schemeClr>
              </a:solidFill>
              <a:latin typeface="Comic Sans MS" panose="030F0702030302020204" pitchFamily="66" charset="0"/>
            </a:endParaRPr>
          </a:p>
        </p:txBody>
      </p:sp>
      <p:cxnSp>
        <p:nvCxnSpPr>
          <p:cNvPr id="40963" name="AutoShape 4">
            <a:extLst>
              <a:ext uri="{FF2B5EF4-FFF2-40B4-BE49-F238E27FC236}">
                <a16:creationId xmlns:a16="http://schemas.microsoft.com/office/drawing/2014/main" id="{B548514D-4926-2849-8F39-4F1FEEB6ED8C}"/>
              </a:ext>
            </a:extLst>
          </p:cNvPr>
          <p:cNvCxnSpPr>
            <a:cxnSpLocks noChangeShapeType="1"/>
            <a:stCxn id="40965" idx="0"/>
            <a:endCxn id="46088" idx="1"/>
          </p:cNvCxnSpPr>
          <p:nvPr/>
        </p:nvCxnSpPr>
        <p:spPr bwMode="auto">
          <a:xfrm rot="5400000" flipH="1" flipV="1">
            <a:off x="1743406" y="2463221"/>
            <a:ext cx="1048792" cy="1079616"/>
          </a:xfrm>
          <a:prstGeom prst="curvedConnector2">
            <a:avLst/>
          </a:prstGeom>
          <a:noFill/>
          <a:ln w="38100">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sp>
        <p:nvSpPr>
          <p:cNvPr id="40965" name="Oval 6">
            <a:extLst>
              <a:ext uri="{FF2B5EF4-FFF2-40B4-BE49-F238E27FC236}">
                <a16:creationId xmlns:a16="http://schemas.microsoft.com/office/drawing/2014/main" id="{23E89DD6-6FE7-5943-B3E3-CBF2E0BD2F01}"/>
              </a:ext>
            </a:extLst>
          </p:cNvPr>
          <p:cNvSpPr>
            <a:spLocks noChangeArrowheads="1"/>
          </p:cNvSpPr>
          <p:nvPr/>
        </p:nvSpPr>
        <p:spPr bwMode="auto">
          <a:xfrm>
            <a:off x="900113" y="3527425"/>
            <a:ext cx="1655762" cy="782638"/>
          </a:xfrm>
          <a:prstGeom prst="ellipse">
            <a:avLst/>
          </a:prstGeom>
          <a:solidFill>
            <a:srgbClr val="FFC000"/>
          </a:solidFill>
          <a:ln w="19050">
            <a:solidFill>
              <a:schemeClr val="accent1">
                <a:lumMod val="75000"/>
              </a:schemeClr>
            </a:solidFill>
            <a:round/>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600">
                <a:solidFill>
                  <a:schemeClr val="bg1">
                    <a:lumMod val="10000"/>
                  </a:schemeClr>
                </a:solidFill>
              </a:rPr>
              <a:t>Información</a:t>
            </a:r>
          </a:p>
          <a:p>
            <a:pPr algn="ctr">
              <a:defRPr/>
            </a:pPr>
            <a:r>
              <a:rPr lang="es-MX" altLang="es-CL" sz="1600">
                <a:solidFill>
                  <a:schemeClr val="bg1">
                    <a:lumMod val="10000"/>
                  </a:schemeClr>
                </a:solidFill>
              </a:rPr>
              <a:t>Primaria</a:t>
            </a:r>
            <a:endParaRPr lang="es-ES" altLang="es-CL" sz="1600">
              <a:solidFill>
                <a:schemeClr val="bg1">
                  <a:lumMod val="10000"/>
                </a:schemeClr>
              </a:solidFill>
            </a:endParaRPr>
          </a:p>
        </p:txBody>
      </p:sp>
      <p:pic>
        <p:nvPicPr>
          <p:cNvPr id="46088" name="Picture 11" descr="Focus%2520group%2520discussions%2520with%2520fishermen">
            <a:hlinkClick r:id="rId5"/>
            <a:extLst>
              <a:ext uri="{FF2B5EF4-FFF2-40B4-BE49-F238E27FC236}">
                <a16:creationId xmlns:a16="http://schemas.microsoft.com/office/drawing/2014/main" id="{FB599BD1-51E1-A94B-9DB8-55906CA02B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7610" y="1745754"/>
            <a:ext cx="2114637" cy="146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19" descr="ser_imc00">
            <a:hlinkClick r:id="rId7"/>
            <a:extLst>
              <a:ext uri="{FF2B5EF4-FFF2-40B4-BE49-F238E27FC236}">
                <a16:creationId xmlns:a16="http://schemas.microsoft.com/office/drawing/2014/main" id="{6AA7288E-5F27-534D-B399-81FADE98C6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7613" y="197008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 Box 22">
            <a:extLst>
              <a:ext uri="{FF2B5EF4-FFF2-40B4-BE49-F238E27FC236}">
                <a16:creationId xmlns:a16="http://schemas.microsoft.com/office/drawing/2014/main" id="{E33580CE-7028-7849-9830-79629F6DD44E}"/>
              </a:ext>
            </a:extLst>
          </p:cNvPr>
          <p:cNvSpPr txBox="1">
            <a:spLocks noChangeArrowheads="1"/>
          </p:cNvSpPr>
          <p:nvPr/>
        </p:nvSpPr>
        <p:spPr bwMode="auto">
          <a:xfrm>
            <a:off x="3363788" y="1398589"/>
            <a:ext cx="1501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600" dirty="0">
                <a:solidFill>
                  <a:schemeClr val="bg1">
                    <a:lumMod val="10000"/>
                  </a:schemeClr>
                </a:solidFill>
              </a:rPr>
              <a:t>CUALITATIVA</a:t>
            </a:r>
            <a:endParaRPr lang="es-ES" altLang="es-CL" sz="1600" dirty="0">
              <a:solidFill>
                <a:schemeClr val="bg1">
                  <a:lumMod val="10000"/>
                </a:schemeClr>
              </a:solidFill>
            </a:endParaRPr>
          </a:p>
        </p:txBody>
      </p:sp>
      <p:sp>
        <p:nvSpPr>
          <p:cNvPr id="40969" name="Text Box 23">
            <a:extLst>
              <a:ext uri="{FF2B5EF4-FFF2-40B4-BE49-F238E27FC236}">
                <a16:creationId xmlns:a16="http://schemas.microsoft.com/office/drawing/2014/main" id="{FE606ADD-DAD6-294C-A3B0-46B56221ECA2}"/>
              </a:ext>
            </a:extLst>
          </p:cNvPr>
          <p:cNvSpPr txBox="1">
            <a:spLocks noChangeArrowheads="1"/>
          </p:cNvSpPr>
          <p:nvPr/>
        </p:nvSpPr>
        <p:spPr bwMode="auto">
          <a:xfrm>
            <a:off x="3467100" y="3479800"/>
            <a:ext cx="1649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600" dirty="0">
                <a:solidFill>
                  <a:schemeClr val="bg1">
                    <a:lumMod val="10000"/>
                  </a:schemeClr>
                </a:solidFill>
              </a:rPr>
              <a:t>CUANTITATIVA</a:t>
            </a:r>
            <a:endParaRPr lang="es-ES" altLang="es-CL" sz="1600" dirty="0">
              <a:solidFill>
                <a:schemeClr val="bg1">
                  <a:lumMod val="10000"/>
                </a:schemeClr>
              </a:solidFill>
            </a:endParaRPr>
          </a:p>
        </p:txBody>
      </p:sp>
      <p:sp>
        <p:nvSpPr>
          <p:cNvPr id="40970" name="Text Box 24">
            <a:extLst>
              <a:ext uri="{FF2B5EF4-FFF2-40B4-BE49-F238E27FC236}">
                <a16:creationId xmlns:a16="http://schemas.microsoft.com/office/drawing/2014/main" id="{693F6ABF-D350-5D45-8E6D-DEFCE27B97C6}"/>
              </a:ext>
            </a:extLst>
          </p:cNvPr>
          <p:cNvSpPr txBox="1">
            <a:spLocks noChangeArrowheads="1"/>
          </p:cNvSpPr>
          <p:nvPr/>
        </p:nvSpPr>
        <p:spPr bwMode="auto">
          <a:xfrm>
            <a:off x="5653088" y="1446213"/>
            <a:ext cx="1446212" cy="523875"/>
          </a:xfrm>
          <a:prstGeom prst="rect">
            <a:avLst/>
          </a:prstGeom>
          <a:solidFill>
            <a:srgbClr val="FFC000"/>
          </a:solidFill>
          <a:ln w="19050">
            <a:solidFill>
              <a:schemeClr val="accent1">
                <a:lumMod val="75000"/>
              </a:schemeClr>
            </a:solidFill>
          </a:ln>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r">
              <a:defRPr/>
            </a:pPr>
            <a:r>
              <a:rPr lang="es-MX" altLang="es-CL" sz="1400">
                <a:solidFill>
                  <a:schemeClr val="bg1">
                    <a:lumMod val="10000"/>
                  </a:schemeClr>
                </a:solidFill>
              </a:rPr>
              <a:t>Explorar</a:t>
            </a:r>
          </a:p>
          <a:p>
            <a:pPr algn="r">
              <a:defRPr/>
            </a:pPr>
            <a:r>
              <a:rPr lang="es-MX" altLang="es-CL" sz="1400">
                <a:solidFill>
                  <a:schemeClr val="bg1">
                    <a:lumMod val="10000"/>
                  </a:schemeClr>
                </a:solidFill>
              </a:rPr>
              <a:t>(Preliminar)</a:t>
            </a:r>
            <a:endParaRPr lang="es-ES" altLang="es-CL" sz="1400">
              <a:solidFill>
                <a:schemeClr val="bg1">
                  <a:lumMod val="10000"/>
                </a:schemeClr>
              </a:solidFill>
            </a:endParaRPr>
          </a:p>
        </p:txBody>
      </p:sp>
      <p:sp>
        <p:nvSpPr>
          <p:cNvPr id="40971" name="Text Box 25">
            <a:extLst>
              <a:ext uri="{FF2B5EF4-FFF2-40B4-BE49-F238E27FC236}">
                <a16:creationId xmlns:a16="http://schemas.microsoft.com/office/drawing/2014/main" id="{C75B9121-A9A3-9A4C-91F4-80FB35DE1ADA}"/>
              </a:ext>
            </a:extLst>
          </p:cNvPr>
          <p:cNvSpPr txBox="1">
            <a:spLocks noChangeArrowheads="1"/>
          </p:cNvSpPr>
          <p:nvPr/>
        </p:nvSpPr>
        <p:spPr bwMode="auto">
          <a:xfrm>
            <a:off x="5653088" y="2041029"/>
            <a:ext cx="1460500" cy="523875"/>
          </a:xfrm>
          <a:prstGeom prst="rect">
            <a:avLst/>
          </a:prstGeom>
          <a:solidFill>
            <a:srgbClr val="FFC000"/>
          </a:solidFill>
          <a:ln w="19050">
            <a:solidFill>
              <a:schemeClr val="accent1">
                <a:lumMod val="75000"/>
              </a:schemeClr>
            </a:solidFill>
          </a:ln>
        </p:spPr>
        <p:txBody>
          <a:bodyPr>
            <a:spAutoFit/>
          </a:bodyPr>
          <a:lstStyle>
            <a:defPPr>
              <a:defRPr lang="es-ES_tradnl"/>
            </a:defPPr>
            <a:lvl1pPr algn="r">
              <a:defRPr sz="1400">
                <a:solidFill>
                  <a:schemeClr val="bg1">
                    <a:lumMod val="10000"/>
                  </a:schemeClr>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s-MX" altLang="es-CL" dirty="0"/>
              <a:t>Complementar</a:t>
            </a:r>
          </a:p>
          <a:p>
            <a:r>
              <a:rPr lang="es-MX" altLang="es-CL" dirty="0"/>
              <a:t>Enriquecer</a:t>
            </a:r>
            <a:endParaRPr lang="es-ES" altLang="es-CL" dirty="0"/>
          </a:p>
        </p:txBody>
      </p:sp>
      <p:sp>
        <p:nvSpPr>
          <p:cNvPr id="40972" name="Text Box 26">
            <a:extLst>
              <a:ext uri="{FF2B5EF4-FFF2-40B4-BE49-F238E27FC236}">
                <a16:creationId xmlns:a16="http://schemas.microsoft.com/office/drawing/2014/main" id="{104875A2-56D8-5040-A452-B59980962FF5}"/>
              </a:ext>
            </a:extLst>
          </p:cNvPr>
          <p:cNvSpPr txBox="1">
            <a:spLocks noChangeArrowheads="1"/>
          </p:cNvSpPr>
          <p:nvPr/>
        </p:nvSpPr>
        <p:spPr bwMode="auto">
          <a:xfrm>
            <a:off x="5667375" y="3373438"/>
            <a:ext cx="1431925" cy="307975"/>
          </a:xfrm>
          <a:prstGeom prst="rect">
            <a:avLst/>
          </a:prstGeom>
          <a:solidFill>
            <a:srgbClr val="FFC000"/>
          </a:solidFill>
          <a:ln w="19050">
            <a:solidFill>
              <a:schemeClr val="accent1">
                <a:lumMod val="75000"/>
              </a:schemeClr>
            </a:solidFill>
          </a:ln>
        </p:spPr>
        <p:txBody>
          <a:bodyPr>
            <a:spAutoFit/>
          </a:bodyPr>
          <a:lstStyle>
            <a:defPPr>
              <a:defRPr lang="es-ES_tradnl"/>
            </a:defPPr>
            <a:lvl1pPr algn="r">
              <a:defRPr sz="1400">
                <a:solidFill>
                  <a:schemeClr val="bg1">
                    <a:lumMod val="10000"/>
                  </a:schemeClr>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s-MX" altLang="es-CL"/>
              <a:t>Sustituir</a:t>
            </a:r>
            <a:endParaRPr lang="es-ES" altLang="es-CL" dirty="0"/>
          </a:p>
        </p:txBody>
      </p:sp>
      <p:sp>
        <p:nvSpPr>
          <p:cNvPr id="40973" name="Text Box 27">
            <a:extLst>
              <a:ext uri="{FF2B5EF4-FFF2-40B4-BE49-F238E27FC236}">
                <a16:creationId xmlns:a16="http://schemas.microsoft.com/office/drawing/2014/main" id="{1E3B4362-0299-394A-80B3-10CC98E45DF0}"/>
              </a:ext>
            </a:extLst>
          </p:cNvPr>
          <p:cNvSpPr txBox="1">
            <a:spLocks noChangeArrowheads="1"/>
          </p:cNvSpPr>
          <p:nvPr/>
        </p:nvSpPr>
        <p:spPr bwMode="auto">
          <a:xfrm>
            <a:off x="5667375" y="2787650"/>
            <a:ext cx="1431925" cy="523875"/>
          </a:xfrm>
          <a:prstGeom prst="rect">
            <a:avLst/>
          </a:prstGeom>
          <a:solidFill>
            <a:srgbClr val="FFC000"/>
          </a:solidFill>
          <a:ln w="19050">
            <a:solidFill>
              <a:schemeClr val="accent1">
                <a:lumMod val="75000"/>
              </a:schemeClr>
            </a:solidFill>
          </a:ln>
        </p:spPr>
        <p:txBody>
          <a:bodyPr>
            <a:spAutoFit/>
          </a:bodyPr>
          <a:lstStyle>
            <a:defPPr>
              <a:defRPr lang="es-ES_tradnl"/>
            </a:defPPr>
            <a:lvl1pPr algn="r">
              <a:defRPr sz="1400">
                <a:solidFill>
                  <a:schemeClr val="bg1">
                    <a:lumMod val="10000"/>
                  </a:schemeClr>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s-MX" altLang="es-CL"/>
              <a:t>Confirmar</a:t>
            </a:r>
          </a:p>
          <a:p>
            <a:r>
              <a:rPr lang="es-MX" altLang="es-CL"/>
              <a:t>Validar</a:t>
            </a:r>
            <a:endParaRPr lang="es-ES" altLang="es-CL"/>
          </a:p>
        </p:txBody>
      </p:sp>
      <p:cxnSp>
        <p:nvCxnSpPr>
          <p:cNvPr id="40974" name="AutoShape 28">
            <a:extLst>
              <a:ext uri="{FF2B5EF4-FFF2-40B4-BE49-F238E27FC236}">
                <a16:creationId xmlns:a16="http://schemas.microsoft.com/office/drawing/2014/main" id="{D5BBD66B-EA19-A14B-A25F-DA55BF766B07}"/>
              </a:ext>
            </a:extLst>
          </p:cNvPr>
          <p:cNvCxnSpPr>
            <a:cxnSpLocks noChangeShapeType="1"/>
            <a:endCxn id="40970" idx="1"/>
          </p:cNvCxnSpPr>
          <p:nvPr/>
        </p:nvCxnSpPr>
        <p:spPr bwMode="auto">
          <a:xfrm rot="5400000" flipH="1" flipV="1">
            <a:off x="4946650" y="1708150"/>
            <a:ext cx="706438" cy="706438"/>
          </a:xfrm>
          <a:prstGeom prst="curvedConnector2">
            <a:avLst/>
          </a:prstGeom>
          <a:noFill/>
          <a:ln w="38100">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cxnSp>
        <p:nvCxnSpPr>
          <p:cNvPr id="40975" name="AutoShape 29">
            <a:extLst>
              <a:ext uri="{FF2B5EF4-FFF2-40B4-BE49-F238E27FC236}">
                <a16:creationId xmlns:a16="http://schemas.microsoft.com/office/drawing/2014/main" id="{E24DB0AA-70AE-D144-8C3E-08AB4653F993}"/>
              </a:ext>
            </a:extLst>
          </p:cNvPr>
          <p:cNvCxnSpPr>
            <a:cxnSpLocks noChangeShapeType="1"/>
            <a:endCxn id="40971" idx="1"/>
          </p:cNvCxnSpPr>
          <p:nvPr/>
        </p:nvCxnSpPr>
        <p:spPr bwMode="auto">
          <a:xfrm flipV="1">
            <a:off x="4946650" y="2302967"/>
            <a:ext cx="706438" cy="149225"/>
          </a:xfrm>
          <a:prstGeom prst="curvedConnector3">
            <a:avLst>
              <a:gd name="adj1" fmla="val 50000"/>
            </a:avLst>
          </a:prstGeom>
          <a:noFill/>
          <a:ln w="38100">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cxnSp>
        <p:nvCxnSpPr>
          <p:cNvPr id="40976" name="AutoShape 30">
            <a:extLst>
              <a:ext uri="{FF2B5EF4-FFF2-40B4-BE49-F238E27FC236}">
                <a16:creationId xmlns:a16="http://schemas.microsoft.com/office/drawing/2014/main" id="{C82C9C0E-0617-204E-BDF0-CD7AE6DA5A71}"/>
              </a:ext>
            </a:extLst>
          </p:cNvPr>
          <p:cNvCxnSpPr>
            <a:cxnSpLocks noChangeShapeType="1"/>
            <a:endCxn id="40973" idx="1"/>
          </p:cNvCxnSpPr>
          <p:nvPr/>
        </p:nvCxnSpPr>
        <p:spPr bwMode="auto">
          <a:xfrm>
            <a:off x="4960938" y="2622550"/>
            <a:ext cx="706437" cy="427038"/>
          </a:xfrm>
          <a:prstGeom prst="curvedConnector3">
            <a:avLst>
              <a:gd name="adj1" fmla="val 50000"/>
            </a:avLst>
          </a:prstGeom>
          <a:noFill/>
          <a:ln w="38100">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cxnSp>
        <p:nvCxnSpPr>
          <p:cNvPr id="40977" name="AutoShape 31">
            <a:extLst>
              <a:ext uri="{FF2B5EF4-FFF2-40B4-BE49-F238E27FC236}">
                <a16:creationId xmlns:a16="http://schemas.microsoft.com/office/drawing/2014/main" id="{2CC1F4E0-0BE6-124F-B277-8FFB7ED1946D}"/>
              </a:ext>
            </a:extLst>
          </p:cNvPr>
          <p:cNvCxnSpPr>
            <a:cxnSpLocks noChangeShapeType="1"/>
            <a:endCxn id="40972" idx="1"/>
          </p:cNvCxnSpPr>
          <p:nvPr/>
        </p:nvCxnSpPr>
        <p:spPr bwMode="auto">
          <a:xfrm rot="16200000" flipH="1">
            <a:off x="4866482" y="2726531"/>
            <a:ext cx="895350" cy="706437"/>
          </a:xfrm>
          <a:prstGeom prst="curvedConnector2">
            <a:avLst/>
          </a:prstGeom>
          <a:noFill/>
          <a:ln w="38100">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cxnSp>
        <p:nvCxnSpPr>
          <p:cNvPr id="46100" name="AutoShape 34">
            <a:extLst>
              <a:ext uri="{FF2B5EF4-FFF2-40B4-BE49-F238E27FC236}">
                <a16:creationId xmlns:a16="http://schemas.microsoft.com/office/drawing/2014/main" id="{495044F5-8126-FA44-AE3C-45FD72450422}"/>
              </a:ext>
            </a:extLst>
          </p:cNvPr>
          <p:cNvCxnSpPr>
            <a:cxnSpLocks noChangeShapeType="1"/>
            <a:stCxn id="40972" idx="3"/>
          </p:cNvCxnSpPr>
          <p:nvPr/>
        </p:nvCxnSpPr>
        <p:spPr bwMode="auto">
          <a:xfrm flipH="1">
            <a:off x="4738688" y="3527425"/>
            <a:ext cx="2360612" cy="1279525"/>
          </a:xfrm>
          <a:prstGeom prst="bentConnector3">
            <a:avLst>
              <a:gd name="adj1" fmla="val -9685"/>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6101" name="AutoShape 35">
            <a:extLst>
              <a:ext uri="{FF2B5EF4-FFF2-40B4-BE49-F238E27FC236}">
                <a16:creationId xmlns:a16="http://schemas.microsoft.com/office/drawing/2014/main" id="{2DD3D3D9-B8BD-464F-BCC3-89A1E414B967}"/>
              </a:ext>
            </a:extLst>
          </p:cNvPr>
          <p:cNvCxnSpPr>
            <a:cxnSpLocks noChangeShapeType="1"/>
            <a:stCxn id="40973" idx="3"/>
          </p:cNvCxnSpPr>
          <p:nvPr/>
        </p:nvCxnSpPr>
        <p:spPr bwMode="auto">
          <a:xfrm flipH="1">
            <a:off x="4738688" y="3049588"/>
            <a:ext cx="2360612" cy="1747837"/>
          </a:xfrm>
          <a:prstGeom prst="bentConnector3">
            <a:avLst>
              <a:gd name="adj1" fmla="val -9685"/>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7126" name="AutoShape 36">
            <a:extLst>
              <a:ext uri="{FF2B5EF4-FFF2-40B4-BE49-F238E27FC236}">
                <a16:creationId xmlns:a16="http://schemas.microsoft.com/office/drawing/2014/main" id="{BC8B80E6-0E8E-8F4D-ADF7-196E3A02D467}"/>
              </a:ext>
            </a:extLst>
          </p:cNvPr>
          <p:cNvCxnSpPr>
            <a:cxnSpLocks noChangeShapeType="1"/>
            <a:stCxn id="40971" idx="3"/>
            <a:endCxn id="46082" idx="3"/>
          </p:cNvCxnSpPr>
          <p:nvPr/>
        </p:nvCxnSpPr>
        <p:spPr bwMode="auto">
          <a:xfrm flipH="1">
            <a:off x="5972175" y="2302967"/>
            <a:ext cx="1141413" cy="2323584"/>
          </a:xfrm>
          <a:prstGeom prst="bentConnector3">
            <a:avLst>
              <a:gd name="adj1" fmla="val -20028"/>
            </a:avLst>
          </a:prstGeom>
          <a:noFill/>
          <a:ln w="38100">
            <a:solidFill>
              <a:schemeClr val="bg1">
                <a:lumMod val="10000"/>
              </a:schemeClr>
            </a:solidFill>
            <a:miter lim="800000"/>
            <a:headEnd/>
            <a:tailEnd type="triangle" w="med" len="med"/>
          </a:ln>
          <a:extLst>
            <a:ext uri="{909E8E84-426E-40DD-AFC4-6F175D3DCCD1}">
              <a14:hiddenFill xmlns:a14="http://schemas.microsoft.com/office/drawing/2010/main">
                <a:noFill/>
              </a14:hiddenFill>
            </a:ext>
          </a:extLst>
        </p:spPr>
      </p:cxnSp>
      <p:sp>
        <p:nvSpPr>
          <p:cNvPr id="40982" name="Text Box 37">
            <a:extLst>
              <a:ext uri="{FF2B5EF4-FFF2-40B4-BE49-F238E27FC236}">
                <a16:creationId xmlns:a16="http://schemas.microsoft.com/office/drawing/2014/main" id="{501C43D1-6EF2-944C-8300-5D7A6DEA20DE}"/>
              </a:ext>
            </a:extLst>
          </p:cNvPr>
          <p:cNvSpPr txBox="1">
            <a:spLocks noChangeArrowheads="1"/>
          </p:cNvSpPr>
          <p:nvPr/>
        </p:nvSpPr>
        <p:spPr bwMode="auto">
          <a:xfrm>
            <a:off x="5076825" y="5387975"/>
            <a:ext cx="1798638" cy="738188"/>
          </a:xfrm>
          <a:prstGeom prst="rect">
            <a:avLst/>
          </a:prstGeom>
          <a:solidFill>
            <a:srgbClr val="FFC000"/>
          </a:solidFill>
          <a:ln w="19050">
            <a:solidFill>
              <a:schemeClr val="accent1">
                <a:lumMod val="75000"/>
              </a:schemeClr>
            </a:solidFill>
          </a:ln>
        </p:spPr>
        <p:txBody>
          <a:bodyPr>
            <a:spAutoFit/>
          </a:bodyPr>
          <a:lstStyle>
            <a:defPPr>
              <a:defRPr lang="es-ES_tradnl"/>
            </a:defPPr>
            <a:lvl1pPr algn="r">
              <a:defRPr sz="1400">
                <a:solidFill>
                  <a:schemeClr val="bg1">
                    <a:lumMod val="10000"/>
                  </a:schemeClr>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s-MX" altLang="es-CL" dirty="0"/>
              <a:t>Medir</a:t>
            </a:r>
          </a:p>
          <a:p>
            <a:r>
              <a:rPr lang="es-MX" altLang="es-CL" dirty="0"/>
              <a:t>Realidades </a:t>
            </a:r>
          </a:p>
          <a:p>
            <a:r>
              <a:rPr lang="es-MX" altLang="es-CL" dirty="0"/>
              <a:t>Comportamientos</a:t>
            </a:r>
            <a:endParaRPr lang="es-ES" altLang="es-CL" dirty="0"/>
          </a:p>
        </p:txBody>
      </p:sp>
      <p:cxnSp>
        <p:nvCxnSpPr>
          <p:cNvPr id="40983" name="AutoShape 39">
            <a:extLst>
              <a:ext uri="{FF2B5EF4-FFF2-40B4-BE49-F238E27FC236}">
                <a16:creationId xmlns:a16="http://schemas.microsoft.com/office/drawing/2014/main" id="{CE5CDDB4-E711-F149-B11B-ECC4F66E3B50}"/>
              </a:ext>
            </a:extLst>
          </p:cNvPr>
          <p:cNvCxnSpPr>
            <a:cxnSpLocks noChangeShapeType="1"/>
            <a:endCxn id="40982" idx="1"/>
          </p:cNvCxnSpPr>
          <p:nvPr/>
        </p:nvCxnSpPr>
        <p:spPr bwMode="auto">
          <a:xfrm>
            <a:off x="4067178" y="5387977"/>
            <a:ext cx="1009647" cy="369092"/>
          </a:xfrm>
          <a:prstGeom prst="bentConnector3">
            <a:avLst>
              <a:gd name="adj1" fmla="val -315"/>
            </a:avLst>
          </a:prstGeom>
          <a:noFill/>
          <a:ln w="38100">
            <a:solidFill>
              <a:schemeClr val="bg1">
                <a:lumMod val="10000"/>
              </a:schemeClr>
            </a:solidFill>
            <a:miter lim="800000"/>
            <a:headEnd/>
            <a:tailEnd type="triangle" w="med" len="med"/>
          </a:ln>
          <a:extLst>
            <a:ext uri="{909E8E84-426E-40DD-AFC4-6F175D3DCCD1}">
              <a14:hiddenFill xmlns:a14="http://schemas.microsoft.com/office/drawing/2010/main">
                <a:noFill/>
              </a14:hiddenFill>
            </a:ext>
          </a:extLst>
        </p:spPr>
      </p:cxnSp>
      <p:sp>
        <p:nvSpPr>
          <p:cNvPr id="40985" name="Text Box 42">
            <a:extLst>
              <a:ext uri="{FF2B5EF4-FFF2-40B4-BE49-F238E27FC236}">
                <a16:creationId xmlns:a16="http://schemas.microsoft.com/office/drawing/2014/main" id="{F6D63E53-847D-DB41-8648-DC9454E38812}"/>
              </a:ext>
            </a:extLst>
          </p:cNvPr>
          <p:cNvSpPr txBox="1">
            <a:spLocks noChangeArrowheads="1"/>
          </p:cNvSpPr>
          <p:nvPr/>
        </p:nvSpPr>
        <p:spPr bwMode="auto">
          <a:xfrm>
            <a:off x="7635875" y="5588000"/>
            <a:ext cx="1128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defRPr/>
            </a:pPr>
            <a:r>
              <a:rPr lang="es-MX" altLang="es-CL" sz="1400">
                <a:solidFill>
                  <a:schemeClr val="bg1">
                    <a:lumMod val="10000"/>
                  </a:schemeClr>
                </a:solidFill>
              </a:rPr>
              <a:t>Estadística</a:t>
            </a:r>
            <a:endParaRPr lang="es-ES" altLang="es-CL" sz="1400">
              <a:solidFill>
                <a:schemeClr val="bg1">
                  <a:lumMod val="10000"/>
                </a:schemeClr>
              </a:solidFill>
            </a:endParaRPr>
          </a:p>
        </p:txBody>
      </p:sp>
      <p:sp>
        <p:nvSpPr>
          <p:cNvPr id="46106" name="Text Box 2">
            <a:extLst>
              <a:ext uri="{FF2B5EF4-FFF2-40B4-BE49-F238E27FC236}">
                <a16:creationId xmlns:a16="http://schemas.microsoft.com/office/drawing/2014/main" id="{DB95C1C9-CEC7-FB48-9269-6255E315B3C4}"/>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28" name="Text Box 4">
            <a:extLst>
              <a:ext uri="{FF2B5EF4-FFF2-40B4-BE49-F238E27FC236}">
                <a16:creationId xmlns:a16="http://schemas.microsoft.com/office/drawing/2014/main" id="{7A98C6A9-E18A-8340-A53D-D41213D8393B}"/>
              </a:ext>
            </a:extLst>
          </p:cNvPr>
          <p:cNvSpPr txBox="1">
            <a:spLocks noChangeArrowheads="1"/>
          </p:cNvSpPr>
          <p:nvPr/>
        </p:nvSpPr>
        <p:spPr bwMode="auto">
          <a:xfrm>
            <a:off x="377826" y="692696"/>
            <a:ext cx="6480175" cy="461963"/>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cxnSp>
        <p:nvCxnSpPr>
          <p:cNvPr id="9" name="Conector recto 8">
            <a:extLst>
              <a:ext uri="{FF2B5EF4-FFF2-40B4-BE49-F238E27FC236}">
                <a16:creationId xmlns:a16="http://schemas.microsoft.com/office/drawing/2014/main" id="{BA2350CF-7F71-E245-8941-81462C5760C5}"/>
              </a:ext>
            </a:extLst>
          </p:cNvPr>
          <p:cNvCxnSpPr/>
          <p:nvPr/>
        </p:nvCxnSpPr>
        <p:spPr bwMode="auto">
          <a:xfrm>
            <a:off x="7092950" y="3525838"/>
            <a:ext cx="258763" cy="0"/>
          </a:xfrm>
          <a:prstGeom prst="line">
            <a:avLst/>
          </a:prstGeom>
          <a:noFill/>
          <a:ln w="38100">
            <a:solidFill>
              <a:schemeClr val="bg1">
                <a:lumMod val="10000"/>
              </a:schemeClr>
            </a:solidFill>
            <a:miter lim="800000"/>
            <a:headEnd/>
            <a:tailEnd type="triangle" w="med" len="med"/>
          </a:ln>
          <a:extLst>
            <a:ext uri="{909E8E84-426E-40DD-AFC4-6F175D3DCCD1}">
              <a14:hiddenFill xmlns:a14="http://schemas.microsoft.com/office/drawing/2010/main">
                <a:noFill/>
              </a14:hiddenFill>
            </a:ext>
          </a:extLst>
        </p:spPr>
      </p:cxnSp>
      <p:cxnSp>
        <p:nvCxnSpPr>
          <p:cNvPr id="37" name="Conector recto 36">
            <a:extLst>
              <a:ext uri="{FF2B5EF4-FFF2-40B4-BE49-F238E27FC236}">
                <a16:creationId xmlns:a16="http://schemas.microsoft.com/office/drawing/2014/main" id="{F6F8F7C5-EC25-E44D-A9BB-F9D05F223DD6}"/>
              </a:ext>
            </a:extLst>
          </p:cNvPr>
          <p:cNvCxnSpPr/>
          <p:nvPr/>
        </p:nvCxnSpPr>
        <p:spPr bwMode="auto">
          <a:xfrm>
            <a:off x="7092950" y="3052763"/>
            <a:ext cx="258763" cy="0"/>
          </a:xfrm>
          <a:prstGeom prst="line">
            <a:avLst/>
          </a:prstGeom>
          <a:noFill/>
          <a:ln w="38100">
            <a:solidFill>
              <a:schemeClr val="bg1">
                <a:lumMod val="10000"/>
              </a:schemeClr>
            </a:solidFill>
            <a:miter lim="800000"/>
            <a:headEnd/>
            <a:tailEnd type="triangle" w="med" len="med"/>
          </a:ln>
          <a:extLst>
            <a:ext uri="{909E8E84-426E-40DD-AFC4-6F175D3DCCD1}">
              <a14:hiddenFill xmlns:a14="http://schemas.microsoft.com/office/drawing/2010/main">
                <a:noFill/>
              </a14:hiddenFill>
            </a:ext>
          </a:extLst>
        </p:spPr>
      </p:cxnSp>
      <p:cxnSp>
        <p:nvCxnSpPr>
          <p:cNvPr id="41" name="AutoShape 4">
            <a:extLst>
              <a:ext uri="{FF2B5EF4-FFF2-40B4-BE49-F238E27FC236}">
                <a16:creationId xmlns:a16="http://schemas.microsoft.com/office/drawing/2014/main" id="{021444E5-9EFC-6C4E-9707-12040B67883E}"/>
              </a:ext>
            </a:extLst>
          </p:cNvPr>
          <p:cNvCxnSpPr>
            <a:cxnSpLocks noChangeShapeType="1"/>
            <a:stCxn id="40965" idx="4"/>
          </p:cNvCxnSpPr>
          <p:nvPr/>
        </p:nvCxnSpPr>
        <p:spPr bwMode="auto">
          <a:xfrm rot="16200000" flipH="1">
            <a:off x="2073709" y="3964348"/>
            <a:ext cx="668098" cy="1359528"/>
          </a:xfrm>
          <a:prstGeom prst="curvedConnector2">
            <a:avLst/>
          </a:prstGeom>
          <a:noFill/>
          <a:ln w="38100">
            <a:solidFill>
              <a:schemeClr val="bg1">
                <a:lumMod val="10000"/>
              </a:schemeClr>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55" name="Picture 27" descr="Resultado de imagen para Ã¡rbol GIF">
            <a:extLst>
              <a:ext uri="{FF2B5EF4-FFF2-40B4-BE49-F238E27FC236}">
                <a16:creationId xmlns:a16="http://schemas.microsoft.com/office/drawing/2014/main" id="{A52D3202-592F-7342-95E5-2EB7EADB8DAD}"/>
              </a:ext>
            </a:extLst>
          </p:cNvPr>
          <p:cNvPicPr>
            <a:picLocks noChangeAspect="1" noChangeArrowheads="1"/>
          </p:cNvPicPr>
          <p:nvPr/>
        </p:nvPicPr>
        <p:blipFill>
          <a:blip r:embed="rId3"/>
          <a:srcRect/>
          <a:stretch>
            <a:fillRect/>
          </a:stretch>
        </p:blipFill>
        <p:spPr bwMode="auto">
          <a:xfrm>
            <a:off x="552450" y="1141413"/>
            <a:ext cx="8186738" cy="5167312"/>
          </a:xfrm>
          <a:prstGeom prst="rect">
            <a:avLst/>
          </a:prstGeom>
          <a:solidFill>
            <a:schemeClr val="tx1">
              <a:lumMod val="95000"/>
            </a:schemeClr>
          </a:solidFill>
        </p:spPr>
      </p:pic>
      <p:sp>
        <p:nvSpPr>
          <p:cNvPr id="41986" name="Rectangle 2">
            <a:extLst>
              <a:ext uri="{FF2B5EF4-FFF2-40B4-BE49-F238E27FC236}">
                <a16:creationId xmlns:a16="http://schemas.microsoft.com/office/drawing/2014/main" id="{8373E413-D08A-CE47-8B94-863687B86E78}"/>
              </a:ext>
            </a:extLst>
          </p:cNvPr>
          <p:cNvSpPr>
            <a:spLocks noGrp="1" noChangeArrowheads="1"/>
          </p:cNvSpPr>
          <p:nvPr>
            <p:ph type="title"/>
          </p:nvPr>
        </p:nvSpPr>
        <p:spPr>
          <a:xfrm>
            <a:off x="6488113" y="1395413"/>
            <a:ext cx="2867025" cy="588962"/>
          </a:xfrm>
        </p:spPr>
        <p:txBody>
          <a:bodyPr/>
          <a:lstStyle/>
          <a:p>
            <a:pPr eaLnBrk="1" hangingPunct="1">
              <a:defRPr/>
            </a:pPr>
            <a:r>
              <a:rPr lang="es-MX" altLang="es-CL" sz="2800" dirty="0">
                <a:solidFill>
                  <a:schemeClr val="accent1">
                    <a:lumMod val="50000"/>
                  </a:schemeClr>
                </a:solidFill>
                <a:latin typeface="Comic Sans MS" panose="030F0702030302020204" pitchFamily="66" charset="0"/>
              </a:rPr>
              <a:t>Información Cualitativa</a:t>
            </a:r>
            <a:endParaRPr lang="es-ES" altLang="es-CL" sz="2800" dirty="0">
              <a:solidFill>
                <a:schemeClr val="accent5">
                  <a:lumMod val="50000"/>
                </a:schemeClr>
              </a:solidFill>
              <a:latin typeface="+mn-lt"/>
            </a:endParaRPr>
          </a:p>
        </p:txBody>
      </p:sp>
      <p:sp>
        <p:nvSpPr>
          <p:cNvPr id="47108" name="Text Box 2">
            <a:extLst>
              <a:ext uri="{FF2B5EF4-FFF2-40B4-BE49-F238E27FC236}">
                <a16:creationId xmlns:a16="http://schemas.microsoft.com/office/drawing/2014/main" id="{E26ECA0F-706E-B64D-B55E-56E915EAE10F}"/>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25" name="Text Box 4">
            <a:extLst>
              <a:ext uri="{FF2B5EF4-FFF2-40B4-BE49-F238E27FC236}">
                <a16:creationId xmlns:a16="http://schemas.microsoft.com/office/drawing/2014/main" id="{3213C802-1F65-E346-817D-5450D2792D33}"/>
              </a:ext>
            </a:extLst>
          </p:cNvPr>
          <p:cNvSpPr txBox="1">
            <a:spLocks noChangeArrowheads="1"/>
          </p:cNvSpPr>
          <p:nvPr/>
        </p:nvSpPr>
        <p:spPr bwMode="auto">
          <a:xfrm>
            <a:off x="368300" y="649288"/>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
        <p:nvSpPr>
          <p:cNvPr id="47110" name="Rectángulo 8">
            <a:extLst>
              <a:ext uri="{FF2B5EF4-FFF2-40B4-BE49-F238E27FC236}">
                <a16:creationId xmlns:a16="http://schemas.microsoft.com/office/drawing/2014/main" id="{C20879DF-BAEF-2749-A159-26DEBFEF6A8E}"/>
              </a:ext>
            </a:extLst>
          </p:cNvPr>
          <p:cNvSpPr>
            <a:spLocks noChangeArrowheads="1"/>
          </p:cNvSpPr>
          <p:nvPr/>
        </p:nvSpPr>
        <p:spPr bwMode="auto">
          <a:xfrm>
            <a:off x="2800350" y="2746375"/>
            <a:ext cx="1844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r>
              <a:rPr lang="es-MX" altLang="es-CL" sz="2400">
                <a:solidFill>
                  <a:schemeClr val="tx1"/>
                </a:solidFill>
              </a:rPr>
              <a:t>Entrevistas</a:t>
            </a:r>
            <a:endParaRPr lang="es-ES" altLang="es-CL" sz="2400">
              <a:solidFill>
                <a:schemeClr val="tx1"/>
              </a:solidFill>
            </a:endParaRPr>
          </a:p>
        </p:txBody>
      </p:sp>
      <p:sp>
        <p:nvSpPr>
          <p:cNvPr id="47111" name="Rectángulo 35">
            <a:extLst>
              <a:ext uri="{FF2B5EF4-FFF2-40B4-BE49-F238E27FC236}">
                <a16:creationId xmlns:a16="http://schemas.microsoft.com/office/drawing/2014/main" id="{D4F69AFF-7AAB-6149-9E1A-96689A149B2D}"/>
              </a:ext>
            </a:extLst>
          </p:cNvPr>
          <p:cNvSpPr>
            <a:spLocks noChangeArrowheads="1"/>
          </p:cNvSpPr>
          <p:nvPr/>
        </p:nvSpPr>
        <p:spPr bwMode="auto">
          <a:xfrm>
            <a:off x="2622550" y="3716338"/>
            <a:ext cx="16240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r>
              <a:rPr lang="es-MX" altLang="es-CL" sz="2800">
                <a:solidFill>
                  <a:schemeClr val="tx1"/>
                </a:solidFill>
              </a:rPr>
              <a:t>Directos</a:t>
            </a:r>
            <a:endParaRPr lang="es-ES" altLang="es-CL" sz="2800">
              <a:solidFill>
                <a:schemeClr val="tx1"/>
              </a:solidFill>
            </a:endParaRPr>
          </a:p>
        </p:txBody>
      </p:sp>
      <p:sp>
        <p:nvSpPr>
          <p:cNvPr id="47112" name="Rectángulo 40">
            <a:extLst>
              <a:ext uri="{FF2B5EF4-FFF2-40B4-BE49-F238E27FC236}">
                <a16:creationId xmlns:a16="http://schemas.microsoft.com/office/drawing/2014/main" id="{B29D0659-0ED6-8646-80D5-669B248E66C7}"/>
              </a:ext>
            </a:extLst>
          </p:cNvPr>
          <p:cNvSpPr>
            <a:spLocks noChangeArrowheads="1"/>
          </p:cNvSpPr>
          <p:nvPr/>
        </p:nvSpPr>
        <p:spPr bwMode="auto">
          <a:xfrm>
            <a:off x="1108075" y="2289175"/>
            <a:ext cx="15986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r>
              <a:rPr lang="es-MX" altLang="es-CL" sz="1600">
                <a:solidFill>
                  <a:schemeClr val="tx1"/>
                </a:solidFill>
              </a:rPr>
              <a:t>Grupos de</a:t>
            </a:r>
          </a:p>
          <a:p>
            <a:pPr algn="ctr"/>
            <a:r>
              <a:rPr lang="es-MX" altLang="es-CL" sz="1600">
                <a:solidFill>
                  <a:schemeClr val="tx1"/>
                </a:solidFill>
              </a:rPr>
              <a:t>Enfoque</a:t>
            </a:r>
          </a:p>
          <a:p>
            <a:pPr algn="ctr"/>
            <a:r>
              <a:rPr lang="es-MX" altLang="es-CL" sz="1600">
                <a:solidFill>
                  <a:schemeClr val="tx1"/>
                </a:solidFill>
              </a:rPr>
              <a:t>(Focus Group)</a:t>
            </a:r>
            <a:endParaRPr lang="es-ES" altLang="es-CL" sz="1600">
              <a:solidFill>
                <a:schemeClr val="tx1"/>
              </a:solidFill>
            </a:endParaRPr>
          </a:p>
        </p:txBody>
      </p:sp>
      <p:sp>
        <p:nvSpPr>
          <p:cNvPr id="47113" name="Rectángulo 41">
            <a:extLst>
              <a:ext uri="{FF2B5EF4-FFF2-40B4-BE49-F238E27FC236}">
                <a16:creationId xmlns:a16="http://schemas.microsoft.com/office/drawing/2014/main" id="{85DAFF7C-BDCA-4C42-81F9-C883B2391319}"/>
              </a:ext>
            </a:extLst>
          </p:cNvPr>
          <p:cNvSpPr>
            <a:spLocks noChangeArrowheads="1"/>
          </p:cNvSpPr>
          <p:nvPr/>
        </p:nvSpPr>
        <p:spPr bwMode="auto">
          <a:xfrm>
            <a:off x="2259013" y="1468438"/>
            <a:ext cx="2035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MX" altLang="es-CL" sz="1600" dirty="0">
                <a:solidFill>
                  <a:schemeClr val="tx1"/>
                </a:solidFill>
              </a:rPr>
              <a:t>Variantes:</a:t>
            </a:r>
          </a:p>
          <a:p>
            <a:pPr>
              <a:buFontTx/>
              <a:buChar char="•"/>
            </a:pPr>
            <a:r>
              <a:rPr lang="es-MX" altLang="es-CL" sz="1600" dirty="0">
                <a:solidFill>
                  <a:schemeClr val="tx1"/>
                </a:solidFill>
              </a:rPr>
              <a:t>Método DELPHI</a:t>
            </a:r>
          </a:p>
          <a:p>
            <a:pPr>
              <a:buFontTx/>
              <a:buChar char="•"/>
            </a:pPr>
            <a:r>
              <a:rPr lang="es-MX" altLang="es-CL" sz="1600" dirty="0">
                <a:solidFill>
                  <a:schemeClr val="tx1"/>
                </a:solidFill>
              </a:rPr>
              <a:t>Panel de Expertos</a:t>
            </a:r>
            <a:endParaRPr lang="es-ES" altLang="es-CL" sz="1600" dirty="0">
              <a:solidFill>
                <a:schemeClr val="tx1"/>
              </a:solidFill>
            </a:endParaRPr>
          </a:p>
        </p:txBody>
      </p:sp>
      <p:sp>
        <p:nvSpPr>
          <p:cNvPr id="47114" name="Rectángulo 42">
            <a:extLst>
              <a:ext uri="{FF2B5EF4-FFF2-40B4-BE49-F238E27FC236}">
                <a16:creationId xmlns:a16="http://schemas.microsoft.com/office/drawing/2014/main" id="{CEA1B273-7520-7543-9BE6-64A2A4BB2AAD}"/>
              </a:ext>
            </a:extLst>
          </p:cNvPr>
          <p:cNvSpPr>
            <a:spLocks noChangeArrowheads="1"/>
          </p:cNvSpPr>
          <p:nvPr/>
        </p:nvSpPr>
        <p:spPr bwMode="auto">
          <a:xfrm>
            <a:off x="4900613" y="3311525"/>
            <a:ext cx="1903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r>
              <a:rPr lang="es-MX" altLang="es-CL" sz="2800">
                <a:solidFill>
                  <a:schemeClr val="tx1"/>
                </a:solidFill>
              </a:rPr>
              <a:t>Indirectos</a:t>
            </a:r>
            <a:endParaRPr lang="es-ES" altLang="es-CL" sz="2800">
              <a:solidFill>
                <a:schemeClr val="tx1"/>
              </a:solidFill>
            </a:endParaRPr>
          </a:p>
        </p:txBody>
      </p:sp>
      <p:sp>
        <p:nvSpPr>
          <p:cNvPr id="47115" name="Rectángulo 43">
            <a:extLst>
              <a:ext uri="{FF2B5EF4-FFF2-40B4-BE49-F238E27FC236}">
                <a16:creationId xmlns:a16="http://schemas.microsoft.com/office/drawing/2014/main" id="{9A7481D6-E160-A842-939E-F99FB24E95EB}"/>
              </a:ext>
            </a:extLst>
          </p:cNvPr>
          <p:cNvSpPr>
            <a:spLocks noChangeArrowheads="1"/>
          </p:cNvSpPr>
          <p:nvPr/>
        </p:nvSpPr>
        <p:spPr bwMode="auto">
          <a:xfrm>
            <a:off x="3803650" y="5702300"/>
            <a:ext cx="1992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r>
              <a:rPr lang="es-ES" altLang="es-CL" sz="2800">
                <a:solidFill>
                  <a:schemeClr val="tx1"/>
                </a:solidFill>
              </a:rPr>
              <a:t>MÉTODOS</a:t>
            </a:r>
          </a:p>
        </p:txBody>
      </p:sp>
      <p:sp>
        <p:nvSpPr>
          <p:cNvPr id="47116" name="Rectángulo 44">
            <a:extLst>
              <a:ext uri="{FF2B5EF4-FFF2-40B4-BE49-F238E27FC236}">
                <a16:creationId xmlns:a16="http://schemas.microsoft.com/office/drawing/2014/main" id="{F6D3FF81-7A63-4342-AE6B-A0882F9911E5}"/>
              </a:ext>
            </a:extLst>
          </p:cNvPr>
          <p:cNvSpPr>
            <a:spLocks noChangeArrowheads="1"/>
          </p:cNvSpPr>
          <p:nvPr/>
        </p:nvSpPr>
        <p:spPr bwMode="auto">
          <a:xfrm>
            <a:off x="5192713" y="2547938"/>
            <a:ext cx="1914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MX" altLang="es-CL" sz="2400">
                <a:solidFill>
                  <a:schemeClr val="tx1"/>
                </a:solidFill>
              </a:rPr>
              <a:t>Técnicas</a:t>
            </a:r>
          </a:p>
          <a:p>
            <a:r>
              <a:rPr lang="es-MX" altLang="es-CL" sz="2400">
                <a:solidFill>
                  <a:schemeClr val="tx1"/>
                </a:solidFill>
              </a:rPr>
              <a:t>Proyectivas</a:t>
            </a:r>
            <a:endParaRPr lang="es-ES" altLang="es-CL" sz="2400">
              <a:solidFill>
                <a:schemeClr val="tx1"/>
              </a:solidFill>
            </a:endParaRPr>
          </a:p>
        </p:txBody>
      </p:sp>
      <p:sp>
        <p:nvSpPr>
          <p:cNvPr id="47117" name="Rectángulo 45">
            <a:extLst>
              <a:ext uri="{FF2B5EF4-FFF2-40B4-BE49-F238E27FC236}">
                <a16:creationId xmlns:a16="http://schemas.microsoft.com/office/drawing/2014/main" id="{C44BA9CE-FDC9-F64D-8CAC-81FD90150635}"/>
              </a:ext>
            </a:extLst>
          </p:cNvPr>
          <p:cNvSpPr>
            <a:spLocks noChangeArrowheads="1"/>
          </p:cNvSpPr>
          <p:nvPr/>
        </p:nvSpPr>
        <p:spPr bwMode="auto">
          <a:xfrm>
            <a:off x="4524375" y="1536700"/>
            <a:ext cx="1963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r>
              <a:rPr lang="es-MX" altLang="es-CL" sz="1600">
                <a:solidFill>
                  <a:schemeClr val="tx1"/>
                </a:solidFill>
              </a:rPr>
              <a:t>Técnicas de</a:t>
            </a:r>
          </a:p>
          <a:p>
            <a:pPr algn="ctr"/>
            <a:r>
              <a:rPr lang="es-MX" altLang="es-CL" sz="1600">
                <a:solidFill>
                  <a:schemeClr val="tx1"/>
                </a:solidFill>
              </a:rPr>
              <a:t>Complementación</a:t>
            </a:r>
            <a:endParaRPr lang="es-ES" altLang="es-CL" sz="1600">
              <a:solidFill>
                <a:schemeClr val="tx1"/>
              </a:solidFill>
            </a:endParaRPr>
          </a:p>
        </p:txBody>
      </p:sp>
      <p:sp>
        <p:nvSpPr>
          <p:cNvPr id="47118" name="Rectángulo 47">
            <a:extLst>
              <a:ext uri="{FF2B5EF4-FFF2-40B4-BE49-F238E27FC236}">
                <a16:creationId xmlns:a16="http://schemas.microsoft.com/office/drawing/2014/main" id="{77F2549E-9EB5-B842-AC19-990A8790BC8E}"/>
              </a:ext>
            </a:extLst>
          </p:cNvPr>
          <p:cNvSpPr>
            <a:spLocks noChangeArrowheads="1"/>
          </p:cNvSpPr>
          <p:nvPr/>
        </p:nvSpPr>
        <p:spPr bwMode="auto">
          <a:xfrm>
            <a:off x="6088063" y="2068513"/>
            <a:ext cx="1358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r>
              <a:rPr lang="es-MX" altLang="es-CL" sz="1600">
                <a:solidFill>
                  <a:schemeClr val="tx1"/>
                </a:solidFill>
              </a:rPr>
              <a:t>Técnicas de</a:t>
            </a:r>
          </a:p>
          <a:p>
            <a:pPr algn="ctr"/>
            <a:r>
              <a:rPr lang="es-MX" altLang="es-CL" sz="1600">
                <a:solidFill>
                  <a:schemeClr val="tx1"/>
                </a:solidFill>
              </a:rPr>
              <a:t>Asociación</a:t>
            </a:r>
            <a:endParaRPr lang="es-ES" altLang="es-CL" sz="1600">
              <a:solidFill>
                <a:schemeClr val="tx1"/>
              </a:solidFill>
            </a:endParaRPr>
          </a:p>
        </p:txBody>
      </p:sp>
      <p:sp>
        <p:nvSpPr>
          <p:cNvPr id="47119" name="Rectángulo 48">
            <a:extLst>
              <a:ext uri="{FF2B5EF4-FFF2-40B4-BE49-F238E27FC236}">
                <a16:creationId xmlns:a16="http://schemas.microsoft.com/office/drawing/2014/main" id="{1CE832FC-37C7-0046-AB74-1277B534862A}"/>
              </a:ext>
            </a:extLst>
          </p:cNvPr>
          <p:cNvSpPr>
            <a:spLocks noChangeArrowheads="1"/>
          </p:cNvSpPr>
          <p:nvPr/>
        </p:nvSpPr>
        <p:spPr bwMode="auto">
          <a:xfrm>
            <a:off x="6989763" y="3052763"/>
            <a:ext cx="1358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r>
              <a:rPr lang="es-MX" altLang="es-CL" sz="1600">
                <a:solidFill>
                  <a:schemeClr val="tx1"/>
                </a:solidFill>
              </a:rPr>
              <a:t>Técnicas de</a:t>
            </a:r>
          </a:p>
          <a:p>
            <a:pPr algn="ctr"/>
            <a:r>
              <a:rPr lang="es-MX" altLang="es-CL" sz="1600">
                <a:solidFill>
                  <a:schemeClr val="tx1"/>
                </a:solidFill>
              </a:rPr>
              <a:t>Expresión</a:t>
            </a:r>
            <a:endParaRPr lang="es-ES" altLang="es-CL" sz="1600">
              <a:solidFill>
                <a:schemeClr val="tx1"/>
              </a:solidFill>
            </a:endParaRPr>
          </a:p>
        </p:txBody>
      </p:sp>
      <p:sp>
        <p:nvSpPr>
          <p:cNvPr id="47120" name="Rectángulo 49">
            <a:extLst>
              <a:ext uri="{FF2B5EF4-FFF2-40B4-BE49-F238E27FC236}">
                <a16:creationId xmlns:a16="http://schemas.microsoft.com/office/drawing/2014/main" id="{283B0B27-3AF7-FE4A-9CA9-A67556878A9E}"/>
              </a:ext>
            </a:extLst>
          </p:cNvPr>
          <p:cNvSpPr>
            <a:spLocks noChangeArrowheads="1"/>
          </p:cNvSpPr>
          <p:nvPr/>
        </p:nvSpPr>
        <p:spPr bwMode="auto">
          <a:xfrm>
            <a:off x="7248525" y="3778250"/>
            <a:ext cx="1357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r>
              <a:rPr lang="es-MX" altLang="es-CL" sz="1600">
                <a:solidFill>
                  <a:schemeClr val="tx1"/>
                </a:solidFill>
              </a:rPr>
              <a:t>Técnicas de</a:t>
            </a:r>
          </a:p>
          <a:p>
            <a:pPr algn="ctr"/>
            <a:r>
              <a:rPr lang="es-MX" altLang="es-CL" sz="1600">
                <a:solidFill>
                  <a:schemeClr val="tx1"/>
                </a:solidFill>
              </a:rPr>
              <a:t>Construc-</a:t>
            </a:r>
          </a:p>
          <a:p>
            <a:pPr algn="ctr"/>
            <a:r>
              <a:rPr lang="es-MX" altLang="es-CL" sz="1600">
                <a:solidFill>
                  <a:schemeClr val="tx1"/>
                </a:solidFill>
              </a:rPr>
              <a:t>ción</a:t>
            </a:r>
            <a:endParaRPr lang="es-ES" altLang="es-CL" sz="1600">
              <a:solidFill>
                <a:schemeClr val="tx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E01A3B06-85FA-F743-A4CF-7DCC56F15B51}"/>
              </a:ext>
            </a:extLst>
          </p:cNvPr>
          <p:cNvSpPr>
            <a:spLocks noGrp="1" noChangeArrowheads="1"/>
          </p:cNvSpPr>
          <p:nvPr>
            <p:ph type="title"/>
          </p:nvPr>
        </p:nvSpPr>
        <p:spPr>
          <a:xfrm>
            <a:off x="1042988" y="1196975"/>
            <a:ext cx="7772400" cy="792163"/>
          </a:xfrm>
        </p:spPr>
        <p:txBody>
          <a:bodyPr/>
          <a:lstStyle/>
          <a:p>
            <a:pPr algn="r" eaLnBrk="1" hangingPunct="1">
              <a:defRPr/>
            </a:pPr>
            <a:r>
              <a:rPr lang="es-MX" altLang="es-CL" sz="3200" dirty="0">
                <a:solidFill>
                  <a:schemeClr val="accent5">
                    <a:lumMod val="25000"/>
                  </a:schemeClr>
                </a:solidFill>
                <a:latin typeface="Comic Sans MS" panose="030F0702030302020204" pitchFamily="66" charset="0"/>
              </a:rPr>
              <a:t>Técnicas Proyectivas</a:t>
            </a:r>
            <a:endParaRPr lang="es-ES" altLang="es-CL" sz="3200" dirty="0">
              <a:solidFill>
                <a:schemeClr val="accent5">
                  <a:lumMod val="25000"/>
                </a:schemeClr>
              </a:solidFill>
              <a:latin typeface="Comic Sans MS" panose="030F0702030302020204" pitchFamily="66" charset="0"/>
            </a:endParaRPr>
          </a:p>
        </p:txBody>
      </p:sp>
      <p:sp>
        <p:nvSpPr>
          <p:cNvPr id="52227" name="Rectangle 3">
            <a:extLst>
              <a:ext uri="{FF2B5EF4-FFF2-40B4-BE49-F238E27FC236}">
                <a16:creationId xmlns:a16="http://schemas.microsoft.com/office/drawing/2014/main" id="{B8F28FAA-47C3-6044-893D-04B696F7E1DB}"/>
              </a:ext>
            </a:extLst>
          </p:cNvPr>
          <p:cNvSpPr>
            <a:spLocks noGrp="1" noChangeArrowheads="1"/>
          </p:cNvSpPr>
          <p:nvPr>
            <p:ph type="body" idx="1"/>
          </p:nvPr>
        </p:nvSpPr>
        <p:spPr>
          <a:xfrm>
            <a:off x="400050" y="2133600"/>
            <a:ext cx="5689600" cy="3609975"/>
          </a:xfrm>
        </p:spPr>
        <p:txBody>
          <a:bodyPr/>
          <a:lstStyle/>
          <a:p>
            <a:pPr eaLnBrk="1" hangingPunct="1"/>
            <a:r>
              <a:rPr lang="es-MX" altLang="es-CL" sz="2000"/>
              <a:t>Las Técnicas Proyectivas buscan llevar a los participantes a expresar directa o indirectamente sus necesidades y motivaciones por medio de estímulos variados, tales como juegos de roles, de asociación rápida, interpretación de imágenes o historias, proyección hacia terceros, etc.</a:t>
            </a:r>
          </a:p>
          <a:p>
            <a:pPr eaLnBrk="1" hangingPunct="1"/>
            <a:endParaRPr lang="es-MX" altLang="es-CL" sz="500"/>
          </a:p>
          <a:p>
            <a:pPr eaLnBrk="1" hangingPunct="1"/>
            <a:r>
              <a:rPr lang="es-CL" altLang="es-CL" sz="2000"/>
              <a:t>Son útiles cuando las barreras psicológicas o socioculturales pueden crear bloqueos en los participantes o es difícil hacer explícitos algunos conceptos, deseos o preferencias por otros motivos.</a:t>
            </a:r>
          </a:p>
          <a:p>
            <a:pPr eaLnBrk="1" hangingPunct="1"/>
            <a:endParaRPr lang="es-ES" altLang="es-CL" sz="2000"/>
          </a:p>
        </p:txBody>
      </p:sp>
      <p:pic>
        <p:nvPicPr>
          <p:cNvPr id="52228" name="Picture 4" descr="ad6">
            <a:hlinkClick r:id="rId2"/>
            <a:extLst>
              <a:ext uri="{FF2B5EF4-FFF2-40B4-BE49-F238E27FC236}">
                <a16:creationId xmlns:a16="http://schemas.microsoft.com/office/drawing/2014/main" id="{A5E186BF-903E-2747-AB52-C6335DAD5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4229100"/>
            <a:ext cx="2592387"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2">
            <a:extLst>
              <a:ext uri="{FF2B5EF4-FFF2-40B4-BE49-F238E27FC236}">
                <a16:creationId xmlns:a16="http://schemas.microsoft.com/office/drawing/2014/main" id="{07C43D83-8DAA-F04C-B57E-77BAE55F0DFF}"/>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6" name="Text Box 4">
            <a:extLst>
              <a:ext uri="{FF2B5EF4-FFF2-40B4-BE49-F238E27FC236}">
                <a16:creationId xmlns:a16="http://schemas.microsoft.com/office/drawing/2014/main" id="{66908287-46B4-7D47-ACF1-F77067AE059A}"/>
              </a:ext>
            </a:extLst>
          </p:cNvPr>
          <p:cNvSpPr txBox="1">
            <a:spLocks noChangeArrowheads="1"/>
          </p:cNvSpPr>
          <p:nvPr/>
        </p:nvSpPr>
        <p:spPr bwMode="auto">
          <a:xfrm>
            <a:off x="400050" y="764704"/>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pic>
        <p:nvPicPr>
          <p:cNvPr id="52231" name="Picture 29" descr="26">
            <a:hlinkClick r:id="rId4"/>
            <a:extLst>
              <a:ext uri="{FF2B5EF4-FFF2-40B4-BE49-F238E27FC236}">
                <a16:creationId xmlns:a16="http://schemas.microsoft.com/office/drawing/2014/main" id="{3E06CCC6-EC0D-9947-BF4B-8FCA5332A0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2133600"/>
            <a:ext cx="2579687"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B8C20C3-D652-1B47-BCFB-1394597367FB}"/>
              </a:ext>
            </a:extLst>
          </p:cNvPr>
          <p:cNvSpPr>
            <a:spLocks noGrp="1" noChangeArrowheads="1"/>
          </p:cNvSpPr>
          <p:nvPr>
            <p:ph type="title"/>
          </p:nvPr>
        </p:nvSpPr>
        <p:spPr>
          <a:xfrm>
            <a:off x="331788" y="1121268"/>
            <a:ext cx="8329612" cy="366767"/>
          </a:xfrm>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r>
              <a:rPr lang="es-ES_tradnl" altLang="es-CL" sz="2000" kern="1200" dirty="0">
                <a:solidFill>
                  <a:schemeClr val="accent5">
                    <a:lumMod val="25000"/>
                  </a:schemeClr>
                </a:solidFill>
                <a:ea typeface="+mn-ea"/>
                <a:cs typeface="+mn-cs"/>
              </a:rPr>
              <a:t>Debe considerar y valorar (costear) una gran variedad de recursos</a:t>
            </a:r>
          </a:p>
        </p:txBody>
      </p:sp>
      <p:sp>
        <p:nvSpPr>
          <p:cNvPr id="90115" name="Rectangle 3">
            <a:extLst>
              <a:ext uri="{FF2B5EF4-FFF2-40B4-BE49-F238E27FC236}">
                <a16:creationId xmlns:a16="http://schemas.microsoft.com/office/drawing/2014/main" id="{42462D69-81B2-7649-B831-A099CDA37B2F}"/>
              </a:ext>
            </a:extLst>
          </p:cNvPr>
          <p:cNvSpPr>
            <a:spLocks noGrp="1" noChangeArrowheads="1"/>
          </p:cNvSpPr>
          <p:nvPr>
            <p:ph type="body" idx="1"/>
          </p:nvPr>
        </p:nvSpPr>
        <p:spPr>
          <a:xfrm>
            <a:off x="482600" y="1716088"/>
            <a:ext cx="7689800" cy="5510212"/>
          </a:xfrm>
        </p:spPr>
        <p:txBody>
          <a:bodyPr/>
          <a:lstStyle/>
          <a:p>
            <a:pPr>
              <a:defRPr/>
            </a:pPr>
            <a:r>
              <a:rPr lang="es-ES_tradnl" altLang="es-CL" sz="1800" dirty="0"/>
              <a:t>Diseño del producto/servicio de acuerdo a los requerimientos</a:t>
            </a:r>
          </a:p>
          <a:p>
            <a:pPr>
              <a:defRPr/>
            </a:pPr>
            <a:endParaRPr lang="es-ES_tradnl" altLang="es-CL" sz="800" dirty="0"/>
          </a:p>
          <a:p>
            <a:pPr>
              <a:defRPr/>
            </a:pPr>
            <a:r>
              <a:rPr lang="es-ES_tradnl" altLang="es-CL" sz="1800" dirty="0"/>
              <a:t>Recursos de know-how, físicos y técnicos (hardware, software y comunicaciones) requeridos para el desarrollo y explotación (operación) del proyecto, su disponibilidad actual y proyectada. </a:t>
            </a:r>
          </a:p>
          <a:p>
            <a:pPr>
              <a:defRPr/>
            </a:pPr>
            <a:endParaRPr lang="es-ES_tradnl" altLang="es-CL" sz="800" dirty="0"/>
          </a:p>
          <a:p>
            <a:pPr>
              <a:defRPr/>
            </a:pPr>
            <a:r>
              <a:rPr lang="es-ES_tradnl" altLang="es-CL" sz="1800" dirty="0"/>
              <a:t>Métodos de desarrollo, construcción pruebas, operación y control</a:t>
            </a:r>
          </a:p>
          <a:p>
            <a:pPr>
              <a:defRPr/>
            </a:pPr>
            <a:endParaRPr lang="es-ES_tradnl" altLang="es-CL" sz="800" dirty="0"/>
          </a:p>
          <a:p>
            <a:pPr>
              <a:defRPr/>
            </a:pPr>
            <a:r>
              <a:rPr lang="es-ES_tradnl" altLang="es-CL" sz="1800" dirty="0"/>
              <a:t>Características y disponibilidad de los contratistas, consultores y especialistas requeridos en las etapas del proyecto, </a:t>
            </a:r>
          </a:p>
          <a:p>
            <a:pPr>
              <a:defRPr/>
            </a:pPr>
            <a:endParaRPr lang="es-ES_tradnl" altLang="es-CL" sz="800" dirty="0"/>
          </a:p>
          <a:p>
            <a:pPr>
              <a:defRPr/>
            </a:pPr>
            <a:r>
              <a:rPr lang="es-ES_tradnl" altLang="es-CL" sz="1800" dirty="0"/>
              <a:t>Etapas, procesos, recursos y componentes a </a:t>
            </a:r>
            <a:r>
              <a:rPr lang="es-ES_tradnl" altLang="es-CL" sz="1800" dirty="0" err="1"/>
              <a:t>tercerizar</a:t>
            </a:r>
            <a:r>
              <a:rPr lang="es-ES_tradnl" altLang="es-CL" sz="1800" dirty="0"/>
              <a:t> (</a:t>
            </a:r>
            <a:r>
              <a:rPr lang="es-ES_tradnl" altLang="es-CL" sz="1800" dirty="0" err="1"/>
              <a:t>Outsourcing</a:t>
            </a:r>
            <a:r>
              <a:rPr lang="es-ES_tradnl" altLang="es-CL" sz="1800" dirty="0"/>
              <a:t>)</a:t>
            </a:r>
          </a:p>
          <a:p>
            <a:pPr>
              <a:defRPr/>
            </a:pPr>
            <a:endParaRPr lang="es-ES_tradnl" altLang="es-CL" sz="800" dirty="0"/>
          </a:p>
          <a:p>
            <a:pPr>
              <a:defRPr/>
            </a:pPr>
            <a:r>
              <a:rPr lang="es-ES_tradnl" altLang="es-CL" sz="1800" dirty="0"/>
              <a:t>Recursos necesarios para operar, administrar y soportar (mantener) el producto o servicio, de acuerdo a sus características y contratos.</a:t>
            </a:r>
          </a:p>
          <a:p>
            <a:pPr marL="571500" lvl="1" indent="-171450">
              <a:defRPr/>
            </a:pPr>
            <a:endParaRPr lang="es-ES_tradnl" altLang="es-CL" sz="1200" dirty="0"/>
          </a:p>
        </p:txBody>
      </p:sp>
      <p:sp>
        <p:nvSpPr>
          <p:cNvPr id="4" name="Rectangle 2">
            <a:extLst>
              <a:ext uri="{FF2B5EF4-FFF2-40B4-BE49-F238E27FC236}">
                <a16:creationId xmlns:a16="http://schemas.microsoft.com/office/drawing/2014/main" id="{8129781B-8E98-5241-945C-EA49FE46A26A}"/>
              </a:ext>
            </a:extLst>
          </p:cNvPr>
          <p:cNvSpPr txBox="1">
            <a:spLocks noChangeArrowheads="1"/>
          </p:cNvSpPr>
          <p:nvPr/>
        </p:nvSpPr>
        <p:spPr bwMode="auto">
          <a:xfrm>
            <a:off x="331788" y="450850"/>
            <a:ext cx="746442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spAutoFit/>
          </a:bodyPr>
          <a:lstStyle>
            <a:lvl1pPr algn="l" rtl="0" eaLnBrk="0" fontAlgn="base" hangingPunct="0">
              <a:lnSpc>
                <a:spcPct val="90000"/>
              </a:lnSpc>
              <a:spcBef>
                <a:spcPct val="0"/>
              </a:spcBef>
              <a:spcAft>
                <a:spcPct val="0"/>
              </a:spcAft>
              <a:defRPr sz="3600" b="1">
                <a:solidFill>
                  <a:srgbClr val="204392"/>
                </a:solidFill>
                <a:latin typeface="+mj-lt"/>
                <a:ea typeface="+mj-ea"/>
                <a:cs typeface="+mj-cs"/>
              </a:defRPr>
            </a:lvl1pPr>
            <a:lvl2pPr algn="l" rtl="0" eaLnBrk="0" fontAlgn="base" hangingPunct="0">
              <a:lnSpc>
                <a:spcPct val="90000"/>
              </a:lnSpc>
              <a:spcBef>
                <a:spcPct val="0"/>
              </a:spcBef>
              <a:spcAft>
                <a:spcPct val="0"/>
              </a:spcAft>
              <a:defRPr sz="3600" b="1">
                <a:solidFill>
                  <a:srgbClr val="204392"/>
                </a:solidFill>
                <a:latin typeface="Arial" pitchFamily="34" charset="0"/>
              </a:defRPr>
            </a:lvl2pPr>
            <a:lvl3pPr algn="l" rtl="0" eaLnBrk="0" fontAlgn="base" hangingPunct="0">
              <a:lnSpc>
                <a:spcPct val="90000"/>
              </a:lnSpc>
              <a:spcBef>
                <a:spcPct val="0"/>
              </a:spcBef>
              <a:spcAft>
                <a:spcPct val="0"/>
              </a:spcAft>
              <a:defRPr sz="3600" b="1">
                <a:solidFill>
                  <a:srgbClr val="204392"/>
                </a:solidFill>
                <a:latin typeface="Arial" pitchFamily="34" charset="0"/>
              </a:defRPr>
            </a:lvl3pPr>
            <a:lvl4pPr algn="l" rtl="0" eaLnBrk="0" fontAlgn="base" hangingPunct="0">
              <a:lnSpc>
                <a:spcPct val="90000"/>
              </a:lnSpc>
              <a:spcBef>
                <a:spcPct val="0"/>
              </a:spcBef>
              <a:spcAft>
                <a:spcPct val="0"/>
              </a:spcAft>
              <a:defRPr sz="3600" b="1">
                <a:solidFill>
                  <a:srgbClr val="204392"/>
                </a:solidFill>
                <a:latin typeface="Arial" pitchFamily="34" charset="0"/>
              </a:defRPr>
            </a:lvl4pPr>
            <a:lvl5pPr algn="l" rtl="0" eaLnBrk="0" fontAlgn="base" hangingPunct="0">
              <a:lnSpc>
                <a:spcPct val="90000"/>
              </a:lnSpc>
              <a:spcBef>
                <a:spcPct val="0"/>
              </a:spcBef>
              <a:spcAft>
                <a:spcPct val="0"/>
              </a:spcAft>
              <a:defRPr sz="3600" b="1">
                <a:solidFill>
                  <a:srgbClr val="204392"/>
                </a:solidFill>
                <a:latin typeface="Arial" pitchFamily="34" charset="0"/>
              </a:defRPr>
            </a:lvl5pPr>
            <a:lvl6pPr marL="457200" algn="l" rtl="0" fontAlgn="base">
              <a:lnSpc>
                <a:spcPct val="90000"/>
              </a:lnSpc>
              <a:spcBef>
                <a:spcPct val="0"/>
              </a:spcBef>
              <a:spcAft>
                <a:spcPct val="0"/>
              </a:spcAft>
              <a:defRPr sz="3600" b="1">
                <a:solidFill>
                  <a:srgbClr val="204392"/>
                </a:solidFill>
                <a:latin typeface="Arial" pitchFamily="34" charset="0"/>
              </a:defRPr>
            </a:lvl6pPr>
            <a:lvl7pPr marL="914400" algn="l" rtl="0" fontAlgn="base">
              <a:lnSpc>
                <a:spcPct val="90000"/>
              </a:lnSpc>
              <a:spcBef>
                <a:spcPct val="0"/>
              </a:spcBef>
              <a:spcAft>
                <a:spcPct val="0"/>
              </a:spcAft>
              <a:defRPr sz="3600" b="1">
                <a:solidFill>
                  <a:srgbClr val="204392"/>
                </a:solidFill>
                <a:latin typeface="Arial" pitchFamily="34" charset="0"/>
              </a:defRPr>
            </a:lvl7pPr>
            <a:lvl8pPr marL="1371600" algn="l" rtl="0" fontAlgn="base">
              <a:lnSpc>
                <a:spcPct val="90000"/>
              </a:lnSpc>
              <a:spcBef>
                <a:spcPct val="0"/>
              </a:spcBef>
              <a:spcAft>
                <a:spcPct val="0"/>
              </a:spcAft>
              <a:defRPr sz="3600" b="1">
                <a:solidFill>
                  <a:srgbClr val="204392"/>
                </a:solidFill>
                <a:latin typeface="Arial" pitchFamily="34" charset="0"/>
              </a:defRPr>
            </a:lvl8pPr>
            <a:lvl9pPr marL="1828800" algn="l" rtl="0" fontAlgn="base">
              <a:lnSpc>
                <a:spcPct val="90000"/>
              </a:lnSpc>
              <a:spcBef>
                <a:spcPct val="0"/>
              </a:spcBef>
              <a:spcAft>
                <a:spcPct val="0"/>
              </a:spcAft>
              <a:defRPr sz="3600" b="1">
                <a:solidFill>
                  <a:srgbClr val="204392"/>
                </a:solidFill>
                <a:latin typeface="Arial" pitchFamily="34" charset="0"/>
              </a:defRPr>
            </a:lvl9pPr>
          </a:lstStyle>
          <a:p>
            <a:pPr algn="ctr" eaLnBrk="1" hangingPunct="1">
              <a:defRPr/>
            </a:pPr>
            <a:r>
              <a:rPr lang="es-ES_tradnl" altLang="es-CL" sz="2600" dirty="0">
                <a:solidFill>
                  <a:srgbClr val="417204"/>
                </a:solidFill>
                <a:ea typeface="+mn-ea"/>
                <a:cs typeface="+mn-cs"/>
              </a:rPr>
              <a:t>Estudio de Ingeniería del Proyecto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ángulo 3">
            <a:extLst>
              <a:ext uri="{FF2B5EF4-FFF2-40B4-BE49-F238E27FC236}">
                <a16:creationId xmlns:a16="http://schemas.microsoft.com/office/drawing/2014/main" id="{6246D57C-18DB-A147-B3DB-8EEB901651B7}"/>
              </a:ext>
            </a:extLst>
          </p:cNvPr>
          <p:cNvSpPr>
            <a:spLocks noChangeArrowheads="1"/>
          </p:cNvSpPr>
          <p:nvPr/>
        </p:nvSpPr>
        <p:spPr bwMode="auto">
          <a:xfrm>
            <a:off x="36513" y="1483891"/>
            <a:ext cx="8999537" cy="4897437"/>
          </a:xfrm>
          <a:prstGeom prst="rect">
            <a:avLst/>
          </a:prstGeom>
          <a:solidFill>
            <a:schemeClr val="tx1"/>
          </a:solidFill>
          <a:ln w="12700" algn="ctr">
            <a:solidFill>
              <a:schemeClr val="tx1"/>
            </a:solidFill>
            <a:round/>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CL" altLang="es-CL"/>
          </a:p>
        </p:txBody>
      </p:sp>
      <p:pic>
        <p:nvPicPr>
          <p:cNvPr id="53251" name="Imagen 2">
            <a:extLst>
              <a:ext uri="{FF2B5EF4-FFF2-40B4-BE49-F238E27FC236}">
                <a16:creationId xmlns:a16="http://schemas.microsoft.com/office/drawing/2014/main" id="{2365F545-068B-F141-A0D4-A11D67ACC3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525" y="2224088"/>
            <a:ext cx="4486275"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Rectangle 2">
            <a:extLst>
              <a:ext uri="{FF2B5EF4-FFF2-40B4-BE49-F238E27FC236}">
                <a16:creationId xmlns:a16="http://schemas.microsoft.com/office/drawing/2014/main" id="{F4ADCE99-5050-694C-A19B-5185C3231932}"/>
              </a:ext>
            </a:extLst>
          </p:cNvPr>
          <p:cNvSpPr>
            <a:spLocks noGrp="1" noChangeArrowheads="1"/>
          </p:cNvSpPr>
          <p:nvPr>
            <p:ph type="title"/>
          </p:nvPr>
        </p:nvSpPr>
        <p:spPr>
          <a:xfrm>
            <a:off x="4500563" y="1738313"/>
            <a:ext cx="4535487" cy="495300"/>
          </a:xfrm>
        </p:spPr>
        <p:txBody>
          <a:bodyPr/>
          <a:lstStyle/>
          <a:p>
            <a:pPr eaLnBrk="1" hangingPunct="1">
              <a:defRPr/>
            </a:pPr>
            <a:r>
              <a:rPr lang="es-MX" sz="3200" dirty="0">
                <a:solidFill>
                  <a:schemeClr val="accent5">
                    <a:lumMod val="25000"/>
                  </a:schemeClr>
                </a:solidFill>
                <a:latin typeface="Comic Sans MS" pitchFamily="66" charset="0"/>
              </a:rPr>
              <a:t>Técnicas Proyectivas</a:t>
            </a:r>
            <a:endParaRPr lang="es-ES" sz="3200" dirty="0">
              <a:solidFill>
                <a:schemeClr val="accent5">
                  <a:lumMod val="25000"/>
                </a:schemeClr>
              </a:solidFill>
              <a:latin typeface="Comic Sans MS" pitchFamily="66" charset="0"/>
            </a:endParaRPr>
          </a:p>
        </p:txBody>
      </p:sp>
      <p:sp>
        <p:nvSpPr>
          <p:cNvPr id="122903" name="Text Box 23">
            <a:extLst>
              <a:ext uri="{FF2B5EF4-FFF2-40B4-BE49-F238E27FC236}">
                <a16:creationId xmlns:a16="http://schemas.microsoft.com/office/drawing/2014/main" id="{E7548316-2646-5641-8C6B-6A6D6C43A4CB}"/>
              </a:ext>
            </a:extLst>
          </p:cNvPr>
          <p:cNvSpPr txBox="1">
            <a:spLocks noChangeArrowheads="1"/>
          </p:cNvSpPr>
          <p:nvPr/>
        </p:nvSpPr>
        <p:spPr bwMode="auto">
          <a:xfrm>
            <a:off x="3635375" y="2468563"/>
            <a:ext cx="3973513" cy="1077912"/>
          </a:xfrm>
          <a:prstGeom prst="rect">
            <a:avLst/>
          </a:prstGeom>
          <a:noFill/>
          <a:ln w="9525">
            <a:noFill/>
            <a:miter lim="800000"/>
            <a:headEnd/>
            <a:tailEnd/>
          </a:ln>
          <a:effectLst/>
        </p:spPr>
        <p:txBody>
          <a:bodyPr wrap="none">
            <a:spAutoFit/>
          </a:bodyPr>
          <a:lstStyle/>
          <a:p>
            <a:pPr>
              <a:defRPr/>
            </a:pPr>
            <a:r>
              <a:rPr lang="es-MX" sz="1600" dirty="0">
                <a:solidFill>
                  <a:schemeClr val="bg1">
                    <a:lumMod val="10000"/>
                  </a:schemeClr>
                </a:solidFill>
              </a:rPr>
              <a:t>Estímulo-respuesta:</a:t>
            </a:r>
          </a:p>
          <a:p>
            <a:pPr>
              <a:defRPr/>
            </a:pPr>
            <a:r>
              <a:rPr lang="es-MX" sz="1600" dirty="0">
                <a:solidFill>
                  <a:schemeClr val="bg1">
                    <a:lumMod val="10000"/>
                  </a:schemeClr>
                </a:solidFill>
              </a:rPr>
              <a:t>Lo primero que se le venga a la mente:</a:t>
            </a:r>
          </a:p>
          <a:p>
            <a:pPr>
              <a:buFontTx/>
              <a:buChar char="•"/>
              <a:defRPr/>
            </a:pPr>
            <a:r>
              <a:rPr lang="es-MX" sz="1600" dirty="0">
                <a:solidFill>
                  <a:schemeClr val="bg1">
                    <a:lumMod val="10000"/>
                  </a:schemeClr>
                </a:solidFill>
              </a:rPr>
              <a:t>De palabras</a:t>
            </a:r>
          </a:p>
          <a:p>
            <a:pPr>
              <a:buFontTx/>
              <a:buChar char="•"/>
              <a:defRPr/>
            </a:pPr>
            <a:r>
              <a:rPr lang="es-MX" sz="1600" dirty="0">
                <a:solidFill>
                  <a:schemeClr val="bg1">
                    <a:lumMod val="10000"/>
                  </a:schemeClr>
                </a:solidFill>
              </a:rPr>
              <a:t>De imágenes</a:t>
            </a:r>
            <a:endParaRPr lang="es-ES" sz="1600" dirty="0">
              <a:solidFill>
                <a:schemeClr val="bg1">
                  <a:lumMod val="10000"/>
                </a:schemeClr>
              </a:solidFill>
            </a:endParaRPr>
          </a:p>
        </p:txBody>
      </p:sp>
      <p:sp>
        <p:nvSpPr>
          <p:cNvPr id="122904" name="Text Box 24">
            <a:extLst>
              <a:ext uri="{FF2B5EF4-FFF2-40B4-BE49-F238E27FC236}">
                <a16:creationId xmlns:a16="http://schemas.microsoft.com/office/drawing/2014/main" id="{91DF09ED-2A49-024C-A005-A4DA7808BDCA}"/>
              </a:ext>
            </a:extLst>
          </p:cNvPr>
          <p:cNvSpPr txBox="1">
            <a:spLocks noChangeArrowheads="1"/>
          </p:cNvSpPr>
          <p:nvPr/>
        </p:nvSpPr>
        <p:spPr bwMode="auto">
          <a:xfrm>
            <a:off x="1498600" y="1474788"/>
            <a:ext cx="2579688" cy="1077912"/>
          </a:xfrm>
          <a:prstGeom prst="rect">
            <a:avLst/>
          </a:prstGeom>
          <a:noFill/>
          <a:ln w="9525">
            <a:noFill/>
            <a:miter lim="800000"/>
            <a:headEnd/>
            <a:tailEnd/>
          </a:ln>
          <a:effectLst/>
        </p:spPr>
        <p:txBody>
          <a:bodyPr wrap="none">
            <a:spAutoFit/>
          </a:bodyPr>
          <a:lstStyle/>
          <a:p>
            <a:pPr>
              <a:defRPr/>
            </a:pPr>
            <a:r>
              <a:rPr lang="es-MX" sz="1600" dirty="0">
                <a:solidFill>
                  <a:schemeClr val="bg1">
                    <a:lumMod val="10000"/>
                  </a:schemeClr>
                </a:solidFill>
              </a:rPr>
              <a:t>Completar una situación</a:t>
            </a:r>
          </a:p>
          <a:p>
            <a:pPr>
              <a:defRPr/>
            </a:pPr>
            <a:r>
              <a:rPr lang="es-MX" sz="1600" dirty="0">
                <a:solidFill>
                  <a:schemeClr val="bg1">
                    <a:lumMod val="10000"/>
                  </a:schemeClr>
                </a:solidFill>
              </a:rPr>
              <a:t>De estímulo inconcluso</a:t>
            </a:r>
          </a:p>
          <a:p>
            <a:pPr>
              <a:buFontTx/>
              <a:buChar char="•"/>
              <a:defRPr/>
            </a:pPr>
            <a:r>
              <a:rPr lang="es-MX" sz="1600" dirty="0">
                <a:solidFill>
                  <a:schemeClr val="bg1">
                    <a:lumMod val="10000"/>
                  </a:schemeClr>
                </a:solidFill>
              </a:rPr>
              <a:t>Oraciones</a:t>
            </a:r>
          </a:p>
          <a:p>
            <a:pPr>
              <a:buFontTx/>
              <a:buChar char="•"/>
              <a:defRPr/>
            </a:pPr>
            <a:r>
              <a:rPr lang="es-MX" sz="1600" dirty="0">
                <a:solidFill>
                  <a:schemeClr val="bg1">
                    <a:lumMod val="10000"/>
                  </a:schemeClr>
                </a:solidFill>
              </a:rPr>
              <a:t>Historias</a:t>
            </a:r>
            <a:endParaRPr lang="es-ES" sz="1600" dirty="0">
              <a:solidFill>
                <a:schemeClr val="bg1">
                  <a:lumMod val="10000"/>
                </a:schemeClr>
              </a:solidFill>
            </a:endParaRPr>
          </a:p>
        </p:txBody>
      </p:sp>
      <p:sp>
        <p:nvSpPr>
          <p:cNvPr id="122905" name="Text Box 25">
            <a:extLst>
              <a:ext uri="{FF2B5EF4-FFF2-40B4-BE49-F238E27FC236}">
                <a16:creationId xmlns:a16="http://schemas.microsoft.com/office/drawing/2014/main" id="{926C3983-C142-AC49-951A-78FB2A3F0E06}"/>
              </a:ext>
            </a:extLst>
          </p:cNvPr>
          <p:cNvSpPr txBox="1">
            <a:spLocks noChangeArrowheads="1"/>
          </p:cNvSpPr>
          <p:nvPr/>
        </p:nvSpPr>
        <p:spPr bwMode="auto">
          <a:xfrm>
            <a:off x="4983163" y="5013325"/>
            <a:ext cx="4392612" cy="1323975"/>
          </a:xfrm>
          <a:prstGeom prst="rect">
            <a:avLst/>
          </a:prstGeom>
          <a:noFill/>
          <a:ln w="9525">
            <a:noFill/>
            <a:miter lim="800000"/>
            <a:headEnd/>
            <a:tailEnd/>
          </a:ln>
          <a:effectLst/>
        </p:spPr>
        <p:txBody>
          <a:bodyPr>
            <a:spAutoFit/>
          </a:bodyPr>
          <a:lstStyle/>
          <a:p>
            <a:pPr>
              <a:defRPr/>
            </a:pPr>
            <a:r>
              <a:rPr lang="es-MX" sz="1600" dirty="0">
                <a:solidFill>
                  <a:schemeClr val="bg1">
                    <a:lumMod val="10000"/>
                  </a:schemeClr>
                </a:solidFill>
              </a:rPr>
              <a:t>Construir una respuesta a un estímulo</a:t>
            </a:r>
          </a:p>
          <a:p>
            <a:pPr>
              <a:buFontTx/>
              <a:buChar char="•"/>
              <a:defRPr/>
            </a:pPr>
            <a:r>
              <a:rPr lang="es-MX" sz="1600" dirty="0">
                <a:solidFill>
                  <a:schemeClr val="bg1">
                    <a:lumMod val="10000"/>
                  </a:schemeClr>
                </a:solidFill>
              </a:rPr>
              <a:t>Historia</a:t>
            </a:r>
          </a:p>
          <a:p>
            <a:pPr>
              <a:buFontTx/>
              <a:buChar char="•"/>
              <a:defRPr/>
            </a:pPr>
            <a:r>
              <a:rPr lang="es-MX" sz="1600" dirty="0">
                <a:solidFill>
                  <a:schemeClr val="bg1">
                    <a:lumMod val="10000"/>
                  </a:schemeClr>
                </a:solidFill>
              </a:rPr>
              <a:t>Diálogo</a:t>
            </a:r>
          </a:p>
          <a:p>
            <a:pPr>
              <a:buFontTx/>
              <a:buChar char="•"/>
              <a:defRPr/>
            </a:pPr>
            <a:r>
              <a:rPr lang="es-MX" sz="1600" dirty="0">
                <a:solidFill>
                  <a:schemeClr val="bg1">
                    <a:lumMod val="10000"/>
                  </a:schemeClr>
                </a:solidFill>
              </a:rPr>
              <a:t>Narrativa</a:t>
            </a:r>
          </a:p>
          <a:p>
            <a:pPr>
              <a:buFontTx/>
              <a:buChar char="•"/>
              <a:defRPr/>
            </a:pPr>
            <a:r>
              <a:rPr lang="es-MX" sz="1600" dirty="0">
                <a:solidFill>
                  <a:schemeClr val="bg1">
                    <a:lumMod val="10000"/>
                  </a:schemeClr>
                </a:solidFill>
              </a:rPr>
              <a:t>Imagen</a:t>
            </a:r>
            <a:endParaRPr lang="es-ES" sz="1600" dirty="0">
              <a:solidFill>
                <a:schemeClr val="bg1">
                  <a:lumMod val="10000"/>
                </a:schemeClr>
              </a:solidFill>
            </a:endParaRPr>
          </a:p>
        </p:txBody>
      </p:sp>
      <p:sp>
        <p:nvSpPr>
          <p:cNvPr id="122906" name="Text Box 26">
            <a:extLst>
              <a:ext uri="{FF2B5EF4-FFF2-40B4-BE49-F238E27FC236}">
                <a16:creationId xmlns:a16="http://schemas.microsoft.com/office/drawing/2014/main" id="{EDCB743A-AFCA-874D-8A52-B66C88B13258}"/>
              </a:ext>
            </a:extLst>
          </p:cNvPr>
          <p:cNvSpPr txBox="1">
            <a:spLocks noChangeArrowheads="1"/>
          </p:cNvSpPr>
          <p:nvPr/>
        </p:nvSpPr>
        <p:spPr bwMode="auto">
          <a:xfrm>
            <a:off x="4787900" y="3617913"/>
            <a:ext cx="3960813" cy="1077912"/>
          </a:xfrm>
          <a:prstGeom prst="rect">
            <a:avLst/>
          </a:prstGeom>
          <a:noFill/>
          <a:ln w="9525">
            <a:noFill/>
            <a:miter lim="800000"/>
            <a:headEnd/>
            <a:tailEnd/>
          </a:ln>
          <a:effectLst/>
        </p:spPr>
        <p:txBody>
          <a:bodyPr>
            <a:spAutoFit/>
          </a:bodyPr>
          <a:lstStyle/>
          <a:p>
            <a:pPr>
              <a:defRPr/>
            </a:pPr>
            <a:r>
              <a:rPr lang="es-MX" sz="1600" dirty="0">
                <a:solidFill>
                  <a:schemeClr val="bg1">
                    <a:lumMod val="10000"/>
                  </a:schemeClr>
                </a:solidFill>
              </a:rPr>
              <a:t>Relacionar sentimientos y actitudes de otros</a:t>
            </a:r>
          </a:p>
          <a:p>
            <a:pPr>
              <a:buFontTx/>
              <a:buChar char="•"/>
              <a:defRPr/>
            </a:pPr>
            <a:r>
              <a:rPr lang="es-MX" sz="1600" dirty="0">
                <a:solidFill>
                  <a:schemeClr val="bg1">
                    <a:lumMod val="10000"/>
                  </a:schemeClr>
                </a:solidFill>
              </a:rPr>
              <a:t>Juego de roles</a:t>
            </a:r>
          </a:p>
          <a:p>
            <a:pPr>
              <a:buFontTx/>
              <a:buChar char="•"/>
              <a:defRPr/>
            </a:pPr>
            <a:r>
              <a:rPr lang="es-MX" sz="1600" dirty="0">
                <a:solidFill>
                  <a:schemeClr val="bg1">
                    <a:lumMod val="10000"/>
                  </a:schemeClr>
                </a:solidFill>
              </a:rPr>
              <a:t>De tercera persona</a:t>
            </a:r>
            <a:endParaRPr lang="es-ES" sz="1600" dirty="0">
              <a:solidFill>
                <a:schemeClr val="bg1">
                  <a:lumMod val="10000"/>
                </a:schemeClr>
              </a:solidFill>
            </a:endParaRPr>
          </a:p>
        </p:txBody>
      </p:sp>
      <p:sp>
        <p:nvSpPr>
          <p:cNvPr id="53257" name="Text Box 2">
            <a:extLst>
              <a:ext uri="{FF2B5EF4-FFF2-40B4-BE49-F238E27FC236}">
                <a16:creationId xmlns:a16="http://schemas.microsoft.com/office/drawing/2014/main" id="{7D48993F-EDAE-F14C-9498-F1658ADCE94B}"/>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dirty="0">
                <a:solidFill>
                  <a:srgbClr val="417204"/>
                </a:solidFill>
              </a:rPr>
              <a:t>Preparación y Evaluación de Proyectos</a:t>
            </a:r>
          </a:p>
        </p:txBody>
      </p:sp>
      <p:sp>
        <p:nvSpPr>
          <p:cNvPr id="18" name="Text Box 4">
            <a:extLst>
              <a:ext uri="{FF2B5EF4-FFF2-40B4-BE49-F238E27FC236}">
                <a16:creationId xmlns:a16="http://schemas.microsoft.com/office/drawing/2014/main" id="{6971698D-3DC1-9E46-9A6D-CD227C99EE10}"/>
              </a:ext>
            </a:extLst>
          </p:cNvPr>
          <p:cNvSpPr txBox="1">
            <a:spLocks noChangeArrowheads="1"/>
          </p:cNvSpPr>
          <p:nvPr/>
        </p:nvSpPr>
        <p:spPr bwMode="auto">
          <a:xfrm>
            <a:off x="396081" y="764704"/>
            <a:ext cx="6480175" cy="461963"/>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CC2D2C17-8859-4B4A-8D51-A82D6F5319A3}"/>
              </a:ext>
            </a:extLst>
          </p:cNvPr>
          <p:cNvSpPr>
            <a:spLocks noGrp="1" noChangeArrowheads="1"/>
          </p:cNvSpPr>
          <p:nvPr>
            <p:ph type="title"/>
          </p:nvPr>
        </p:nvSpPr>
        <p:spPr>
          <a:xfrm>
            <a:off x="396875" y="1514475"/>
            <a:ext cx="4895850" cy="982663"/>
          </a:xfrm>
        </p:spPr>
        <p:txBody>
          <a:bodyPr/>
          <a:lstStyle/>
          <a:p>
            <a:pPr eaLnBrk="1" hangingPunct="1">
              <a:defRPr/>
            </a:pPr>
            <a:r>
              <a:rPr lang="es-MX" altLang="es-CL" sz="2800" dirty="0">
                <a:solidFill>
                  <a:schemeClr val="accent5">
                    <a:lumMod val="25000"/>
                  </a:schemeClr>
                </a:solidFill>
                <a:latin typeface="Comic Sans MS" panose="030F0702030302020204" pitchFamily="66" charset="0"/>
              </a:rPr>
              <a:t>Información Cuantitativa</a:t>
            </a:r>
            <a:br>
              <a:rPr lang="es-MX" altLang="es-CL" sz="2800" dirty="0">
                <a:solidFill>
                  <a:schemeClr val="accent5">
                    <a:lumMod val="25000"/>
                  </a:schemeClr>
                </a:solidFill>
                <a:latin typeface="Comic Sans MS" panose="030F0702030302020204" pitchFamily="66" charset="0"/>
              </a:rPr>
            </a:br>
            <a:r>
              <a:rPr lang="es-MX" altLang="es-CL" sz="2800" dirty="0">
                <a:solidFill>
                  <a:schemeClr val="accent5">
                    <a:lumMod val="25000"/>
                  </a:schemeClr>
                </a:solidFill>
                <a:latin typeface="Comic Sans MS" panose="030F0702030302020204" pitchFamily="66" charset="0"/>
              </a:rPr>
              <a:t>¿cómo obtenerla?</a:t>
            </a:r>
            <a:endParaRPr lang="es-ES" altLang="es-CL" sz="2800" dirty="0">
              <a:solidFill>
                <a:schemeClr val="accent5">
                  <a:lumMod val="25000"/>
                </a:schemeClr>
              </a:solidFill>
              <a:latin typeface="Comic Sans MS" panose="030F0702030302020204" pitchFamily="66" charset="0"/>
            </a:endParaRPr>
          </a:p>
        </p:txBody>
      </p:sp>
      <p:cxnSp>
        <p:nvCxnSpPr>
          <p:cNvPr id="110595" name="AutoShape 3">
            <a:extLst>
              <a:ext uri="{FF2B5EF4-FFF2-40B4-BE49-F238E27FC236}">
                <a16:creationId xmlns:a16="http://schemas.microsoft.com/office/drawing/2014/main" id="{7A87BA93-C7C6-F945-A2C8-FD87A33D2C73}"/>
              </a:ext>
            </a:extLst>
          </p:cNvPr>
          <p:cNvCxnSpPr>
            <a:cxnSpLocks noChangeShapeType="1"/>
          </p:cNvCxnSpPr>
          <p:nvPr/>
        </p:nvCxnSpPr>
        <p:spPr bwMode="auto">
          <a:xfrm rot="10800000" flipV="1">
            <a:off x="2522538" y="2695575"/>
            <a:ext cx="2770187" cy="627063"/>
          </a:xfrm>
          <a:prstGeom prst="curvedConnector3">
            <a:avLst>
              <a:gd name="adj1" fmla="val 50028"/>
            </a:avLst>
          </a:prstGeom>
          <a:noFill/>
          <a:ln w="38100">
            <a:solidFill>
              <a:schemeClr val="bg1">
                <a:lumMod val="10000"/>
              </a:schemeClr>
            </a:solidFill>
            <a:round/>
            <a:headEnd/>
            <a:tailEnd type="triangle" w="med" len="med"/>
          </a:ln>
          <a:effectLst/>
        </p:spPr>
      </p:cxnSp>
      <p:cxnSp>
        <p:nvCxnSpPr>
          <p:cNvPr id="110596" name="AutoShape 4">
            <a:extLst>
              <a:ext uri="{FF2B5EF4-FFF2-40B4-BE49-F238E27FC236}">
                <a16:creationId xmlns:a16="http://schemas.microsoft.com/office/drawing/2014/main" id="{F6CCDD49-9060-7F4F-8965-516B868A6CB1}"/>
              </a:ext>
            </a:extLst>
          </p:cNvPr>
          <p:cNvCxnSpPr>
            <a:cxnSpLocks noChangeShapeType="1"/>
          </p:cNvCxnSpPr>
          <p:nvPr/>
        </p:nvCxnSpPr>
        <p:spPr bwMode="auto">
          <a:xfrm>
            <a:off x="6235700" y="2695575"/>
            <a:ext cx="1139825" cy="1303338"/>
          </a:xfrm>
          <a:prstGeom prst="curvedConnector2">
            <a:avLst/>
          </a:prstGeom>
          <a:noFill/>
          <a:ln w="38100">
            <a:solidFill>
              <a:schemeClr val="bg1">
                <a:lumMod val="10000"/>
              </a:schemeClr>
            </a:solidFill>
            <a:round/>
            <a:headEnd/>
            <a:tailEnd type="triangle" w="med" len="med"/>
          </a:ln>
          <a:effectLst/>
        </p:spPr>
      </p:cxnSp>
      <p:cxnSp>
        <p:nvCxnSpPr>
          <p:cNvPr id="110598" name="AutoShape 6">
            <a:extLst>
              <a:ext uri="{FF2B5EF4-FFF2-40B4-BE49-F238E27FC236}">
                <a16:creationId xmlns:a16="http://schemas.microsoft.com/office/drawing/2014/main" id="{4B71B69B-A90A-0E40-B0C8-E36D50665910}"/>
              </a:ext>
            </a:extLst>
          </p:cNvPr>
          <p:cNvCxnSpPr>
            <a:cxnSpLocks noChangeShapeType="1"/>
          </p:cNvCxnSpPr>
          <p:nvPr/>
        </p:nvCxnSpPr>
        <p:spPr bwMode="auto">
          <a:xfrm rot="5400000">
            <a:off x="4125390" y="3282680"/>
            <a:ext cx="1210656" cy="1049886"/>
          </a:xfrm>
          <a:prstGeom prst="curvedConnector3">
            <a:avLst>
              <a:gd name="adj1" fmla="val 50000"/>
            </a:avLst>
          </a:prstGeom>
          <a:noFill/>
          <a:ln w="38100">
            <a:solidFill>
              <a:schemeClr val="bg1">
                <a:lumMod val="10000"/>
              </a:schemeClr>
            </a:solidFill>
            <a:round/>
            <a:headEnd/>
            <a:tailEnd type="triangle" w="med" len="med"/>
          </a:ln>
          <a:effectLst/>
        </p:spPr>
      </p:cxnSp>
      <p:pic>
        <p:nvPicPr>
          <p:cNvPr id="54278" name="Picture 9" descr="tipo_entrevistador">
            <a:hlinkClick r:id="rId2"/>
            <a:extLst>
              <a:ext uri="{FF2B5EF4-FFF2-40B4-BE49-F238E27FC236}">
                <a16:creationId xmlns:a16="http://schemas.microsoft.com/office/drawing/2014/main" id="{90FC22CF-6FCA-8941-A0FD-B2D0025BF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703513"/>
            <a:ext cx="155098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11" descr="Chui_UY_CursoAnill2004">
            <a:hlinkClick r:id="rId4"/>
            <a:extLst>
              <a:ext uri="{FF2B5EF4-FFF2-40B4-BE49-F238E27FC236}">
                <a16:creationId xmlns:a16="http://schemas.microsoft.com/office/drawing/2014/main" id="{C8EEC0C9-F0F1-A84A-B103-A06F8814F1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3784" y="4432629"/>
            <a:ext cx="2368500" cy="1428619"/>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13" descr="experiencia2">
            <a:hlinkClick r:id="rId6"/>
            <a:extLst>
              <a:ext uri="{FF2B5EF4-FFF2-40B4-BE49-F238E27FC236}">
                <a16:creationId xmlns:a16="http://schemas.microsoft.com/office/drawing/2014/main" id="{6BD53849-1F51-2240-9DBB-F4B57CEA59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3524" y="3998912"/>
            <a:ext cx="1904825" cy="142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6" name="Text Box 14">
            <a:extLst>
              <a:ext uri="{FF2B5EF4-FFF2-40B4-BE49-F238E27FC236}">
                <a16:creationId xmlns:a16="http://schemas.microsoft.com/office/drawing/2014/main" id="{6753C93D-0C04-A548-9DB3-75C30D344FE2}"/>
              </a:ext>
            </a:extLst>
          </p:cNvPr>
          <p:cNvSpPr txBox="1">
            <a:spLocks noChangeArrowheads="1"/>
          </p:cNvSpPr>
          <p:nvPr/>
        </p:nvSpPr>
        <p:spPr bwMode="auto">
          <a:xfrm>
            <a:off x="827584" y="3927475"/>
            <a:ext cx="1856214" cy="461665"/>
          </a:xfrm>
          <a:prstGeom prst="rect">
            <a:avLst/>
          </a:prstGeom>
          <a:noFill/>
          <a:ln w="9525">
            <a:noFill/>
            <a:miter lim="800000"/>
            <a:headEnd/>
            <a:tailEnd/>
          </a:ln>
          <a:effectLst/>
        </p:spPr>
        <p:txBody>
          <a:bodyPr wrap="none">
            <a:spAutoFit/>
          </a:bodyPr>
          <a:lstStyle/>
          <a:p>
            <a:pPr>
              <a:defRPr/>
            </a:pPr>
            <a:r>
              <a:rPr lang="es-MX" sz="2400" dirty="0">
                <a:solidFill>
                  <a:schemeClr val="bg1">
                    <a:lumMod val="50000"/>
                  </a:schemeClr>
                </a:solidFill>
              </a:rPr>
              <a:t>ENCUESTA</a:t>
            </a:r>
            <a:endParaRPr lang="es-ES" sz="2400" dirty="0">
              <a:solidFill>
                <a:schemeClr val="bg1">
                  <a:lumMod val="50000"/>
                </a:schemeClr>
              </a:solidFill>
            </a:endParaRPr>
          </a:p>
        </p:txBody>
      </p:sp>
      <p:sp>
        <p:nvSpPr>
          <p:cNvPr id="110607" name="Text Box 15">
            <a:extLst>
              <a:ext uri="{FF2B5EF4-FFF2-40B4-BE49-F238E27FC236}">
                <a16:creationId xmlns:a16="http://schemas.microsoft.com/office/drawing/2014/main" id="{C3BFC8EF-9FCC-364B-87EB-2C440D4747C7}"/>
              </a:ext>
            </a:extLst>
          </p:cNvPr>
          <p:cNvSpPr txBox="1">
            <a:spLocks noChangeArrowheads="1"/>
          </p:cNvSpPr>
          <p:nvPr/>
        </p:nvSpPr>
        <p:spPr bwMode="auto">
          <a:xfrm>
            <a:off x="3059832" y="5870575"/>
            <a:ext cx="2533514" cy="461665"/>
          </a:xfrm>
          <a:prstGeom prst="rect">
            <a:avLst/>
          </a:prstGeom>
          <a:noFill/>
          <a:ln w="9525">
            <a:noFill/>
            <a:miter lim="800000"/>
            <a:headEnd/>
            <a:tailEnd/>
          </a:ln>
          <a:effectLst/>
        </p:spPr>
        <p:txBody>
          <a:bodyPr wrap="none">
            <a:spAutoFit/>
          </a:bodyPr>
          <a:lstStyle>
            <a:defPPr>
              <a:defRPr lang="es-ES_tradnl"/>
            </a:defPPr>
            <a:lvl1pPr>
              <a:defRPr sz="2400">
                <a:solidFill>
                  <a:schemeClr val="bg1">
                    <a:lumMod val="50000"/>
                  </a:schemeClr>
                </a:solidFill>
              </a:defRPr>
            </a:lvl1pPr>
          </a:lstStyle>
          <a:p>
            <a:r>
              <a:rPr lang="es-MX" dirty="0"/>
              <a:t>OBSERVACIÓN </a:t>
            </a:r>
            <a:endParaRPr lang="es-ES" dirty="0"/>
          </a:p>
        </p:txBody>
      </p:sp>
      <p:sp>
        <p:nvSpPr>
          <p:cNvPr id="110608" name="Text Box 16">
            <a:extLst>
              <a:ext uri="{FF2B5EF4-FFF2-40B4-BE49-F238E27FC236}">
                <a16:creationId xmlns:a16="http://schemas.microsoft.com/office/drawing/2014/main" id="{7578A2BA-C4E9-3640-8DBA-467F90F19147}"/>
              </a:ext>
            </a:extLst>
          </p:cNvPr>
          <p:cNvSpPr txBox="1">
            <a:spLocks noChangeArrowheads="1"/>
          </p:cNvSpPr>
          <p:nvPr/>
        </p:nvSpPr>
        <p:spPr bwMode="auto">
          <a:xfrm>
            <a:off x="5796136" y="5415607"/>
            <a:ext cx="3239605" cy="461665"/>
          </a:xfrm>
          <a:prstGeom prst="rect">
            <a:avLst/>
          </a:prstGeom>
          <a:noFill/>
          <a:ln w="9525">
            <a:noFill/>
            <a:miter lim="800000"/>
            <a:headEnd/>
            <a:tailEnd/>
          </a:ln>
          <a:effectLst/>
        </p:spPr>
        <p:txBody>
          <a:bodyPr wrap="none">
            <a:spAutoFit/>
          </a:bodyPr>
          <a:lstStyle>
            <a:defPPr>
              <a:defRPr lang="es-ES_tradnl"/>
            </a:defPPr>
            <a:lvl1pPr>
              <a:defRPr sz="2400">
                <a:solidFill>
                  <a:schemeClr val="bg1">
                    <a:lumMod val="50000"/>
                  </a:schemeClr>
                </a:solidFill>
              </a:defRPr>
            </a:lvl1pPr>
          </a:lstStyle>
          <a:p>
            <a:r>
              <a:rPr lang="es-MX" dirty="0"/>
              <a:t>EXPERIMENTACIÓN </a:t>
            </a:r>
            <a:endParaRPr lang="es-ES" dirty="0"/>
          </a:p>
        </p:txBody>
      </p:sp>
      <p:sp>
        <p:nvSpPr>
          <p:cNvPr id="54284" name="Text Box 2">
            <a:extLst>
              <a:ext uri="{FF2B5EF4-FFF2-40B4-BE49-F238E27FC236}">
                <a16:creationId xmlns:a16="http://schemas.microsoft.com/office/drawing/2014/main" id="{EEA24DD6-9897-6441-9943-4903572EA7C1}"/>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14" name="Text Box 4">
            <a:extLst>
              <a:ext uri="{FF2B5EF4-FFF2-40B4-BE49-F238E27FC236}">
                <a16:creationId xmlns:a16="http://schemas.microsoft.com/office/drawing/2014/main" id="{31FE9578-0868-8740-A536-19585B3FEFAA}"/>
              </a:ext>
            </a:extLst>
          </p:cNvPr>
          <p:cNvSpPr txBox="1">
            <a:spLocks noChangeArrowheads="1"/>
          </p:cNvSpPr>
          <p:nvPr/>
        </p:nvSpPr>
        <p:spPr bwMode="auto">
          <a:xfrm>
            <a:off x="400050" y="764704"/>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pic>
        <p:nvPicPr>
          <p:cNvPr id="54286" name="Picture 16" descr="Resultado de imagen para cuantitativa">
            <a:extLst>
              <a:ext uri="{FF2B5EF4-FFF2-40B4-BE49-F238E27FC236}">
                <a16:creationId xmlns:a16="http://schemas.microsoft.com/office/drawing/2014/main" id="{5D563692-75E8-1546-A15C-54DD67F1A8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8513" y="1571625"/>
            <a:ext cx="21907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E62B51F6-EF7F-EF45-9D54-E619E79DD57C}"/>
              </a:ext>
            </a:extLst>
          </p:cNvPr>
          <p:cNvSpPr>
            <a:spLocks noGrp="1" noChangeArrowheads="1"/>
          </p:cNvSpPr>
          <p:nvPr>
            <p:ph type="title"/>
          </p:nvPr>
        </p:nvSpPr>
        <p:spPr>
          <a:xfrm>
            <a:off x="384175" y="1233488"/>
            <a:ext cx="7772400" cy="719137"/>
          </a:xfrm>
        </p:spPr>
        <p:txBody>
          <a:bodyPr/>
          <a:lstStyle/>
          <a:p>
            <a:pPr eaLnBrk="1" hangingPunct="1">
              <a:defRPr/>
            </a:pPr>
            <a:r>
              <a:rPr lang="es-MX" altLang="es-CL" sz="3200" dirty="0">
                <a:solidFill>
                  <a:schemeClr val="accent5">
                    <a:lumMod val="25000"/>
                  </a:schemeClr>
                </a:solidFill>
                <a:latin typeface="Comic Sans MS" panose="030F0702030302020204" pitchFamily="66" charset="0"/>
              </a:rPr>
              <a:t>La Encuesta</a:t>
            </a:r>
            <a:endParaRPr lang="es-ES" altLang="es-CL" sz="3200" dirty="0">
              <a:solidFill>
                <a:schemeClr val="accent5">
                  <a:lumMod val="25000"/>
                </a:schemeClr>
              </a:solidFill>
              <a:latin typeface="Comic Sans MS" panose="030F0702030302020204" pitchFamily="66" charset="0"/>
            </a:endParaRPr>
          </a:p>
        </p:txBody>
      </p:sp>
      <p:sp>
        <p:nvSpPr>
          <p:cNvPr id="124931" name="Rectangle 3">
            <a:extLst>
              <a:ext uri="{FF2B5EF4-FFF2-40B4-BE49-F238E27FC236}">
                <a16:creationId xmlns:a16="http://schemas.microsoft.com/office/drawing/2014/main" id="{3F518477-1D84-724E-A6DA-271D21B140B5}"/>
              </a:ext>
            </a:extLst>
          </p:cNvPr>
          <p:cNvSpPr>
            <a:spLocks noGrp="1" noChangeArrowheads="1"/>
          </p:cNvSpPr>
          <p:nvPr>
            <p:ph type="body" idx="1"/>
          </p:nvPr>
        </p:nvSpPr>
        <p:spPr>
          <a:xfrm>
            <a:off x="384175" y="2493962"/>
            <a:ext cx="7772400" cy="3743349"/>
          </a:xfrm>
        </p:spPr>
        <p:txBody>
          <a:bodyPr/>
          <a:lstStyle/>
          <a:p>
            <a:pPr eaLnBrk="1" hangingPunct="1">
              <a:lnSpc>
                <a:spcPct val="80000"/>
              </a:lnSpc>
              <a:buFontTx/>
              <a:buNone/>
              <a:defRPr/>
            </a:pPr>
            <a:r>
              <a:rPr lang="es-MX" sz="2000" dirty="0">
                <a:effectLst>
                  <a:outerShdw blurRad="38100" dist="38100" dir="2700000" algn="tl">
                    <a:srgbClr val="C0C0C0"/>
                  </a:outerShdw>
                </a:effectLst>
              </a:rPr>
              <a:t>El método (instrumento) más difundido para Estudios de Mercado, que generalmente se aplica u obtiene de  una muestra, </a:t>
            </a:r>
          </a:p>
          <a:p>
            <a:pPr eaLnBrk="1" hangingPunct="1">
              <a:lnSpc>
                <a:spcPct val="80000"/>
              </a:lnSpc>
              <a:buFontTx/>
              <a:buNone/>
              <a:defRPr/>
            </a:pPr>
            <a:endParaRPr lang="es-MX" sz="600" dirty="0">
              <a:effectLst>
                <a:outerShdw blurRad="38100" dist="38100" dir="2700000" algn="tl">
                  <a:srgbClr val="C0C0C0"/>
                </a:outerShdw>
              </a:effectLst>
            </a:endParaRPr>
          </a:p>
          <a:p>
            <a:pPr eaLnBrk="1" hangingPunct="1">
              <a:lnSpc>
                <a:spcPct val="80000"/>
              </a:lnSpc>
              <a:buFontTx/>
              <a:buNone/>
              <a:defRPr/>
            </a:pPr>
            <a:r>
              <a:rPr lang="es-MX" sz="2000" dirty="0">
                <a:effectLst>
                  <a:outerShdw blurRad="38100" dist="38100" dir="2700000" algn="tl">
                    <a:srgbClr val="C0C0C0"/>
                  </a:outerShdw>
                </a:effectLst>
              </a:rPr>
              <a:t>Dirigido a personas – por si – o en representación de organizaciones. </a:t>
            </a:r>
            <a:r>
              <a:rPr lang="es-MX" sz="1600" dirty="0">
                <a:effectLst>
                  <a:outerShdw blurRad="38100" dist="38100" dir="2700000" algn="tl">
                    <a:srgbClr val="C0C0C0"/>
                  </a:outerShdw>
                </a:effectLst>
              </a:rPr>
              <a:t>Se materializa en un cuestionario predefinido, con preguntas cerradas y/o abiertas, para obtener información específica, que posteriormente se analiza con técnicas estadísticas.</a:t>
            </a:r>
          </a:p>
          <a:p>
            <a:pPr eaLnBrk="1" hangingPunct="1">
              <a:lnSpc>
                <a:spcPct val="80000"/>
              </a:lnSpc>
              <a:buFontTx/>
              <a:buNone/>
              <a:defRPr/>
            </a:pPr>
            <a:endParaRPr lang="es-MX" sz="200" dirty="0">
              <a:effectLst>
                <a:outerShdw blurRad="38100" dist="38100" dir="2700000" algn="tl">
                  <a:srgbClr val="C0C0C0"/>
                </a:outerShdw>
              </a:effectLst>
            </a:endParaRPr>
          </a:p>
          <a:p>
            <a:pPr marL="0" indent="0" eaLnBrk="1" hangingPunct="1">
              <a:lnSpc>
                <a:spcPct val="80000"/>
              </a:lnSpc>
              <a:buFont typeface="Wingdings" pitchFamily="2" charset="2"/>
              <a:buNone/>
              <a:defRPr/>
            </a:pPr>
            <a:r>
              <a:rPr lang="es-MX" sz="2000" dirty="0">
                <a:effectLst>
                  <a:outerShdw blurRad="38100" dist="38100" dir="2700000" algn="tl">
                    <a:srgbClr val="C0C0C0"/>
                  </a:outerShdw>
                </a:effectLst>
              </a:rPr>
              <a:t>Dos partes principales:</a:t>
            </a:r>
          </a:p>
          <a:p>
            <a:pPr lvl="1" eaLnBrk="1" hangingPunct="1">
              <a:lnSpc>
                <a:spcPct val="80000"/>
              </a:lnSpc>
              <a:defRPr/>
            </a:pPr>
            <a:r>
              <a:rPr lang="es-MX" dirty="0">
                <a:solidFill>
                  <a:schemeClr val="accent5">
                    <a:lumMod val="25000"/>
                  </a:schemeClr>
                </a:solidFill>
                <a:effectLst>
                  <a:outerShdw blurRad="38100" dist="38100" dir="2700000" algn="tl">
                    <a:srgbClr val="C0C0C0"/>
                  </a:outerShdw>
                </a:effectLst>
              </a:rPr>
              <a:t>Características relevantes de la entidad encuestada </a:t>
            </a:r>
            <a:r>
              <a:rPr lang="es-MX" dirty="0">
                <a:effectLst>
                  <a:outerShdw blurRad="38100" dist="38100" dir="2700000" algn="tl">
                    <a:srgbClr val="C0C0C0"/>
                  </a:outerShdw>
                </a:effectLst>
              </a:rPr>
              <a:t>(persona u organización</a:t>
            </a:r>
            <a:r>
              <a:rPr lang="es-MX" sz="1600" dirty="0">
                <a:effectLst>
                  <a:outerShdw blurRad="38100" dist="38100" dir="2700000" algn="tl">
                    <a:srgbClr val="C0C0C0"/>
                  </a:outerShdw>
                </a:effectLst>
              </a:rPr>
              <a:t>), tales como nivel socio económico, características demográficas, educación, etc., para las personas, y tamaño en personal, ventas, recursos y tecnologías para las empresas. </a:t>
            </a:r>
          </a:p>
          <a:p>
            <a:pPr lvl="1" eaLnBrk="1" hangingPunct="1">
              <a:lnSpc>
                <a:spcPct val="80000"/>
              </a:lnSpc>
              <a:defRPr/>
            </a:pPr>
            <a:r>
              <a:rPr lang="es-MX" dirty="0">
                <a:solidFill>
                  <a:schemeClr val="accent5">
                    <a:lumMod val="25000"/>
                  </a:schemeClr>
                </a:solidFill>
                <a:effectLst>
                  <a:outerShdw blurRad="38100" dist="38100" dir="2700000" algn="tl">
                    <a:srgbClr val="C0C0C0"/>
                  </a:outerShdw>
                </a:effectLst>
              </a:rPr>
              <a:t>La información investigada en cuanto a necesidades, </a:t>
            </a:r>
            <a:r>
              <a:rPr lang="es-MX" dirty="0">
                <a:effectLst>
                  <a:outerShdw blurRad="38100" dist="38100" dir="2700000" algn="tl">
                    <a:srgbClr val="C0C0C0"/>
                  </a:outerShdw>
                </a:effectLst>
              </a:rPr>
              <a:t>motivaciones, comportamientos y proyecciones o planes.</a:t>
            </a:r>
            <a:endParaRPr lang="es-ES" sz="2000" dirty="0">
              <a:effectLst>
                <a:outerShdw blurRad="38100" dist="38100" dir="2700000" algn="tl">
                  <a:srgbClr val="C0C0C0"/>
                </a:outerShdw>
              </a:effectLst>
            </a:endParaRPr>
          </a:p>
        </p:txBody>
      </p:sp>
      <p:pic>
        <p:nvPicPr>
          <p:cNvPr id="55300" name="Picture 6" descr="entrevista">
            <a:hlinkClick r:id="rId2"/>
            <a:extLst>
              <a:ext uri="{FF2B5EF4-FFF2-40B4-BE49-F238E27FC236}">
                <a16:creationId xmlns:a16="http://schemas.microsoft.com/office/drawing/2014/main" id="{C4361D3B-759D-114D-B344-680C89615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328613"/>
            <a:ext cx="20574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2">
            <a:extLst>
              <a:ext uri="{FF2B5EF4-FFF2-40B4-BE49-F238E27FC236}">
                <a16:creationId xmlns:a16="http://schemas.microsoft.com/office/drawing/2014/main" id="{E69F32A4-412D-8945-8B21-9DCEB8C111C3}"/>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dirty="0">
                <a:solidFill>
                  <a:srgbClr val="417204"/>
                </a:solidFill>
              </a:rPr>
              <a:t>Preparación y Evaluación de Proyectos</a:t>
            </a:r>
          </a:p>
        </p:txBody>
      </p:sp>
      <p:sp>
        <p:nvSpPr>
          <p:cNvPr id="6" name="Text Box 4">
            <a:extLst>
              <a:ext uri="{FF2B5EF4-FFF2-40B4-BE49-F238E27FC236}">
                <a16:creationId xmlns:a16="http://schemas.microsoft.com/office/drawing/2014/main" id="{6AB7A7A8-3498-E34D-85CE-08366BBFEF3A}"/>
              </a:ext>
            </a:extLst>
          </p:cNvPr>
          <p:cNvSpPr txBox="1">
            <a:spLocks noChangeArrowheads="1"/>
          </p:cNvSpPr>
          <p:nvPr/>
        </p:nvSpPr>
        <p:spPr bwMode="auto">
          <a:xfrm>
            <a:off x="400050" y="692696"/>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643" name="AutoShape 3">
            <a:extLst>
              <a:ext uri="{FF2B5EF4-FFF2-40B4-BE49-F238E27FC236}">
                <a16:creationId xmlns:a16="http://schemas.microsoft.com/office/drawing/2014/main" id="{CDDB6F69-F5C6-1F4B-B6DD-F26A71A5657E}"/>
              </a:ext>
            </a:extLst>
          </p:cNvPr>
          <p:cNvCxnSpPr>
            <a:cxnSpLocks noChangeShapeType="1"/>
            <a:stCxn id="56326" idx="1"/>
          </p:cNvCxnSpPr>
          <p:nvPr/>
        </p:nvCxnSpPr>
        <p:spPr bwMode="auto">
          <a:xfrm rot="10800000" flipV="1">
            <a:off x="596900" y="3049588"/>
            <a:ext cx="339725" cy="692150"/>
          </a:xfrm>
          <a:prstGeom prst="curvedConnector2">
            <a:avLst/>
          </a:prstGeom>
          <a:noFill/>
          <a:ln w="38100">
            <a:solidFill>
              <a:schemeClr val="bg1">
                <a:lumMod val="10000"/>
              </a:schemeClr>
            </a:solidFill>
            <a:round/>
            <a:headEnd/>
            <a:tailEnd type="triangle" w="med" len="med"/>
          </a:ln>
          <a:effectLst/>
        </p:spPr>
      </p:cxnSp>
      <p:cxnSp>
        <p:nvCxnSpPr>
          <p:cNvPr id="112644" name="AutoShape 4">
            <a:extLst>
              <a:ext uri="{FF2B5EF4-FFF2-40B4-BE49-F238E27FC236}">
                <a16:creationId xmlns:a16="http://schemas.microsoft.com/office/drawing/2014/main" id="{25789A58-3A40-4045-94ED-9E91F80A9BBE}"/>
              </a:ext>
            </a:extLst>
          </p:cNvPr>
          <p:cNvCxnSpPr>
            <a:cxnSpLocks noChangeShapeType="1"/>
          </p:cNvCxnSpPr>
          <p:nvPr/>
        </p:nvCxnSpPr>
        <p:spPr bwMode="auto">
          <a:xfrm>
            <a:off x="2000250" y="2741613"/>
            <a:ext cx="2563813" cy="307975"/>
          </a:xfrm>
          <a:prstGeom prst="curvedConnector3">
            <a:avLst>
              <a:gd name="adj1" fmla="val 50000"/>
            </a:avLst>
          </a:prstGeom>
          <a:noFill/>
          <a:ln w="38100">
            <a:solidFill>
              <a:schemeClr val="bg1">
                <a:lumMod val="10000"/>
              </a:schemeClr>
            </a:solidFill>
            <a:round/>
            <a:headEnd/>
            <a:tailEnd type="triangle" w="med" len="med"/>
          </a:ln>
          <a:effectLst/>
        </p:spPr>
      </p:cxnSp>
      <p:sp>
        <p:nvSpPr>
          <p:cNvPr id="112651" name="Text Box 11">
            <a:extLst>
              <a:ext uri="{FF2B5EF4-FFF2-40B4-BE49-F238E27FC236}">
                <a16:creationId xmlns:a16="http://schemas.microsoft.com/office/drawing/2014/main" id="{DC8AFB1D-7800-EF4E-BD1A-925D268392FC}"/>
              </a:ext>
            </a:extLst>
          </p:cNvPr>
          <p:cNvSpPr txBox="1">
            <a:spLocks noChangeArrowheads="1"/>
          </p:cNvSpPr>
          <p:nvPr/>
        </p:nvSpPr>
        <p:spPr bwMode="auto">
          <a:xfrm>
            <a:off x="5138083" y="4559020"/>
            <a:ext cx="1504950" cy="366713"/>
          </a:xfrm>
          <a:prstGeom prst="rect">
            <a:avLst/>
          </a:prstGeom>
          <a:noFill/>
          <a:ln w="9525">
            <a:noFill/>
            <a:miter lim="800000"/>
            <a:headEnd/>
            <a:tailEnd/>
          </a:ln>
          <a:effectLst/>
        </p:spPr>
        <p:txBody>
          <a:bodyPr wrap="none">
            <a:spAutoFit/>
          </a:bodyPr>
          <a:lstStyle/>
          <a:p>
            <a:pPr>
              <a:defRPr/>
            </a:pPr>
            <a:r>
              <a:rPr lang="es-MX" sz="1800" dirty="0">
                <a:solidFill>
                  <a:schemeClr val="bg1">
                    <a:lumMod val="10000"/>
                  </a:schemeClr>
                </a:solidFill>
              </a:rPr>
              <a:t>TELÉFONO </a:t>
            </a:r>
            <a:endParaRPr lang="es-ES" sz="1800" dirty="0">
              <a:solidFill>
                <a:schemeClr val="bg1">
                  <a:lumMod val="10000"/>
                </a:schemeClr>
              </a:solidFill>
            </a:endParaRPr>
          </a:p>
        </p:txBody>
      </p:sp>
      <p:sp>
        <p:nvSpPr>
          <p:cNvPr id="112652" name="Text Box 12">
            <a:extLst>
              <a:ext uri="{FF2B5EF4-FFF2-40B4-BE49-F238E27FC236}">
                <a16:creationId xmlns:a16="http://schemas.microsoft.com/office/drawing/2014/main" id="{D4A9010C-B9AF-1B4C-97C3-4F8063A95492}"/>
              </a:ext>
            </a:extLst>
          </p:cNvPr>
          <p:cNvSpPr txBox="1">
            <a:spLocks noChangeArrowheads="1"/>
          </p:cNvSpPr>
          <p:nvPr/>
        </p:nvSpPr>
        <p:spPr bwMode="auto">
          <a:xfrm>
            <a:off x="682625" y="4821238"/>
            <a:ext cx="1466850" cy="369887"/>
          </a:xfrm>
          <a:prstGeom prst="rect">
            <a:avLst/>
          </a:prstGeom>
          <a:noFill/>
          <a:ln w="9525">
            <a:noFill/>
            <a:miter lim="800000"/>
            <a:headEnd/>
            <a:tailEnd/>
          </a:ln>
          <a:effectLst/>
        </p:spPr>
        <p:txBody>
          <a:bodyPr wrap="none">
            <a:spAutoFit/>
          </a:bodyPr>
          <a:lstStyle/>
          <a:p>
            <a:pPr>
              <a:defRPr/>
            </a:pPr>
            <a:r>
              <a:rPr lang="es-MX" sz="1800">
                <a:solidFill>
                  <a:schemeClr val="bg1">
                    <a:lumMod val="10000"/>
                  </a:schemeClr>
                </a:solidFill>
              </a:rPr>
              <a:t>PERSONAL</a:t>
            </a:r>
            <a:endParaRPr lang="es-ES" sz="1800">
              <a:solidFill>
                <a:schemeClr val="bg1">
                  <a:lumMod val="10000"/>
                </a:schemeClr>
              </a:solidFill>
            </a:endParaRPr>
          </a:p>
        </p:txBody>
      </p:sp>
      <p:pic>
        <p:nvPicPr>
          <p:cNvPr id="56326" name="Picture 13" descr="ser_imc00">
            <a:hlinkClick r:id="rId2"/>
            <a:extLst>
              <a:ext uri="{FF2B5EF4-FFF2-40B4-BE49-F238E27FC236}">
                <a16:creationId xmlns:a16="http://schemas.microsoft.com/office/drawing/2014/main" id="{AB1D6653-994A-1443-9C52-332DD5BAB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25" y="2473325"/>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5" descr="correo_top_3">
            <a:hlinkClick r:id="rId4"/>
            <a:extLst>
              <a:ext uri="{FF2B5EF4-FFF2-40B4-BE49-F238E27FC236}">
                <a16:creationId xmlns:a16="http://schemas.microsoft.com/office/drawing/2014/main" id="{99FFC770-4A25-4345-94C1-DFC9B20676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4063" y="2174875"/>
            <a:ext cx="1455737"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7" descr="telefono">
            <a:hlinkClick r:id="rId6"/>
            <a:extLst>
              <a:ext uri="{FF2B5EF4-FFF2-40B4-BE49-F238E27FC236}">
                <a16:creationId xmlns:a16="http://schemas.microsoft.com/office/drawing/2014/main" id="{A58C4147-49F9-904A-874A-1DFE6D0DC9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5844" y="3641510"/>
            <a:ext cx="1041400" cy="84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9" descr="wiedereinsteigerin">
            <a:hlinkClick r:id="rId8"/>
            <a:extLst>
              <a:ext uri="{FF2B5EF4-FFF2-40B4-BE49-F238E27FC236}">
                <a16:creationId xmlns:a16="http://schemas.microsoft.com/office/drawing/2014/main" id="{AB3ADC7A-34E7-8744-8E0C-6F060FC857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7337" y="4227513"/>
            <a:ext cx="1719864"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21" descr="foto6">
            <a:hlinkClick r:id="rId10"/>
            <a:extLst>
              <a:ext uri="{FF2B5EF4-FFF2-40B4-BE49-F238E27FC236}">
                <a16:creationId xmlns:a16="http://schemas.microsoft.com/office/drawing/2014/main" id="{163A2C35-8499-BF4B-8638-F76D746584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9750" y="3741738"/>
            <a:ext cx="1655763"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2" name="Text Box 22">
            <a:extLst>
              <a:ext uri="{FF2B5EF4-FFF2-40B4-BE49-F238E27FC236}">
                <a16:creationId xmlns:a16="http://schemas.microsoft.com/office/drawing/2014/main" id="{D03DE95A-06B0-554F-8328-10D1B6221444}"/>
              </a:ext>
            </a:extLst>
          </p:cNvPr>
          <p:cNvSpPr txBox="1">
            <a:spLocks noChangeArrowheads="1"/>
          </p:cNvSpPr>
          <p:nvPr/>
        </p:nvSpPr>
        <p:spPr bwMode="auto">
          <a:xfrm>
            <a:off x="2641600" y="5207497"/>
            <a:ext cx="1338262" cy="369887"/>
          </a:xfrm>
          <a:prstGeom prst="rect">
            <a:avLst/>
          </a:prstGeom>
          <a:noFill/>
          <a:ln w="9525">
            <a:noFill/>
            <a:miter lim="800000"/>
            <a:headEnd/>
            <a:tailEnd/>
          </a:ln>
          <a:effectLst/>
        </p:spPr>
        <p:txBody>
          <a:bodyPr wrap="none">
            <a:spAutoFit/>
          </a:bodyPr>
          <a:lstStyle/>
          <a:p>
            <a:pPr>
              <a:defRPr/>
            </a:pPr>
            <a:r>
              <a:rPr lang="es-MX" sz="1800" dirty="0">
                <a:solidFill>
                  <a:schemeClr val="bg1">
                    <a:lumMod val="10000"/>
                  </a:schemeClr>
                </a:solidFill>
              </a:rPr>
              <a:t>INTERNET</a:t>
            </a:r>
            <a:endParaRPr lang="es-ES" sz="1800" dirty="0">
              <a:solidFill>
                <a:schemeClr val="bg1">
                  <a:lumMod val="10000"/>
                </a:schemeClr>
              </a:solidFill>
            </a:endParaRPr>
          </a:p>
        </p:txBody>
      </p:sp>
      <p:cxnSp>
        <p:nvCxnSpPr>
          <p:cNvPr id="112663" name="AutoShape 23">
            <a:extLst>
              <a:ext uri="{FF2B5EF4-FFF2-40B4-BE49-F238E27FC236}">
                <a16:creationId xmlns:a16="http://schemas.microsoft.com/office/drawing/2014/main" id="{860F577A-976F-AC45-B265-0C191B3C549D}"/>
              </a:ext>
            </a:extLst>
          </p:cNvPr>
          <p:cNvCxnSpPr>
            <a:cxnSpLocks noChangeShapeType="1"/>
            <a:endCxn id="56329" idx="0"/>
          </p:cNvCxnSpPr>
          <p:nvPr/>
        </p:nvCxnSpPr>
        <p:spPr bwMode="auto">
          <a:xfrm>
            <a:off x="2100263" y="3227388"/>
            <a:ext cx="1307006" cy="1000125"/>
          </a:xfrm>
          <a:prstGeom prst="curvedConnector2">
            <a:avLst/>
          </a:prstGeom>
          <a:noFill/>
          <a:ln w="38100">
            <a:solidFill>
              <a:schemeClr val="bg1">
                <a:lumMod val="10000"/>
              </a:schemeClr>
            </a:solidFill>
            <a:round/>
            <a:headEnd/>
            <a:tailEnd type="triangle" w="med" len="med"/>
          </a:ln>
          <a:effectLst/>
        </p:spPr>
      </p:cxnSp>
      <p:sp>
        <p:nvSpPr>
          <p:cNvPr id="112664" name="Text Box 24">
            <a:extLst>
              <a:ext uri="{FF2B5EF4-FFF2-40B4-BE49-F238E27FC236}">
                <a16:creationId xmlns:a16="http://schemas.microsoft.com/office/drawing/2014/main" id="{16035054-606B-B247-A6C2-76E0794237B0}"/>
              </a:ext>
            </a:extLst>
          </p:cNvPr>
          <p:cNvSpPr txBox="1">
            <a:spLocks noChangeArrowheads="1"/>
          </p:cNvSpPr>
          <p:nvPr/>
        </p:nvSpPr>
        <p:spPr bwMode="auto">
          <a:xfrm>
            <a:off x="640530" y="5115719"/>
            <a:ext cx="1697901" cy="923330"/>
          </a:xfrm>
          <a:prstGeom prst="rect">
            <a:avLst/>
          </a:prstGeom>
          <a:noFill/>
          <a:ln w="9525">
            <a:noFill/>
            <a:miter lim="800000"/>
            <a:headEnd/>
            <a:tailEnd/>
          </a:ln>
          <a:effectLst/>
        </p:spPr>
        <p:txBody>
          <a:bodyPr wrap="none">
            <a:spAutoFit/>
          </a:bodyPr>
          <a:lstStyle/>
          <a:p>
            <a:pPr>
              <a:buFontTx/>
              <a:buChar char="•"/>
              <a:defRPr/>
            </a:pPr>
            <a:r>
              <a:rPr lang="es-MX" sz="1800" dirty="0">
                <a:solidFill>
                  <a:schemeClr val="bg1">
                    <a:lumMod val="10000"/>
                  </a:schemeClr>
                </a:solidFill>
              </a:rPr>
              <a:t>Hogares</a:t>
            </a:r>
          </a:p>
          <a:p>
            <a:pPr>
              <a:buFontTx/>
              <a:buChar char="•"/>
              <a:defRPr/>
            </a:pPr>
            <a:r>
              <a:rPr lang="es-MX" sz="1800" dirty="0">
                <a:solidFill>
                  <a:schemeClr val="bg1">
                    <a:lumMod val="10000"/>
                  </a:schemeClr>
                </a:solidFill>
              </a:rPr>
              <a:t>Puntos de</a:t>
            </a:r>
          </a:p>
          <a:p>
            <a:pPr>
              <a:defRPr/>
            </a:pPr>
            <a:r>
              <a:rPr lang="es-MX" sz="1800" dirty="0">
                <a:solidFill>
                  <a:schemeClr val="bg1">
                    <a:lumMod val="10000"/>
                  </a:schemeClr>
                </a:solidFill>
              </a:rPr>
              <a:t> concurrencia</a:t>
            </a:r>
            <a:endParaRPr lang="es-ES" sz="1800" dirty="0">
              <a:solidFill>
                <a:schemeClr val="bg1">
                  <a:lumMod val="10000"/>
                </a:schemeClr>
              </a:solidFill>
            </a:endParaRPr>
          </a:p>
        </p:txBody>
      </p:sp>
      <p:sp>
        <p:nvSpPr>
          <p:cNvPr id="112666" name="Text Box 26">
            <a:extLst>
              <a:ext uri="{FF2B5EF4-FFF2-40B4-BE49-F238E27FC236}">
                <a16:creationId xmlns:a16="http://schemas.microsoft.com/office/drawing/2014/main" id="{8B22864F-E0AC-5940-BFA3-E12C756C7DAA}"/>
              </a:ext>
            </a:extLst>
          </p:cNvPr>
          <p:cNvSpPr txBox="1">
            <a:spLocks noChangeArrowheads="1"/>
          </p:cNvSpPr>
          <p:nvPr/>
        </p:nvSpPr>
        <p:spPr bwMode="auto">
          <a:xfrm>
            <a:off x="2665702" y="5497155"/>
            <a:ext cx="4244495" cy="646331"/>
          </a:xfrm>
          <a:prstGeom prst="rect">
            <a:avLst/>
          </a:prstGeom>
          <a:noFill/>
          <a:ln w="9525">
            <a:noFill/>
            <a:miter lim="800000"/>
            <a:headEnd/>
            <a:tailEnd/>
          </a:ln>
          <a:effectLst/>
        </p:spPr>
        <p:txBody>
          <a:bodyPr wrap="none">
            <a:spAutoFit/>
          </a:bodyPr>
          <a:lstStyle/>
          <a:p>
            <a:pPr>
              <a:buFontTx/>
              <a:buChar char="•"/>
              <a:defRPr/>
            </a:pPr>
            <a:r>
              <a:rPr lang="es-MX" sz="1800" dirty="0">
                <a:solidFill>
                  <a:schemeClr val="bg1">
                    <a:lumMod val="10000"/>
                  </a:schemeClr>
                </a:solidFill>
              </a:rPr>
              <a:t> Correo electrónico</a:t>
            </a:r>
          </a:p>
          <a:p>
            <a:pPr>
              <a:buFontTx/>
              <a:buChar char="•"/>
              <a:defRPr/>
            </a:pPr>
            <a:r>
              <a:rPr lang="es-MX" sz="1800" dirty="0">
                <a:solidFill>
                  <a:schemeClr val="bg1">
                    <a:lumMod val="10000"/>
                  </a:schemeClr>
                </a:solidFill>
              </a:rPr>
              <a:t> Página web, pop-up, Apps de RRSS</a:t>
            </a:r>
            <a:endParaRPr lang="es-ES" sz="1800" dirty="0">
              <a:solidFill>
                <a:schemeClr val="bg1">
                  <a:lumMod val="10000"/>
                </a:schemeClr>
              </a:solidFill>
            </a:endParaRPr>
          </a:p>
        </p:txBody>
      </p:sp>
      <p:sp>
        <p:nvSpPr>
          <p:cNvPr id="112650" name="Text Box 10">
            <a:extLst>
              <a:ext uri="{FF2B5EF4-FFF2-40B4-BE49-F238E27FC236}">
                <a16:creationId xmlns:a16="http://schemas.microsoft.com/office/drawing/2014/main" id="{8269B165-174F-0B4E-A93C-396F22B9F419}"/>
              </a:ext>
            </a:extLst>
          </p:cNvPr>
          <p:cNvSpPr txBox="1">
            <a:spLocks noChangeArrowheads="1"/>
          </p:cNvSpPr>
          <p:nvPr/>
        </p:nvSpPr>
        <p:spPr bwMode="auto">
          <a:xfrm>
            <a:off x="5430838" y="3084513"/>
            <a:ext cx="3713162" cy="369332"/>
          </a:xfrm>
          <a:prstGeom prst="rect">
            <a:avLst/>
          </a:prstGeom>
          <a:noFill/>
          <a:ln w="9525">
            <a:noFill/>
            <a:miter lim="800000"/>
            <a:headEnd/>
            <a:tailEnd/>
          </a:ln>
          <a:effectLst/>
        </p:spPr>
        <p:txBody>
          <a:bodyPr wrap="square">
            <a:spAutoFit/>
          </a:bodyPr>
          <a:lstStyle/>
          <a:p>
            <a:pPr>
              <a:defRPr/>
            </a:pPr>
            <a:r>
              <a:rPr lang="es-MX" sz="1800" dirty="0">
                <a:solidFill>
                  <a:schemeClr val="bg1">
                    <a:lumMod val="10000"/>
                  </a:schemeClr>
                </a:solidFill>
              </a:rPr>
              <a:t>CORREO (declinando </a:t>
            </a:r>
            <a:r>
              <a:rPr lang="es-MX" sz="1800" dirty="0">
                <a:solidFill>
                  <a:schemeClr val="bg1">
                    <a:lumMod val="10000"/>
                  </a:schemeClr>
                </a:solidFill>
                <a:sym typeface="Wingdings" pitchFamily="2" charset="2"/>
              </a:rPr>
              <a:t> mail</a:t>
            </a:r>
            <a:r>
              <a:rPr lang="es-MX" sz="1800" dirty="0">
                <a:solidFill>
                  <a:schemeClr val="bg1">
                    <a:lumMod val="10000"/>
                  </a:schemeClr>
                </a:solidFill>
              </a:rPr>
              <a:t>)</a:t>
            </a:r>
            <a:endParaRPr lang="es-ES" sz="1800" dirty="0">
              <a:solidFill>
                <a:schemeClr val="bg1">
                  <a:lumMod val="10000"/>
                </a:schemeClr>
              </a:solidFill>
            </a:endParaRPr>
          </a:p>
        </p:txBody>
      </p:sp>
      <p:sp>
        <p:nvSpPr>
          <p:cNvPr id="25" name="Rectangle 2">
            <a:extLst>
              <a:ext uri="{FF2B5EF4-FFF2-40B4-BE49-F238E27FC236}">
                <a16:creationId xmlns:a16="http://schemas.microsoft.com/office/drawing/2014/main" id="{8B3AC57A-0E81-2241-BFCB-39D07F09CB48}"/>
              </a:ext>
            </a:extLst>
          </p:cNvPr>
          <p:cNvSpPr txBox="1">
            <a:spLocks noChangeArrowheads="1"/>
          </p:cNvSpPr>
          <p:nvPr/>
        </p:nvSpPr>
        <p:spPr bwMode="auto">
          <a:xfrm>
            <a:off x="347663" y="1235671"/>
            <a:ext cx="80708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lgn="l" rtl="0" eaLnBrk="0" fontAlgn="base" hangingPunct="0">
              <a:lnSpc>
                <a:spcPct val="90000"/>
              </a:lnSpc>
              <a:spcBef>
                <a:spcPct val="0"/>
              </a:spcBef>
              <a:spcAft>
                <a:spcPct val="0"/>
              </a:spcAft>
              <a:defRPr sz="3600" b="1">
                <a:solidFill>
                  <a:srgbClr val="204392"/>
                </a:solidFill>
                <a:latin typeface="+mj-lt"/>
                <a:ea typeface="+mj-ea"/>
                <a:cs typeface="+mj-cs"/>
              </a:defRPr>
            </a:lvl1pPr>
            <a:lvl2pPr algn="l" rtl="0" eaLnBrk="0" fontAlgn="base" hangingPunct="0">
              <a:lnSpc>
                <a:spcPct val="90000"/>
              </a:lnSpc>
              <a:spcBef>
                <a:spcPct val="0"/>
              </a:spcBef>
              <a:spcAft>
                <a:spcPct val="0"/>
              </a:spcAft>
              <a:defRPr sz="3600" b="1">
                <a:solidFill>
                  <a:srgbClr val="204392"/>
                </a:solidFill>
                <a:latin typeface="Arial" pitchFamily="34" charset="0"/>
              </a:defRPr>
            </a:lvl2pPr>
            <a:lvl3pPr algn="l" rtl="0" eaLnBrk="0" fontAlgn="base" hangingPunct="0">
              <a:lnSpc>
                <a:spcPct val="90000"/>
              </a:lnSpc>
              <a:spcBef>
                <a:spcPct val="0"/>
              </a:spcBef>
              <a:spcAft>
                <a:spcPct val="0"/>
              </a:spcAft>
              <a:defRPr sz="3600" b="1">
                <a:solidFill>
                  <a:srgbClr val="204392"/>
                </a:solidFill>
                <a:latin typeface="Arial" pitchFamily="34" charset="0"/>
              </a:defRPr>
            </a:lvl3pPr>
            <a:lvl4pPr algn="l" rtl="0" eaLnBrk="0" fontAlgn="base" hangingPunct="0">
              <a:lnSpc>
                <a:spcPct val="90000"/>
              </a:lnSpc>
              <a:spcBef>
                <a:spcPct val="0"/>
              </a:spcBef>
              <a:spcAft>
                <a:spcPct val="0"/>
              </a:spcAft>
              <a:defRPr sz="3600" b="1">
                <a:solidFill>
                  <a:srgbClr val="204392"/>
                </a:solidFill>
                <a:latin typeface="Arial" pitchFamily="34" charset="0"/>
              </a:defRPr>
            </a:lvl4pPr>
            <a:lvl5pPr algn="l" rtl="0" eaLnBrk="0" fontAlgn="base" hangingPunct="0">
              <a:lnSpc>
                <a:spcPct val="90000"/>
              </a:lnSpc>
              <a:spcBef>
                <a:spcPct val="0"/>
              </a:spcBef>
              <a:spcAft>
                <a:spcPct val="0"/>
              </a:spcAft>
              <a:defRPr sz="3600" b="1">
                <a:solidFill>
                  <a:srgbClr val="204392"/>
                </a:solidFill>
                <a:latin typeface="Arial" pitchFamily="34" charset="0"/>
              </a:defRPr>
            </a:lvl5pPr>
            <a:lvl6pPr marL="457200" algn="l" rtl="0" fontAlgn="base">
              <a:lnSpc>
                <a:spcPct val="90000"/>
              </a:lnSpc>
              <a:spcBef>
                <a:spcPct val="0"/>
              </a:spcBef>
              <a:spcAft>
                <a:spcPct val="0"/>
              </a:spcAft>
              <a:defRPr sz="3600" b="1">
                <a:solidFill>
                  <a:srgbClr val="204392"/>
                </a:solidFill>
                <a:latin typeface="Arial" pitchFamily="34" charset="0"/>
              </a:defRPr>
            </a:lvl6pPr>
            <a:lvl7pPr marL="914400" algn="l" rtl="0" fontAlgn="base">
              <a:lnSpc>
                <a:spcPct val="90000"/>
              </a:lnSpc>
              <a:spcBef>
                <a:spcPct val="0"/>
              </a:spcBef>
              <a:spcAft>
                <a:spcPct val="0"/>
              </a:spcAft>
              <a:defRPr sz="3600" b="1">
                <a:solidFill>
                  <a:srgbClr val="204392"/>
                </a:solidFill>
                <a:latin typeface="Arial" pitchFamily="34" charset="0"/>
              </a:defRPr>
            </a:lvl7pPr>
            <a:lvl8pPr marL="1371600" algn="l" rtl="0" fontAlgn="base">
              <a:lnSpc>
                <a:spcPct val="90000"/>
              </a:lnSpc>
              <a:spcBef>
                <a:spcPct val="0"/>
              </a:spcBef>
              <a:spcAft>
                <a:spcPct val="0"/>
              </a:spcAft>
              <a:defRPr sz="3600" b="1">
                <a:solidFill>
                  <a:srgbClr val="204392"/>
                </a:solidFill>
                <a:latin typeface="Arial" pitchFamily="34" charset="0"/>
              </a:defRPr>
            </a:lvl8pPr>
            <a:lvl9pPr marL="1828800" algn="l" rtl="0" fontAlgn="base">
              <a:lnSpc>
                <a:spcPct val="90000"/>
              </a:lnSpc>
              <a:spcBef>
                <a:spcPct val="0"/>
              </a:spcBef>
              <a:spcAft>
                <a:spcPct val="0"/>
              </a:spcAft>
              <a:defRPr sz="3600" b="1">
                <a:solidFill>
                  <a:srgbClr val="204392"/>
                </a:solidFill>
                <a:latin typeface="Arial" pitchFamily="34" charset="0"/>
              </a:defRPr>
            </a:lvl9pPr>
          </a:lstStyle>
          <a:p>
            <a:pPr eaLnBrk="1" hangingPunct="1">
              <a:defRPr/>
            </a:pPr>
            <a:r>
              <a:rPr lang="es-MX" altLang="es-CL" sz="2800" kern="0" dirty="0">
                <a:solidFill>
                  <a:schemeClr val="accent5">
                    <a:lumMod val="25000"/>
                  </a:schemeClr>
                </a:solidFill>
                <a:latin typeface="Comic Sans MS" panose="030F0702030302020204" pitchFamily="66" charset="0"/>
              </a:rPr>
              <a:t>Modalidades de Encuesta </a:t>
            </a:r>
            <a:r>
              <a:rPr lang="es-MX" altLang="es-CL" sz="2000" kern="0" dirty="0">
                <a:solidFill>
                  <a:schemeClr val="accent5">
                    <a:lumMod val="25000"/>
                  </a:schemeClr>
                </a:solidFill>
                <a:latin typeface="Comic Sans MS" panose="030F0702030302020204" pitchFamily="66" charset="0"/>
              </a:rPr>
              <a:t>(por forma de contacto)</a:t>
            </a:r>
            <a:endParaRPr lang="es-ES" altLang="es-CL" sz="2000" kern="0" dirty="0">
              <a:solidFill>
                <a:schemeClr val="accent5">
                  <a:lumMod val="25000"/>
                </a:schemeClr>
              </a:solidFill>
              <a:latin typeface="Comic Sans MS" panose="030F0702030302020204" pitchFamily="66" charset="0"/>
            </a:endParaRPr>
          </a:p>
        </p:txBody>
      </p:sp>
      <p:cxnSp>
        <p:nvCxnSpPr>
          <p:cNvPr id="26" name="AutoShape 23">
            <a:extLst>
              <a:ext uri="{FF2B5EF4-FFF2-40B4-BE49-F238E27FC236}">
                <a16:creationId xmlns:a16="http://schemas.microsoft.com/office/drawing/2014/main" id="{883FF516-929B-2640-99C6-0E9686C9DA75}"/>
              </a:ext>
            </a:extLst>
          </p:cNvPr>
          <p:cNvCxnSpPr>
            <a:cxnSpLocks noChangeShapeType="1"/>
          </p:cNvCxnSpPr>
          <p:nvPr/>
        </p:nvCxnSpPr>
        <p:spPr bwMode="auto">
          <a:xfrm>
            <a:off x="2057400" y="2998788"/>
            <a:ext cx="2506663" cy="654050"/>
          </a:xfrm>
          <a:prstGeom prst="curvedConnector3">
            <a:avLst>
              <a:gd name="adj1" fmla="val 50000"/>
            </a:avLst>
          </a:prstGeom>
          <a:noFill/>
          <a:ln w="38100">
            <a:solidFill>
              <a:schemeClr val="bg1">
                <a:lumMod val="10000"/>
              </a:schemeClr>
            </a:solidFill>
            <a:round/>
            <a:headEnd/>
            <a:tailEnd type="triangle" w="med" len="med"/>
          </a:ln>
          <a:effectLst/>
        </p:spPr>
      </p:cxnSp>
      <p:pic>
        <p:nvPicPr>
          <p:cNvPr id="2" name="Imagen 1">
            <a:extLst>
              <a:ext uri="{FF2B5EF4-FFF2-40B4-BE49-F238E27FC236}">
                <a16:creationId xmlns:a16="http://schemas.microsoft.com/office/drawing/2014/main" id="{102330F4-2325-3241-B5FD-68F4F77B157B}"/>
              </a:ext>
            </a:extLst>
          </p:cNvPr>
          <p:cNvPicPr>
            <a:picLocks noChangeAspect="1"/>
          </p:cNvPicPr>
          <p:nvPr/>
        </p:nvPicPr>
        <p:blipFill>
          <a:blip r:embed="rId12"/>
          <a:stretch>
            <a:fillRect/>
          </a:stretch>
        </p:blipFill>
        <p:spPr>
          <a:xfrm rot="986877">
            <a:off x="4497367" y="3256617"/>
            <a:ext cx="852424" cy="1671637"/>
          </a:xfrm>
          <a:prstGeom prst="rect">
            <a:avLst/>
          </a:prstGeom>
        </p:spPr>
      </p:pic>
      <p:sp>
        <p:nvSpPr>
          <p:cNvPr id="20" name="Text Box 26">
            <a:extLst>
              <a:ext uri="{FF2B5EF4-FFF2-40B4-BE49-F238E27FC236}">
                <a16:creationId xmlns:a16="http://schemas.microsoft.com/office/drawing/2014/main" id="{BEF9FA63-A647-DB4B-B700-CF5ED499C440}"/>
              </a:ext>
            </a:extLst>
          </p:cNvPr>
          <p:cNvSpPr txBox="1">
            <a:spLocks noChangeArrowheads="1"/>
          </p:cNvSpPr>
          <p:nvPr/>
        </p:nvSpPr>
        <p:spPr bwMode="auto">
          <a:xfrm>
            <a:off x="5186802" y="4823340"/>
            <a:ext cx="1367682" cy="646331"/>
          </a:xfrm>
          <a:prstGeom prst="rect">
            <a:avLst/>
          </a:prstGeom>
          <a:noFill/>
          <a:ln w="9525">
            <a:noFill/>
            <a:miter lim="800000"/>
            <a:headEnd/>
            <a:tailEnd/>
          </a:ln>
          <a:effectLst/>
        </p:spPr>
        <p:txBody>
          <a:bodyPr wrap="none">
            <a:spAutoFit/>
          </a:bodyPr>
          <a:lstStyle/>
          <a:p>
            <a:pPr>
              <a:buFontTx/>
              <a:buChar char="•"/>
              <a:defRPr/>
            </a:pPr>
            <a:r>
              <a:rPr lang="es-MX" sz="1800" dirty="0">
                <a:solidFill>
                  <a:schemeClr val="bg1">
                    <a:lumMod val="10000"/>
                  </a:schemeClr>
                </a:solidFill>
              </a:rPr>
              <a:t> Operador</a:t>
            </a:r>
          </a:p>
          <a:p>
            <a:pPr>
              <a:buFontTx/>
              <a:buChar char="•"/>
              <a:defRPr/>
            </a:pPr>
            <a:r>
              <a:rPr lang="es-MX" sz="1800" dirty="0">
                <a:solidFill>
                  <a:schemeClr val="bg1">
                    <a:lumMod val="10000"/>
                  </a:schemeClr>
                </a:solidFill>
              </a:rPr>
              <a:t> Robot</a:t>
            </a:r>
            <a:endParaRPr lang="es-ES" sz="1800" dirty="0">
              <a:solidFill>
                <a:schemeClr val="bg1">
                  <a:lumMod val="10000"/>
                </a:schemeClr>
              </a:solidFill>
            </a:endParaRPr>
          </a:p>
        </p:txBody>
      </p:sp>
      <p:sp>
        <p:nvSpPr>
          <p:cNvPr id="22" name="Text Box 2">
            <a:extLst>
              <a:ext uri="{FF2B5EF4-FFF2-40B4-BE49-F238E27FC236}">
                <a16:creationId xmlns:a16="http://schemas.microsoft.com/office/drawing/2014/main" id="{C5D38E0B-0B8C-5345-AD08-46211934CFBA}"/>
              </a:ext>
            </a:extLst>
          </p:cNvPr>
          <p:cNvSpPr txBox="1">
            <a:spLocks noChangeArrowheads="1"/>
          </p:cNvSpPr>
          <p:nvPr/>
        </p:nvSpPr>
        <p:spPr bwMode="auto">
          <a:xfrm>
            <a:off x="467544" y="260350"/>
            <a:ext cx="64809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r>
              <a:rPr lang="es-ES" altLang="es-CL" sz="2400">
                <a:solidFill>
                  <a:srgbClr val="417204"/>
                </a:solidFill>
              </a:rPr>
              <a:t>Preparación y Evaluación de Proyectos</a:t>
            </a:r>
          </a:p>
        </p:txBody>
      </p:sp>
      <p:sp>
        <p:nvSpPr>
          <p:cNvPr id="23" name="Text Box 4">
            <a:extLst>
              <a:ext uri="{FF2B5EF4-FFF2-40B4-BE49-F238E27FC236}">
                <a16:creationId xmlns:a16="http://schemas.microsoft.com/office/drawing/2014/main" id="{A9864B7C-A7D2-D049-BF12-5B42F1284501}"/>
              </a:ext>
            </a:extLst>
          </p:cNvPr>
          <p:cNvSpPr txBox="1">
            <a:spLocks noChangeArrowheads="1"/>
          </p:cNvSpPr>
          <p:nvPr/>
        </p:nvSpPr>
        <p:spPr bwMode="auto">
          <a:xfrm>
            <a:off x="467544" y="652626"/>
            <a:ext cx="6390457" cy="400110"/>
          </a:xfrm>
          <a:prstGeom prst="rect">
            <a:avLst/>
          </a:prstGeom>
          <a:noFill/>
          <a:ln>
            <a:noFill/>
          </a:ln>
          <a:effectLst/>
        </p:spPr>
        <p:txBody>
          <a:bodyPr wrap="square">
            <a:spAutoFit/>
          </a:bodyPr>
          <a:lstStyle/>
          <a:p>
            <a:pPr eaLnBrk="1" hangingPunct="1">
              <a:defRPr/>
            </a:pPr>
            <a:r>
              <a:rPr lang="es-ES" altLang="es-CL" sz="2000" dirty="0">
                <a:solidFill>
                  <a:schemeClr val="bg2">
                    <a:lumMod val="90000"/>
                    <a:lumOff val="10000"/>
                  </a:schemeClr>
                </a:solidFill>
              </a:rPr>
              <a:t>Determinación de la Demanda (Mercado)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2" name="Text Box 22">
            <a:extLst>
              <a:ext uri="{FF2B5EF4-FFF2-40B4-BE49-F238E27FC236}">
                <a16:creationId xmlns:a16="http://schemas.microsoft.com/office/drawing/2014/main" id="{56A1A85F-D4AD-A742-8E4F-9EBD3EA73E03}"/>
              </a:ext>
            </a:extLst>
          </p:cNvPr>
          <p:cNvSpPr txBox="1">
            <a:spLocks noChangeArrowheads="1"/>
          </p:cNvSpPr>
          <p:nvPr/>
        </p:nvSpPr>
        <p:spPr bwMode="auto">
          <a:xfrm>
            <a:off x="312577" y="1196752"/>
            <a:ext cx="8363880" cy="2139047"/>
          </a:xfrm>
          <a:prstGeom prst="rect">
            <a:avLst/>
          </a:prstGeom>
          <a:noFill/>
          <a:ln w="9525">
            <a:noFill/>
            <a:miter lim="800000"/>
            <a:headEnd/>
            <a:tailEnd/>
          </a:ln>
          <a:effectLst/>
        </p:spPr>
        <p:txBody>
          <a:bodyPr wrap="square">
            <a:spAutoFit/>
          </a:bodyPr>
          <a:lstStyle/>
          <a:p>
            <a:pPr marL="285750" indent="-285750">
              <a:buFont typeface="Arial" panose="020B0604020202020204" pitchFamily="34" charset="0"/>
              <a:buChar char="•"/>
              <a:defRPr/>
            </a:pPr>
            <a:r>
              <a:rPr lang="es-MX" sz="1800" dirty="0">
                <a:solidFill>
                  <a:schemeClr val="bg1">
                    <a:lumMod val="10000"/>
                  </a:schemeClr>
                </a:solidFill>
              </a:rPr>
              <a:t>La integración de tecnologías y aplicaciones ofrece interesantes posibilidades de abordar las limitaciones de accesibilidad, persona-lización, flexibilidad, automatización y aprovechamiento del tiempo.</a:t>
            </a:r>
          </a:p>
          <a:p>
            <a:pPr marL="285750" indent="-285750">
              <a:buFont typeface="Arial" panose="020B0604020202020204" pitchFamily="34" charset="0"/>
              <a:buChar char="•"/>
              <a:defRPr/>
            </a:pPr>
            <a:endParaRPr lang="es-MX" sz="700" dirty="0">
              <a:solidFill>
                <a:schemeClr val="bg1">
                  <a:lumMod val="10000"/>
                </a:schemeClr>
              </a:solidFill>
            </a:endParaRPr>
          </a:p>
          <a:p>
            <a:pPr marL="285750" indent="-285750">
              <a:buFont typeface="Arial" panose="020B0604020202020204" pitchFamily="34" charset="0"/>
              <a:buChar char="•"/>
              <a:defRPr/>
            </a:pPr>
            <a:r>
              <a:rPr lang="es-MX" sz="1800" dirty="0">
                <a:solidFill>
                  <a:schemeClr val="bg1">
                    <a:lumMod val="10000"/>
                  </a:schemeClr>
                </a:solidFill>
              </a:rPr>
              <a:t>Hoy se ofrecen multiples herramientas para levantar encuestas y procesarlas, algunas muy difundidas como Survey Monkey. Incluso, para estudios reducidos, con Google Forms.</a:t>
            </a:r>
          </a:p>
          <a:p>
            <a:pPr>
              <a:defRPr/>
            </a:pPr>
            <a:endParaRPr lang="es-ES" sz="1800" dirty="0">
              <a:solidFill>
                <a:schemeClr val="bg1">
                  <a:lumMod val="10000"/>
                </a:schemeClr>
              </a:solidFill>
            </a:endParaRPr>
          </a:p>
        </p:txBody>
      </p:sp>
      <p:sp>
        <p:nvSpPr>
          <p:cNvPr id="25" name="Rectangle 2">
            <a:extLst>
              <a:ext uri="{FF2B5EF4-FFF2-40B4-BE49-F238E27FC236}">
                <a16:creationId xmlns:a16="http://schemas.microsoft.com/office/drawing/2014/main" id="{6750DF36-389B-2A46-99C7-5B45BC8FEF80}"/>
              </a:ext>
            </a:extLst>
          </p:cNvPr>
          <p:cNvSpPr txBox="1">
            <a:spLocks noChangeArrowheads="1"/>
          </p:cNvSpPr>
          <p:nvPr/>
        </p:nvSpPr>
        <p:spPr bwMode="auto">
          <a:xfrm>
            <a:off x="6660232" y="548681"/>
            <a:ext cx="2160240" cy="63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lgn="l" rtl="0" eaLnBrk="0" fontAlgn="base" hangingPunct="0">
              <a:lnSpc>
                <a:spcPct val="90000"/>
              </a:lnSpc>
              <a:spcBef>
                <a:spcPct val="0"/>
              </a:spcBef>
              <a:spcAft>
                <a:spcPct val="0"/>
              </a:spcAft>
              <a:defRPr sz="3600" b="1">
                <a:solidFill>
                  <a:srgbClr val="204392"/>
                </a:solidFill>
                <a:latin typeface="+mj-lt"/>
                <a:ea typeface="+mj-ea"/>
                <a:cs typeface="+mj-cs"/>
              </a:defRPr>
            </a:lvl1pPr>
            <a:lvl2pPr algn="l" rtl="0" eaLnBrk="0" fontAlgn="base" hangingPunct="0">
              <a:lnSpc>
                <a:spcPct val="90000"/>
              </a:lnSpc>
              <a:spcBef>
                <a:spcPct val="0"/>
              </a:spcBef>
              <a:spcAft>
                <a:spcPct val="0"/>
              </a:spcAft>
              <a:defRPr sz="3600" b="1">
                <a:solidFill>
                  <a:srgbClr val="204392"/>
                </a:solidFill>
                <a:latin typeface="Arial" pitchFamily="34" charset="0"/>
              </a:defRPr>
            </a:lvl2pPr>
            <a:lvl3pPr algn="l" rtl="0" eaLnBrk="0" fontAlgn="base" hangingPunct="0">
              <a:lnSpc>
                <a:spcPct val="90000"/>
              </a:lnSpc>
              <a:spcBef>
                <a:spcPct val="0"/>
              </a:spcBef>
              <a:spcAft>
                <a:spcPct val="0"/>
              </a:spcAft>
              <a:defRPr sz="3600" b="1">
                <a:solidFill>
                  <a:srgbClr val="204392"/>
                </a:solidFill>
                <a:latin typeface="Arial" pitchFamily="34" charset="0"/>
              </a:defRPr>
            </a:lvl3pPr>
            <a:lvl4pPr algn="l" rtl="0" eaLnBrk="0" fontAlgn="base" hangingPunct="0">
              <a:lnSpc>
                <a:spcPct val="90000"/>
              </a:lnSpc>
              <a:spcBef>
                <a:spcPct val="0"/>
              </a:spcBef>
              <a:spcAft>
                <a:spcPct val="0"/>
              </a:spcAft>
              <a:defRPr sz="3600" b="1">
                <a:solidFill>
                  <a:srgbClr val="204392"/>
                </a:solidFill>
                <a:latin typeface="Arial" pitchFamily="34" charset="0"/>
              </a:defRPr>
            </a:lvl4pPr>
            <a:lvl5pPr algn="l" rtl="0" eaLnBrk="0" fontAlgn="base" hangingPunct="0">
              <a:lnSpc>
                <a:spcPct val="90000"/>
              </a:lnSpc>
              <a:spcBef>
                <a:spcPct val="0"/>
              </a:spcBef>
              <a:spcAft>
                <a:spcPct val="0"/>
              </a:spcAft>
              <a:defRPr sz="3600" b="1">
                <a:solidFill>
                  <a:srgbClr val="204392"/>
                </a:solidFill>
                <a:latin typeface="Arial" pitchFamily="34" charset="0"/>
              </a:defRPr>
            </a:lvl5pPr>
            <a:lvl6pPr marL="457200" algn="l" rtl="0" fontAlgn="base">
              <a:lnSpc>
                <a:spcPct val="90000"/>
              </a:lnSpc>
              <a:spcBef>
                <a:spcPct val="0"/>
              </a:spcBef>
              <a:spcAft>
                <a:spcPct val="0"/>
              </a:spcAft>
              <a:defRPr sz="3600" b="1">
                <a:solidFill>
                  <a:srgbClr val="204392"/>
                </a:solidFill>
                <a:latin typeface="Arial" pitchFamily="34" charset="0"/>
              </a:defRPr>
            </a:lvl6pPr>
            <a:lvl7pPr marL="914400" algn="l" rtl="0" fontAlgn="base">
              <a:lnSpc>
                <a:spcPct val="90000"/>
              </a:lnSpc>
              <a:spcBef>
                <a:spcPct val="0"/>
              </a:spcBef>
              <a:spcAft>
                <a:spcPct val="0"/>
              </a:spcAft>
              <a:defRPr sz="3600" b="1">
                <a:solidFill>
                  <a:srgbClr val="204392"/>
                </a:solidFill>
                <a:latin typeface="Arial" pitchFamily="34" charset="0"/>
              </a:defRPr>
            </a:lvl7pPr>
            <a:lvl8pPr marL="1371600" algn="l" rtl="0" fontAlgn="base">
              <a:lnSpc>
                <a:spcPct val="90000"/>
              </a:lnSpc>
              <a:spcBef>
                <a:spcPct val="0"/>
              </a:spcBef>
              <a:spcAft>
                <a:spcPct val="0"/>
              </a:spcAft>
              <a:defRPr sz="3600" b="1">
                <a:solidFill>
                  <a:srgbClr val="204392"/>
                </a:solidFill>
                <a:latin typeface="Arial" pitchFamily="34" charset="0"/>
              </a:defRPr>
            </a:lvl8pPr>
            <a:lvl9pPr marL="1828800" algn="l" rtl="0" fontAlgn="base">
              <a:lnSpc>
                <a:spcPct val="90000"/>
              </a:lnSpc>
              <a:spcBef>
                <a:spcPct val="0"/>
              </a:spcBef>
              <a:spcAft>
                <a:spcPct val="0"/>
              </a:spcAft>
              <a:defRPr sz="3600" b="1">
                <a:solidFill>
                  <a:srgbClr val="204392"/>
                </a:solidFill>
                <a:latin typeface="Arial" pitchFamily="34" charset="0"/>
              </a:defRPr>
            </a:lvl9pPr>
          </a:lstStyle>
          <a:p>
            <a:pPr eaLnBrk="1" hangingPunct="1">
              <a:defRPr/>
            </a:pPr>
            <a:r>
              <a:rPr lang="es-MX" altLang="es-CL" sz="2400" kern="0" dirty="0">
                <a:solidFill>
                  <a:schemeClr val="accent5">
                    <a:lumMod val="25000"/>
                  </a:schemeClr>
                </a:solidFill>
                <a:latin typeface="Comic Sans MS" panose="030F0702030302020204" pitchFamily="66" charset="0"/>
              </a:rPr>
              <a:t>Tecnologías </a:t>
            </a:r>
          </a:p>
          <a:p>
            <a:pPr eaLnBrk="1" hangingPunct="1">
              <a:defRPr/>
            </a:pPr>
            <a:r>
              <a:rPr lang="es-MX" altLang="es-CL" sz="2400" kern="0" dirty="0">
                <a:solidFill>
                  <a:schemeClr val="accent5">
                    <a:lumMod val="25000"/>
                  </a:schemeClr>
                </a:solidFill>
                <a:latin typeface="Comic Sans MS" panose="030F0702030302020204" pitchFamily="66" charset="0"/>
              </a:rPr>
              <a:t>de Encuesta</a:t>
            </a:r>
            <a:endParaRPr lang="es-ES" altLang="es-CL" sz="2400" kern="0" dirty="0">
              <a:solidFill>
                <a:schemeClr val="accent5">
                  <a:lumMod val="25000"/>
                </a:schemeClr>
              </a:solidFill>
              <a:latin typeface="Comic Sans MS" panose="030F0702030302020204" pitchFamily="66" charset="0"/>
            </a:endParaRPr>
          </a:p>
        </p:txBody>
      </p:sp>
      <p:sp>
        <p:nvSpPr>
          <p:cNvPr id="6" name="Text Box 2">
            <a:extLst>
              <a:ext uri="{FF2B5EF4-FFF2-40B4-BE49-F238E27FC236}">
                <a16:creationId xmlns:a16="http://schemas.microsoft.com/office/drawing/2014/main" id="{3562A502-F403-AD4E-BE23-9880F1963CF7}"/>
              </a:ext>
            </a:extLst>
          </p:cNvPr>
          <p:cNvSpPr txBox="1">
            <a:spLocks noChangeArrowheads="1"/>
          </p:cNvSpPr>
          <p:nvPr/>
        </p:nvSpPr>
        <p:spPr bwMode="auto">
          <a:xfrm>
            <a:off x="467544" y="260350"/>
            <a:ext cx="64809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r>
              <a:rPr lang="es-ES" altLang="es-CL" sz="2400">
                <a:solidFill>
                  <a:srgbClr val="417204"/>
                </a:solidFill>
              </a:rPr>
              <a:t>Preparación y Evaluación de Proyectos</a:t>
            </a:r>
          </a:p>
        </p:txBody>
      </p:sp>
      <p:sp>
        <p:nvSpPr>
          <p:cNvPr id="7" name="Text Box 4">
            <a:extLst>
              <a:ext uri="{FF2B5EF4-FFF2-40B4-BE49-F238E27FC236}">
                <a16:creationId xmlns:a16="http://schemas.microsoft.com/office/drawing/2014/main" id="{38F0FAFF-B259-9D4C-A14B-B6AEE3407F2C}"/>
              </a:ext>
            </a:extLst>
          </p:cNvPr>
          <p:cNvSpPr txBox="1">
            <a:spLocks noChangeArrowheads="1"/>
          </p:cNvSpPr>
          <p:nvPr/>
        </p:nvSpPr>
        <p:spPr bwMode="auto">
          <a:xfrm>
            <a:off x="467544" y="652626"/>
            <a:ext cx="6390457" cy="400110"/>
          </a:xfrm>
          <a:prstGeom prst="rect">
            <a:avLst/>
          </a:prstGeom>
          <a:noFill/>
          <a:ln>
            <a:noFill/>
          </a:ln>
          <a:effectLst/>
        </p:spPr>
        <p:txBody>
          <a:bodyPr wrap="square">
            <a:spAutoFit/>
          </a:bodyPr>
          <a:lstStyle/>
          <a:p>
            <a:pPr eaLnBrk="1" hangingPunct="1">
              <a:defRPr/>
            </a:pPr>
            <a:r>
              <a:rPr lang="es-ES" altLang="es-CL" sz="2000" dirty="0">
                <a:solidFill>
                  <a:schemeClr val="bg2">
                    <a:lumMod val="90000"/>
                    <a:lumOff val="10000"/>
                  </a:schemeClr>
                </a:solidFill>
              </a:rPr>
              <a:t>Determinación de la Demanda (Mercado)</a:t>
            </a:r>
          </a:p>
        </p:txBody>
      </p:sp>
      <p:pic>
        <p:nvPicPr>
          <p:cNvPr id="2" name="Imagen 1">
            <a:extLst>
              <a:ext uri="{FF2B5EF4-FFF2-40B4-BE49-F238E27FC236}">
                <a16:creationId xmlns:a16="http://schemas.microsoft.com/office/drawing/2014/main" id="{D98B2D8B-7F5F-8E4B-8267-82F05AAE204D}"/>
              </a:ext>
            </a:extLst>
          </p:cNvPr>
          <p:cNvPicPr>
            <a:picLocks noChangeAspect="1"/>
          </p:cNvPicPr>
          <p:nvPr/>
        </p:nvPicPr>
        <p:blipFill>
          <a:blip r:embed="rId2"/>
          <a:stretch>
            <a:fillRect/>
          </a:stretch>
        </p:blipFill>
        <p:spPr>
          <a:xfrm>
            <a:off x="899592" y="3091951"/>
            <a:ext cx="6588224" cy="321736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22" descr="https://cdn-images-1.medium.com/max/2000/1*Iyer0VkxoTfp0kuN1NLGkw.gif">
            <a:extLst>
              <a:ext uri="{FF2B5EF4-FFF2-40B4-BE49-F238E27FC236}">
                <a16:creationId xmlns:a16="http://schemas.microsoft.com/office/drawing/2014/main" id="{A2215542-F7EC-1C4A-8744-72027847EB0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7205" y="1953552"/>
            <a:ext cx="10138409" cy="425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3562A502-F403-AD4E-BE23-9880F1963CF7}"/>
              </a:ext>
            </a:extLst>
          </p:cNvPr>
          <p:cNvSpPr txBox="1">
            <a:spLocks noChangeArrowheads="1"/>
          </p:cNvSpPr>
          <p:nvPr/>
        </p:nvSpPr>
        <p:spPr bwMode="auto">
          <a:xfrm>
            <a:off x="467544" y="260350"/>
            <a:ext cx="64809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r>
              <a:rPr lang="es-ES" altLang="es-CL" sz="2400">
                <a:solidFill>
                  <a:srgbClr val="417204"/>
                </a:solidFill>
              </a:rPr>
              <a:t>Preparación y Evaluación de Proyectos</a:t>
            </a:r>
          </a:p>
        </p:txBody>
      </p:sp>
      <p:sp>
        <p:nvSpPr>
          <p:cNvPr id="7" name="Text Box 4">
            <a:extLst>
              <a:ext uri="{FF2B5EF4-FFF2-40B4-BE49-F238E27FC236}">
                <a16:creationId xmlns:a16="http://schemas.microsoft.com/office/drawing/2014/main" id="{38F0FAFF-B259-9D4C-A14B-B6AEE3407F2C}"/>
              </a:ext>
            </a:extLst>
          </p:cNvPr>
          <p:cNvSpPr txBox="1">
            <a:spLocks noChangeArrowheads="1"/>
          </p:cNvSpPr>
          <p:nvPr/>
        </p:nvSpPr>
        <p:spPr bwMode="auto">
          <a:xfrm>
            <a:off x="467544" y="652626"/>
            <a:ext cx="6390457" cy="400110"/>
          </a:xfrm>
          <a:prstGeom prst="rect">
            <a:avLst/>
          </a:prstGeom>
          <a:noFill/>
          <a:ln>
            <a:noFill/>
          </a:ln>
          <a:effectLst/>
        </p:spPr>
        <p:txBody>
          <a:bodyPr wrap="square">
            <a:spAutoFit/>
          </a:bodyPr>
          <a:lstStyle/>
          <a:p>
            <a:pPr eaLnBrk="1" hangingPunct="1">
              <a:defRPr/>
            </a:pPr>
            <a:r>
              <a:rPr lang="es-ES" altLang="es-CL" sz="2000" dirty="0">
                <a:solidFill>
                  <a:schemeClr val="bg2">
                    <a:lumMod val="90000"/>
                    <a:lumOff val="10000"/>
                  </a:schemeClr>
                </a:solidFill>
              </a:rPr>
              <a:t>Determinación de la Demanda (Mercado)</a:t>
            </a:r>
          </a:p>
        </p:txBody>
      </p:sp>
      <p:sp>
        <p:nvSpPr>
          <p:cNvPr id="8" name="Rectangle 2">
            <a:extLst>
              <a:ext uri="{FF2B5EF4-FFF2-40B4-BE49-F238E27FC236}">
                <a16:creationId xmlns:a16="http://schemas.microsoft.com/office/drawing/2014/main" id="{7310E211-395F-3F4C-93EF-8B155E0C5818}"/>
              </a:ext>
            </a:extLst>
          </p:cNvPr>
          <p:cNvSpPr txBox="1">
            <a:spLocks noChangeArrowheads="1"/>
          </p:cNvSpPr>
          <p:nvPr/>
        </p:nvSpPr>
        <p:spPr bwMode="auto">
          <a:xfrm>
            <a:off x="6516216" y="1027565"/>
            <a:ext cx="2160240" cy="63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lgn="l" rtl="0" eaLnBrk="0" fontAlgn="base" hangingPunct="0">
              <a:lnSpc>
                <a:spcPct val="90000"/>
              </a:lnSpc>
              <a:spcBef>
                <a:spcPct val="0"/>
              </a:spcBef>
              <a:spcAft>
                <a:spcPct val="0"/>
              </a:spcAft>
              <a:defRPr sz="3600" b="1">
                <a:solidFill>
                  <a:srgbClr val="204392"/>
                </a:solidFill>
                <a:latin typeface="+mj-lt"/>
                <a:ea typeface="+mj-ea"/>
                <a:cs typeface="+mj-cs"/>
              </a:defRPr>
            </a:lvl1pPr>
            <a:lvl2pPr algn="l" rtl="0" eaLnBrk="0" fontAlgn="base" hangingPunct="0">
              <a:lnSpc>
                <a:spcPct val="90000"/>
              </a:lnSpc>
              <a:spcBef>
                <a:spcPct val="0"/>
              </a:spcBef>
              <a:spcAft>
                <a:spcPct val="0"/>
              </a:spcAft>
              <a:defRPr sz="3600" b="1">
                <a:solidFill>
                  <a:srgbClr val="204392"/>
                </a:solidFill>
                <a:latin typeface="Arial" pitchFamily="34" charset="0"/>
              </a:defRPr>
            </a:lvl2pPr>
            <a:lvl3pPr algn="l" rtl="0" eaLnBrk="0" fontAlgn="base" hangingPunct="0">
              <a:lnSpc>
                <a:spcPct val="90000"/>
              </a:lnSpc>
              <a:spcBef>
                <a:spcPct val="0"/>
              </a:spcBef>
              <a:spcAft>
                <a:spcPct val="0"/>
              </a:spcAft>
              <a:defRPr sz="3600" b="1">
                <a:solidFill>
                  <a:srgbClr val="204392"/>
                </a:solidFill>
                <a:latin typeface="Arial" pitchFamily="34" charset="0"/>
              </a:defRPr>
            </a:lvl3pPr>
            <a:lvl4pPr algn="l" rtl="0" eaLnBrk="0" fontAlgn="base" hangingPunct="0">
              <a:lnSpc>
                <a:spcPct val="90000"/>
              </a:lnSpc>
              <a:spcBef>
                <a:spcPct val="0"/>
              </a:spcBef>
              <a:spcAft>
                <a:spcPct val="0"/>
              </a:spcAft>
              <a:defRPr sz="3600" b="1">
                <a:solidFill>
                  <a:srgbClr val="204392"/>
                </a:solidFill>
                <a:latin typeface="Arial" pitchFamily="34" charset="0"/>
              </a:defRPr>
            </a:lvl4pPr>
            <a:lvl5pPr algn="l" rtl="0" eaLnBrk="0" fontAlgn="base" hangingPunct="0">
              <a:lnSpc>
                <a:spcPct val="90000"/>
              </a:lnSpc>
              <a:spcBef>
                <a:spcPct val="0"/>
              </a:spcBef>
              <a:spcAft>
                <a:spcPct val="0"/>
              </a:spcAft>
              <a:defRPr sz="3600" b="1">
                <a:solidFill>
                  <a:srgbClr val="204392"/>
                </a:solidFill>
                <a:latin typeface="Arial" pitchFamily="34" charset="0"/>
              </a:defRPr>
            </a:lvl5pPr>
            <a:lvl6pPr marL="457200" algn="l" rtl="0" fontAlgn="base">
              <a:lnSpc>
                <a:spcPct val="90000"/>
              </a:lnSpc>
              <a:spcBef>
                <a:spcPct val="0"/>
              </a:spcBef>
              <a:spcAft>
                <a:spcPct val="0"/>
              </a:spcAft>
              <a:defRPr sz="3600" b="1">
                <a:solidFill>
                  <a:srgbClr val="204392"/>
                </a:solidFill>
                <a:latin typeface="Arial" pitchFamily="34" charset="0"/>
              </a:defRPr>
            </a:lvl6pPr>
            <a:lvl7pPr marL="914400" algn="l" rtl="0" fontAlgn="base">
              <a:lnSpc>
                <a:spcPct val="90000"/>
              </a:lnSpc>
              <a:spcBef>
                <a:spcPct val="0"/>
              </a:spcBef>
              <a:spcAft>
                <a:spcPct val="0"/>
              </a:spcAft>
              <a:defRPr sz="3600" b="1">
                <a:solidFill>
                  <a:srgbClr val="204392"/>
                </a:solidFill>
                <a:latin typeface="Arial" pitchFamily="34" charset="0"/>
              </a:defRPr>
            </a:lvl7pPr>
            <a:lvl8pPr marL="1371600" algn="l" rtl="0" fontAlgn="base">
              <a:lnSpc>
                <a:spcPct val="90000"/>
              </a:lnSpc>
              <a:spcBef>
                <a:spcPct val="0"/>
              </a:spcBef>
              <a:spcAft>
                <a:spcPct val="0"/>
              </a:spcAft>
              <a:defRPr sz="3600" b="1">
                <a:solidFill>
                  <a:srgbClr val="204392"/>
                </a:solidFill>
                <a:latin typeface="Arial" pitchFamily="34" charset="0"/>
              </a:defRPr>
            </a:lvl8pPr>
            <a:lvl9pPr marL="1828800" algn="l" rtl="0" fontAlgn="base">
              <a:lnSpc>
                <a:spcPct val="90000"/>
              </a:lnSpc>
              <a:spcBef>
                <a:spcPct val="0"/>
              </a:spcBef>
              <a:spcAft>
                <a:spcPct val="0"/>
              </a:spcAft>
              <a:defRPr sz="3600" b="1">
                <a:solidFill>
                  <a:srgbClr val="204392"/>
                </a:solidFill>
                <a:latin typeface="Arial" pitchFamily="34" charset="0"/>
              </a:defRPr>
            </a:lvl9pPr>
          </a:lstStyle>
          <a:p>
            <a:pPr eaLnBrk="1" hangingPunct="1">
              <a:defRPr/>
            </a:pPr>
            <a:r>
              <a:rPr lang="es-MX" altLang="es-CL" sz="2400" kern="0" dirty="0">
                <a:solidFill>
                  <a:schemeClr val="accent5">
                    <a:lumMod val="25000"/>
                  </a:schemeClr>
                </a:solidFill>
                <a:latin typeface="Comic Sans MS" panose="030F0702030302020204" pitchFamily="66" charset="0"/>
              </a:rPr>
              <a:t>Tecnologías </a:t>
            </a:r>
          </a:p>
          <a:p>
            <a:pPr eaLnBrk="1" hangingPunct="1">
              <a:defRPr/>
            </a:pPr>
            <a:r>
              <a:rPr lang="es-MX" altLang="es-CL" sz="2400" kern="0" dirty="0">
                <a:solidFill>
                  <a:schemeClr val="accent5">
                    <a:lumMod val="25000"/>
                  </a:schemeClr>
                </a:solidFill>
                <a:latin typeface="Comic Sans MS" panose="030F0702030302020204" pitchFamily="66" charset="0"/>
              </a:rPr>
              <a:t>de Encuesta</a:t>
            </a:r>
            <a:endParaRPr lang="es-ES" altLang="es-CL" sz="2400" kern="0" dirty="0">
              <a:solidFill>
                <a:schemeClr val="accent5">
                  <a:lumMod val="25000"/>
                </a:schemeClr>
              </a:solidFill>
              <a:latin typeface="Comic Sans MS" panose="030F0702030302020204" pitchFamily="66" charset="0"/>
            </a:endParaRPr>
          </a:p>
        </p:txBody>
      </p:sp>
      <p:sp>
        <p:nvSpPr>
          <p:cNvPr id="112662" name="Text Box 22">
            <a:extLst>
              <a:ext uri="{FF2B5EF4-FFF2-40B4-BE49-F238E27FC236}">
                <a16:creationId xmlns:a16="http://schemas.microsoft.com/office/drawing/2014/main" id="{56A1A85F-D4AD-A742-8E4F-9EBD3EA73E03}"/>
              </a:ext>
            </a:extLst>
          </p:cNvPr>
          <p:cNvSpPr txBox="1">
            <a:spLocks noChangeArrowheads="1"/>
          </p:cNvSpPr>
          <p:nvPr/>
        </p:nvSpPr>
        <p:spPr bwMode="auto">
          <a:xfrm>
            <a:off x="437456" y="1267032"/>
            <a:ext cx="5782592" cy="923330"/>
          </a:xfrm>
          <a:prstGeom prst="rect">
            <a:avLst/>
          </a:prstGeom>
          <a:noFill/>
          <a:ln w="9525">
            <a:noFill/>
            <a:miter lim="800000"/>
            <a:headEnd/>
            <a:tailEnd/>
          </a:ln>
          <a:effectLst/>
        </p:spPr>
        <p:txBody>
          <a:bodyPr wrap="square">
            <a:spAutoFit/>
          </a:bodyPr>
          <a:lstStyle/>
          <a:p>
            <a:pPr>
              <a:defRPr/>
            </a:pPr>
            <a:r>
              <a:rPr lang="es-MX" sz="1800" dirty="0">
                <a:solidFill>
                  <a:schemeClr val="bg1">
                    <a:lumMod val="10000"/>
                  </a:schemeClr>
                </a:solidFill>
              </a:rPr>
              <a:t>Laa aplicaciones para móviles, las facilidades gráficas o ergonómicas, etc.  aceleran los procesos y aumentan la tasa de respuestas.</a:t>
            </a:r>
            <a:endParaRPr lang="es-ES" sz="1800" dirty="0">
              <a:solidFill>
                <a:schemeClr val="bg1">
                  <a:lumMod val="10000"/>
                </a:schemeClr>
              </a:solidFill>
            </a:endParaRPr>
          </a:p>
        </p:txBody>
      </p:sp>
    </p:spTree>
    <p:extLst>
      <p:ext uri="{BB962C8B-B14F-4D97-AF65-F5344CB8AC3E}">
        <p14:creationId xmlns:p14="http://schemas.microsoft.com/office/powerpoint/2010/main" val="3256160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67BA344E-F09C-8E47-AADD-27D647559180}"/>
              </a:ext>
            </a:extLst>
          </p:cNvPr>
          <p:cNvSpPr>
            <a:spLocks noGrp="1" noChangeArrowheads="1"/>
          </p:cNvSpPr>
          <p:nvPr>
            <p:ph type="title"/>
          </p:nvPr>
        </p:nvSpPr>
        <p:spPr>
          <a:xfrm>
            <a:off x="323850" y="764704"/>
            <a:ext cx="8514556" cy="461962"/>
          </a:xfrm>
        </p:spPr>
        <p:txBody>
          <a:bodyPr/>
          <a:lstStyle/>
          <a:p>
            <a:pPr eaLnBrk="1" hangingPunct="1">
              <a:defRPr/>
            </a:pPr>
            <a:r>
              <a:rPr lang="es-MX" altLang="es-CL" sz="2800" dirty="0">
                <a:solidFill>
                  <a:schemeClr val="accent1">
                    <a:lumMod val="50000"/>
                  </a:schemeClr>
                </a:solidFill>
                <a:latin typeface="Comic Sans MS" panose="030F0702030302020204" pitchFamily="66" charset="0"/>
              </a:rPr>
              <a:t>El muestreo en levantamiento de encuestas</a:t>
            </a:r>
            <a:endParaRPr lang="es-ES" altLang="es-CL" sz="2800" dirty="0">
              <a:solidFill>
                <a:schemeClr val="accent1">
                  <a:lumMod val="50000"/>
                </a:schemeClr>
              </a:solidFill>
              <a:latin typeface="Comic Sans MS" panose="030F0702030302020204" pitchFamily="66" charset="0"/>
            </a:endParaRPr>
          </a:p>
        </p:txBody>
      </p:sp>
      <p:sp>
        <p:nvSpPr>
          <p:cNvPr id="128003" name="Rectangle 3">
            <a:extLst>
              <a:ext uri="{FF2B5EF4-FFF2-40B4-BE49-F238E27FC236}">
                <a16:creationId xmlns:a16="http://schemas.microsoft.com/office/drawing/2014/main" id="{0AC17837-EAA8-1546-A299-3BA14F64BB58}"/>
              </a:ext>
            </a:extLst>
          </p:cNvPr>
          <p:cNvSpPr>
            <a:spLocks noGrp="1" noChangeArrowheads="1"/>
          </p:cNvSpPr>
          <p:nvPr>
            <p:ph type="body" idx="1"/>
          </p:nvPr>
        </p:nvSpPr>
        <p:spPr>
          <a:xfrm>
            <a:off x="323850" y="1268760"/>
            <a:ext cx="8514556" cy="4104456"/>
          </a:xfrm>
        </p:spPr>
        <p:txBody>
          <a:bodyPr/>
          <a:lstStyle/>
          <a:p>
            <a:pPr marL="0" indent="0" eaLnBrk="1" hangingPunct="1">
              <a:lnSpc>
                <a:spcPct val="80000"/>
              </a:lnSpc>
              <a:buNone/>
              <a:defRPr/>
            </a:pPr>
            <a:r>
              <a:rPr lang="es-MX" sz="2000" dirty="0">
                <a:effectLst>
                  <a:outerShdw blurRad="38100" dist="38100" dir="2700000" algn="tl">
                    <a:srgbClr val="C0C0C0"/>
                  </a:outerShdw>
                </a:effectLst>
              </a:rPr>
              <a:t>CONCEPTOS BÁSICOS</a:t>
            </a:r>
          </a:p>
          <a:p>
            <a:pPr eaLnBrk="1" hangingPunct="1">
              <a:lnSpc>
                <a:spcPct val="80000"/>
              </a:lnSpc>
              <a:defRPr/>
            </a:pPr>
            <a:endParaRPr lang="es-MX" sz="700" dirty="0">
              <a:effectLst>
                <a:outerShdw blurRad="38100" dist="38100" dir="2700000" algn="tl">
                  <a:srgbClr val="C0C0C0"/>
                </a:outerShdw>
              </a:effectLst>
            </a:endParaRPr>
          </a:p>
          <a:p>
            <a:pPr eaLnBrk="1" hangingPunct="1">
              <a:lnSpc>
                <a:spcPct val="80000"/>
              </a:lnSpc>
              <a:defRPr/>
            </a:pPr>
            <a:r>
              <a:rPr lang="es-MX" sz="1800" dirty="0">
                <a:effectLst>
                  <a:outerShdw blurRad="38100" dist="38100" dir="2700000" algn="tl">
                    <a:srgbClr val="C0C0C0"/>
                  </a:outerShdw>
                </a:effectLst>
              </a:rPr>
              <a:t>En la investigación es común el que no sea posible o conveniente encuestar o medir a la totalidad del universo o población-blanco (target).</a:t>
            </a:r>
          </a:p>
          <a:p>
            <a:pPr eaLnBrk="1" hangingPunct="1">
              <a:lnSpc>
                <a:spcPct val="80000"/>
              </a:lnSpc>
              <a:defRPr/>
            </a:pPr>
            <a:endParaRPr lang="es-MX" sz="600" dirty="0">
              <a:effectLst>
                <a:outerShdw blurRad="38100" dist="38100" dir="2700000" algn="tl">
                  <a:srgbClr val="C0C0C0"/>
                </a:outerShdw>
              </a:effectLst>
            </a:endParaRPr>
          </a:p>
          <a:p>
            <a:pPr eaLnBrk="1" hangingPunct="1">
              <a:lnSpc>
                <a:spcPct val="80000"/>
              </a:lnSpc>
              <a:defRPr/>
            </a:pPr>
            <a:r>
              <a:rPr lang="es-MX" sz="1800" dirty="0">
                <a:effectLst>
                  <a:outerShdw blurRad="38100" dist="38100" dir="2700000" algn="tl">
                    <a:srgbClr val="C0C0C0"/>
                  </a:outerShdw>
                </a:effectLst>
              </a:rPr>
              <a:t>En tal caso se busca diseñar e indentificar una muestra representativa del universo que nos interesa investigar.  Pero ello trae como consecuencia una cierta impresición o distorsión, denominado “error muestral”.</a:t>
            </a:r>
          </a:p>
        </p:txBody>
      </p:sp>
      <p:sp>
        <p:nvSpPr>
          <p:cNvPr id="5" name="Text Box 4">
            <a:extLst>
              <a:ext uri="{FF2B5EF4-FFF2-40B4-BE49-F238E27FC236}">
                <a16:creationId xmlns:a16="http://schemas.microsoft.com/office/drawing/2014/main" id="{5C6E7A7C-B532-984D-A1EA-435008754A98}"/>
              </a:ext>
            </a:extLst>
          </p:cNvPr>
          <p:cNvSpPr txBox="1">
            <a:spLocks noChangeArrowheads="1"/>
          </p:cNvSpPr>
          <p:nvPr/>
        </p:nvSpPr>
        <p:spPr bwMode="auto">
          <a:xfrm>
            <a:off x="323850" y="315913"/>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
        <p:nvSpPr>
          <p:cNvPr id="7" name="CuadroTexto 6">
            <a:extLst>
              <a:ext uri="{FF2B5EF4-FFF2-40B4-BE49-F238E27FC236}">
                <a16:creationId xmlns:a16="http://schemas.microsoft.com/office/drawing/2014/main" id="{927BA2C3-ACC8-1842-BF49-D8F81C1AD563}"/>
              </a:ext>
            </a:extLst>
          </p:cNvPr>
          <p:cNvSpPr txBox="1"/>
          <p:nvPr/>
        </p:nvSpPr>
        <p:spPr>
          <a:xfrm>
            <a:off x="4486656" y="-459432"/>
            <a:ext cx="184731" cy="769441"/>
          </a:xfrm>
          <a:prstGeom prst="rect">
            <a:avLst/>
          </a:prstGeom>
          <a:noFill/>
        </p:spPr>
        <p:txBody>
          <a:bodyPr wrap="none" rtlCol="0">
            <a:spAutoFit/>
          </a:bodyPr>
          <a:lstStyle/>
          <a:p>
            <a:endParaRPr lang="es-CL" dirty="0"/>
          </a:p>
        </p:txBody>
      </p:sp>
      <p:sp>
        <p:nvSpPr>
          <p:cNvPr id="17" name="Rectangle 3">
            <a:extLst>
              <a:ext uri="{FF2B5EF4-FFF2-40B4-BE49-F238E27FC236}">
                <a16:creationId xmlns:a16="http://schemas.microsoft.com/office/drawing/2014/main" id="{2F9AC4B8-5C71-B846-BA1E-B6B4D6B3DFB6}"/>
              </a:ext>
            </a:extLst>
          </p:cNvPr>
          <p:cNvSpPr txBox="1">
            <a:spLocks noChangeArrowheads="1"/>
          </p:cNvSpPr>
          <p:nvPr/>
        </p:nvSpPr>
        <p:spPr bwMode="auto">
          <a:xfrm>
            <a:off x="339192" y="3329501"/>
            <a:ext cx="3331196" cy="297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285750" indent="-285750" algn="l" rtl="0" eaLnBrk="0" fontAlgn="base" hangingPunct="0">
              <a:lnSpc>
                <a:spcPct val="90000"/>
              </a:lnSpc>
              <a:spcBef>
                <a:spcPct val="30000"/>
              </a:spcBef>
              <a:spcAft>
                <a:spcPct val="0"/>
              </a:spcAft>
              <a:buClr>
                <a:srgbClr val="037C03"/>
              </a:buClr>
              <a:buSzPct val="85000"/>
              <a:buFont typeface="Wingdings" pitchFamily="2" charset="2"/>
              <a:buChar char="l"/>
              <a:defRPr sz="2400" b="1">
                <a:solidFill>
                  <a:srgbClr val="000000"/>
                </a:solidFill>
                <a:latin typeface="+mn-lt"/>
                <a:ea typeface="+mn-ea"/>
                <a:cs typeface="+mn-cs"/>
              </a:defRPr>
            </a:lvl1pPr>
            <a:lvl2pPr marL="685800" indent="-228600" algn="l" rtl="0" eaLnBrk="0" fontAlgn="base" hangingPunct="0">
              <a:lnSpc>
                <a:spcPct val="90000"/>
              </a:lnSpc>
              <a:spcBef>
                <a:spcPct val="30000"/>
              </a:spcBef>
              <a:spcAft>
                <a:spcPct val="0"/>
              </a:spcAft>
              <a:buClr>
                <a:srgbClr val="037C03"/>
              </a:buClr>
              <a:buSzPct val="80000"/>
              <a:buFont typeface="Wingdings" pitchFamily="2" charset="2"/>
              <a:buChar char="n"/>
              <a:defRPr b="1">
                <a:solidFill>
                  <a:srgbClr val="000000"/>
                </a:solidFill>
                <a:latin typeface="+mn-lt"/>
              </a:defRPr>
            </a:lvl2pPr>
            <a:lvl3pPr marL="1143000" indent="-228600" algn="l" rtl="0" eaLnBrk="0" fontAlgn="base" hangingPunct="0">
              <a:lnSpc>
                <a:spcPct val="90000"/>
              </a:lnSpc>
              <a:spcBef>
                <a:spcPct val="30000"/>
              </a:spcBef>
              <a:spcAft>
                <a:spcPct val="0"/>
              </a:spcAft>
              <a:buClr>
                <a:srgbClr val="037C03"/>
              </a:buClr>
              <a:buSzPct val="75000"/>
              <a:buFont typeface="Wingdings" pitchFamily="2" charset="2"/>
              <a:buChar char="u"/>
              <a:defRPr b="1">
                <a:solidFill>
                  <a:srgbClr val="000000"/>
                </a:solidFill>
                <a:latin typeface="+mn-lt"/>
              </a:defRPr>
            </a:lvl3pPr>
            <a:lvl4pPr marL="1543050" indent="-171450" algn="l" rtl="0" eaLnBrk="0" fontAlgn="base" hangingPunct="0">
              <a:lnSpc>
                <a:spcPct val="90000"/>
              </a:lnSpc>
              <a:spcBef>
                <a:spcPct val="30000"/>
              </a:spcBef>
              <a:spcAft>
                <a:spcPct val="0"/>
              </a:spcAft>
              <a:buClr>
                <a:srgbClr val="037C03"/>
              </a:buClr>
              <a:buSzPct val="80000"/>
              <a:buFont typeface="Wingdings" pitchFamily="2" charset="2"/>
              <a:buChar char="l"/>
              <a:defRPr sz="1400" b="1">
                <a:solidFill>
                  <a:srgbClr val="000000"/>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rgbClr val="000000"/>
                </a:solidFill>
                <a:latin typeface="+mn-lt"/>
              </a:defRPr>
            </a:lvl5pPr>
            <a:lvl6pPr marL="2457450" indent="-171450" algn="l" rtl="0" fontAlgn="base">
              <a:lnSpc>
                <a:spcPct val="90000"/>
              </a:lnSpc>
              <a:spcBef>
                <a:spcPct val="30000"/>
              </a:spcBef>
              <a:spcAft>
                <a:spcPct val="0"/>
              </a:spcAft>
              <a:buSzPct val="100000"/>
              <a:buChar char="–"/>
              <a:defRPr sz="1400" b="1">
                <a:solidFill>
                  <a:srgbClr val="000000"/>
                </a:solidFill>
                <a:latin typeface="+mn-lt"/>
              </a:defRPr>
            </a:lvl6pPr>
            <a:lvl7pPr marL="2914650" indent="-171450" algn="l" rtl="0" fontAlgn="base">
              <a:lnSpc>
                <a:spcPct val="90000"/>
              </a:lnSpc>
              <a:spcBef>
                <a:spcPct val="30000"/>
              </a:spcBef>
              <a:spcAft>
                <a:spcPct val="0"/>
              </a:spcAft>
              <a:buSzPct val="100000"/>
              <a:buChar char="–"/>
              <a:defRPr sz="1400" b="1">
                <a:solidFill>
                  <a:srgbClr val="000000"/>
                </a:solidFill>
                <a:latin typeface="+mn-lt"/>
              </a:defRPr>
            </a:lvl7pPr>
            <a:lvl8pPr marL="3371850" indent="-171450" algn="l" rtl="0" fontAlgn="base">
              <a:lnSpc>
                <a:spcPct val="90000"/>
              </a:lnSpc>
              <a:spcBef>
                <a:spcPct val="30000"/>
              </a:spcBef>
              <a:spcAft>
                <a:spcPct val="0"/>
              </a:spcAft>
              <a:buSzPct val="100000"/>
              <a:buChar char="–"/>
              <a:defRPr sz="1400" b="1">
                <a:solidFill>
                  <a:srgbClr val="000000"/>
                </a:solidFill>
                <a:latin typeface="+mn-lt"/>
              </a:defRPr>
            </a:lvl8pPr>
            <a:lvl9pPr marL="3829050" indent="-171450" algn="l" rtl="0" fontAlgn="base">
              <a:lnSpc>
                <a:spcPct val="90000"/>
              </a:lnSpc>
              <a:spcBef>
                <a:spcPct val="30000"/>
              </a:spcBef>
              <a:spcAft>
                <a:spcPct val="0"/>
              </a:spcAft>
              <a:buSzPct val="100000"/>
              <a:buChar char="–"/>
              <a:defRPr sz="1400" b="1">
                <a:solidFill>
                  <a:srgbClr val="000000"/>
                </a:solidFill>
                <a:latin typeface="+mn-lt"/>
              </a:defRPr>
            </a:lvl9pPr>
          </a:lstStyle>
          <a:p>
            <a:pPr eaLnBrk="1" hangingPunct="1">
              <a:lnSpc>
                <a:spcPct val="80000"/>
              </a:lnSpc>
              <a:defRPr/>
            </a:pPr>
            <a:r>
              <a:rPr lang="es-MX" sz="1800" kern="0" dirty="0">
                <a:effectLst>
                  <a:outerShdw blurRad="38100" dist="38100" dir="2700000" algn="tl">
                    <a:srgbClr val="C0C0C0"/>
                  </a:outerShdw>
                </a:effectLst>
              </a:rPr>
              <a:t>Cuando se obtiene la información de una muestra, para poder conocer la de una población, hay implícita una pérdida de precisión. Por este motivo cualquier característica de una población, a partir de una muestra, lleva asociada una determinada precisión definida por el Intervalo de Confianza.</a:t>
            </a:r>
          </a:p>
          <a:p>
            <a:pPr eaLnBrk="1" hangingPunct="1">
              <a:lnSpc>
                <a:spcPct val="80000"/>
              </a:lnSpc>
              <a:defRPr/>
            </a:pPr>
            <a:endParaRPr lang="es-ES" sz="1800" kern="0" dirty="0">
              <a:effectLst>
                <a:outerShdw blurRad="38100" dist="38100" dir="2700000" algn="tl">
                  <a:srgbClr val="C0C0C0"/>
                </a:outerShdw>
              </a:effectLst>
              <a:latin typeface="Comic Sans MS" pitchFamily="66" charset="0"/>
            </a:endParaRPr>
          </a:p>
        </p:txBody>
      </p:sp>
      <p:grpSp>
        <p:nvGrpSpPr>
          <p:cNvPr id="16" name="Grupo 15">
            <a:extLst>
              <a:ext uri="{FF2B5EF4-FFF2-40B4-BE49-F238E27FC236}">
                <a16:creationId xmlns:a16="http://schemas.microsoft.com/office/drawing/2014/main" id="{40E14D1B-FF5F-3642-B288-27222BC51316}"/>
              </a:ext>
            </a:extLst>
          </p:cNvPr>
          <p:cNvGrpSpPr/>
          <p:nvPr/>
        </p:nvGrpSpPr>
        <p:grpSpPr>
          <a:xfrm>
            <a:off x="3634952" y="3093209"/>
            <a:ext cx="5203454" cy="3216111"/>
            <a:chOff x="3634952" y="2994812"/>
            <a:chExt cx="5203454" cy="3216111"/>
          </a:xfrm>
        </p:grpSpPr>
        <p:pic>
          <p:nvPicPr>
            <p:cNvPr id="9" name="Imagen 8">
              <a:extLst>
                <a:ext uri="{FF2B5EF4-FFF2-40B4-BE49-F238E27FC236}">
                  <a16:creationId xmlns:a16="http://schemas.microsoft.com/office/drawing/2014/main" id="{361A6F95-54EC-7342-A207-E27E3208BF99}"/>
                </a:ext>
              </a:extLst>
            </p:cNvPr>
            <p:cNvPicPr>
              <a:picLocks noChangeAspect="1"/>
            </p:cNvPicPr>
            <p:nvPr/>
          </p:nvPicPr>
          <p:blipFill>
            <a:blip r:embed="rId3"/>
            <a:stretch>
              <a:fillRect/>
            </a:stretch>
          </p:blipFill>
          <p:spPr>
            <a:xfrm>
              <a:off x="3670388" y="3698648"/>
              <a:ext cx="3323933" cy="2512275"/>
            </a:xfrm>
            <a:prstGeom prst="rect">
              <a:avLst/>
            </a:prstGeom>
          </p:spPr>
        </p:pic>
        <p:sp>
          <p:nvSpPr>
            <p:cNvPr id="8" name="Flecha curvada hacia la izquierda 7">
              <a:extLst>
                <a:ext uri="{FF2B5EF4-FFF2-40B4-BE49-F238E27FC236}">
                  <a16:creationId xmlns:a16="http://schemas.microsoft.com/office/drawing/2014/main" id="{C5CD28AC-A62A-8947-8218-133A7058ADD8}"/>
                </a:ext>
              </a:extLst>
            </p:cNvPr>
            <p:cNvSpPr/>
            <p:nvPr/>
          </p:nvSpPr>
          <p:spPr bwMode="auto">
            <a:xfrm rot="20933328" flipV="1">
              <a:off x="6726944" y="3974580"/>
              <a:ext cx="682175" cy="931175"/>
            </a:xfrm>
            <a:prstGeom prst="curvedLeftArrow">
              <a:avLst>
                <a:gd name="adj1" fmla="val 25000"/>
                <a:gd name="adj2" fmla="val 48668"/>
                <a:gd name="adj3" fmla="val 25000"/>
              </a:avLst>
            </a:prstGeom>
            <a:solidFill>
              <a:srgbClr val="51DC00"/>
            </a:solidFill>
            <a:ln w="12700" cap="flat" cmpd="sng" algn="ctr">
              <a:noFill/>
              <a:prstDash val="solid"/>
              <a:round/>
              <a:headEnd type="none" w="med" len="med"/>
              <a:tailEnd type="none" w="med" len="med"/>
            </a:ln>
            <a:effectLst>
              <a:outerShdw dist="107763" dir="2700000"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L" sz="4400" b="1" i="0" u="none" strike="noStrike" cap="none" normalizeH="0" baseline="0">
                <a:ln>
                  <a:noFill/>
                </a:ln>
                <a:solidFill>
                  <a:schemeClr val="accent2"/>
                </a:solidFill>
                <a:effectLst/>
                <a:latin typeface="Arial" pitchFamily="34" charset="0"/>
              </a:endParaRPr>
            </a:p>
          </p:txBody>
        </p:sp>
        <p:sp>
          <p:nvSpPr>
            <p:cNvPr id="10" name="Rectangle 3">
              <a:extLst>
                <a:ext uri="{FF2B5EF4-FFF2-40B4-BE49-F238E27FC236}">
                  <a16:creationId xmlns:a16="http://schemas.microsoft.com/office/drawing/2014/main" id="{83FA0532-97C1-EE4C-8917-783CF79928A4}"/>
                </a:ext>
              </a:extLst>
            </p:cNvPr>
            <p:cNvSpPr txBox="1">
              <a:spLocks noChangeArrowheads="1"/>
            </p:cNvSpPr>
            <p:nvPr/>
          </p:nvSpPr>
          <p:spPr bwMode="auto">
            <a:xfrm>
              <a:off x="7141743" y="4938143"/>
              <a:ext cx="1696663" cy="74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285750" indent="-285750" algn="l" rtl="0" eaLnBrk="0" fontAlgn="base" hangingPunct="0">
                <a:lnSpc>
                  <a:spcPct val="90000"/>
                </a:lnSpc>
                <a:spcBef>
                  <a:spcPct val="30000"/>
                </a:spcBef>
                <a:spcAft>
                  <a:spcPct val="0"/>
                </a:spcAft>
                <a:buClr>
                  <a:srgbClr val="037C03"/>
                </a:buClr>
                <a:buSzPct val="85000"/>
                <a:buFont typeface="Wingdings" pitchFamily="2" charset="2"/>
                <a:buChar char="l"/>
                <a:defRPr sz="2400" b="1">
                  <a:solidFill>
                    <a:srgbClr val="000000"/>
                  </a:solidFill>
                  <a:latin typeface="+mn-lt"/>
                  <a:ea typeface="+mn-ea"/>
                  <a:cs typeface="+mn-cs"/>
                </a:defRPr>
              </a:lvl1pPr>
              <a:lvl2pPr marL="685800" indent="-228600" algn="l" rtl="0" eaLnBrk="0" fontAlgn="base" hangingPunct="0">
                <a:lnSpc>
                  <a:spcPct val="90000"/>
                </a:lnSpc>
                <a:spcBef>
                  <a:spcPct val="30000"/>
                </a:spcBef>
                <a:spcAft>
                  <a:spcPct val="0"/>
                </a:spcAft>
                <a:buClr>
                  <a:srgbClr val="037C03"/>
                </a:buClr>
                <a:buSzPct val="80000"/>
                <a:buFont typeface="Wingdings" pitchFamily="2" charset="2"/>
                <a:buChar char="n"/>
                <a:defRPr b="1">
                  <a:solidFill>
                    <a:srgbClr val="000000"/>
                  </a:solidFill>
                  <a:latin typeface="+mn-lt"/>
                </a:defRPr>
              </a:lvl2pPr>
              <a:lvl3pPr marL="1143000" indent="-228600" algn="l" rtl="0" eaLnBrk="0" fontAlgn="base" hangingPunct="0">
                <a:lnSpc>
                  <a:spcPct val="90000"/>
                </a:lnSpc>
                <a:spcBef>
                  <a:spcPct val="30000"/>
                </a:spcBef>
                <a:spcAft>
                  <a:spcPct val="0"/>
                </a:spcAft>
                <a:buClr>
                  <a:srgbClr val="037C03"/>
                </a:buClr>
                <a:buSzPct val="75000"/>
                <a:buFont typeface="Wingdings" pitchFamily="2" charset="2"/>
                <a:buChar char="u"/>
                <a:defRPr b="1">
                  <a:solidFill>
                    <a:srgbClr val="000000"/>
                  </a:solidFill>
                  <a:latin typeface="+mn-lt"/>
                </a:defRPr>
              </a:lvl3pPr>
              <a:lvl4pPr marL="1543050" indent="-171450" algn="l" rtl="0" eaLnBrk="0" fontAlgn="base" hangingPunct="0">
                <a:lnSpc>
                  <a:spcPct val="90000"/>
                </a:lnSpc>
                <a:spcBef>
                  <a:spcPct val="30000"/>
                </a:spcBef>
                <a:spcAft>
                  <a:spcPct val="0"/>
                </a:spcAft>
                <a:buClr>
                  <a:srgbClr val="037C03"/>
                </a:buClr>
                <a:buSzPct val="80000"/>
                <a:buFont typeface="Wingdings" pitchFamily="2" charset="2"/>
                <a:buChar char="l"/>
                <a:defRPr sz="1400" b="1">
                  <a:solidFill>
                    <a:srgbClr val="000000"/>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rgbClr val="000000"/>
                  </a:solidFill>
                  <a:latin typeface="+mn-lt"/>
                </a:defRPr>
              </a:lvl5pPr>
              <a:lvl6pPr marL="2457450" indent="-171450" algn="l" rtl="0" fontAlgn="base">
                <a:lnSpc>
                  <a:spcPct val="90000"/>
                </a:lnSpc>
                <a:spcBef>
                  <a:spcPct val="30000"/>
                </a:spcBef>
                <a:spcAft>
                  <a:spcPct val="0"/>
                </a:spcAft>
                <a:buSzPct val="100000"/>
                <a:buChar char="–"/>
                <a:defRPr sz="1400" b="1">
                  <a:solidFill>
                    <a:srgbClr val="000000"/>
                  </a:solidFill>
                  <a:latin typeface="+mn-lt"/>
                </a:defRPr>
              </a:lvl6pPr>
              <a:lvl7pPr marL="2914650" indent="-171450" algn="l" rtl="0" fontAlgn="base">
                <a:lnSpc>
                  <a:spcPct val="90000"/>
                </a:lnSpc>
                <a:spcBef>
                  <a:spcPct val="30000"/>
                </a:spcBef>
                <a:spcAft>
                  <a:spcPct val="0"/>
                </a:spcAft>
                <a:buSzPct val="100000"/>
                <a:buChar char="–"/>
                <a:defRPr sz="1400" b="1">
                  <a:solidFill>
                    <a:srgbClr val="000000"/>
                  </a:solidFill>
                  <a:latin typeface="+mn-lt"/>
                </a:defRPr>
              </a:lvl7pPr>
              <a:lvl8pPr marL="3371850" indent="-171450" algn="l" rtl="0" fontAlgn="base">
                <a:lnSpc>
                  <a:spcPct val="90000"/>
                </a:lnSpc>
                <a:spcBef>
                  <a:spcPct val="30000"/>
                </a:spcBef>
                <a:spcAft>
                  <a:spcPct val="0"/>
                </a:spcAft>
                <a:buSzPct val="100000"/>
                <a:buChar char="–"/>
                <a:defRPr sz="1400" b="1">
                  <a:solidFill>
                    <a:srgbClr val="000000"/>
                  </a:solidFill>
                  <a:latin typeface="+mn-lt"/>
                </a:defRPr>
              </a:lvl8pPr>
              <a:lvl9pPr marL="3829050" indent="-171450" algn="l" rtl="0" fontAlgn="base">
                <a:lnSpc>
                  <a:spcPct val="90000"/>
                </a:lnSpc>
                <a:spcBef>
                  <a:spcPct val="30000"/>
                </a:spcBef>
                <a:spcAft>
                  <a:spcPct val="0"/>
                </a:spcAft>
                <a:buSzPct val="100000"/>
                <a:buChar char="–"/>
                <a:defRPr sz="1400" b="1">
                  <a:solidFill>
                    <a:srgbClr val="000000"/>
                  </a:solidFill>
                  <a:latin typeface="+mn-lt"/>
                </a:defRPr>
              </a:lvl9pPr>
            </a:lstStyle>
            <a:p>
              <a:pPr marL="0" indent="0" eaLnBrk="1" hangingPunct="1">
                <a:lnSpc>
                  <a:spcPct val="80000"/>
                </a:lnSpc>
                <a:buFont typeface="Wingdings" pitchFamily="2" charset="2"/>
                <a:buNone/>
                <a:defRPr/>
              </a:pPr>
              <a:r>
                <a:rPr lang="es-MX" sz="1600" kern="0" dirty="0">
                  <a:solidFill>
                    <a:schemeClr val="accent5">
                      <a:lumMod val="25000"/>
                    </a:schemeClr>
                  </a:solidFill>
                  <a:effectLst>
                    <a:outerShdw blurRad="38100" dist="38100" dir="2700000" algn="tl">
                      <a:srgbClr val="C0C0C0"/>
                    </a:outerShdw>
                  </a:effectLst>
                  <a:latin typeface="Comic Sans MS" pitchFamily="66" charset="0"/>
                </a:rPr>
                <a:t>Extracción de la Muestra Representativa</a:t>
              </a:r>
              <a:endParaRPr lang="es-ES" sz="1600" kern="0" dirty="0">
                <a:solidFill>
                  <a:schemeClr val="accent5">
                    <a:lumMod val="25000"/>
                  </a:schemeClr>
                </a:solidFill>
                <a:effectLst>
                  <a:outerShdw blurRad="38100" dist="38100" dir="2700000" algn="tl">
                    <a:srgbClr val="C0C0C0"/>
                  </a:outerShdw>
                </a:effectLst>
                <a:latin typeface="Comic Sans MS" pitchFamily="66" charset="0"/>
              </a:endParaRPr>
            </a:p>
          </p:txBody>
        </p:sp>
        <p:sp>
          <p:nvSpPr>
            <p:cNvPr id="11" name="Rectangle 3">
              <a:extLst>
                <a:ext uri="{FF2B5EF4-FFF2-40B4-BE49-F238E27FC236}">
                  <a16:creationId xmlns:a16="http://schemas.microsoft.com/office/drawing/2014/main" id="{0D462FF2-9180-E04B-B152-65204E82D7AD}"/>
                </a:ext>
              </a:extLst>
            </p:cNvPr>
            <p:cNvSpPr txBox="1">
              <a:spLocks noChangeArrowheads="1"/>
            </p:cNvSpPr>
            <p:nvPr/>
          </p:nvSpPr>
          <p:spPr bwMode="auto">
            <a:xfrm>
              <a:off x="3634952" y="3159352"/>
              <a:ext cx="155309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285750" indent="-285750" algn="l" rtl="0" eaLnBrk="0" fontAlgn="base" hangingPunct="0">
                <a:lnSpc>
                  <a:spcPct val="90000"/>
                </a:lnSpc>
                <a:spcBef>
                  <a:spcPct val="30000"/>
                </a:spcBef>
                <a:spcAft>
                  <a:spcPct val="0"/>
                </a:spcAft>
                <a:buClr>
                  <a:srgbClr val="037C03"/>
                </a:buClr>
                <a:buSzPct val="85000"/>
                <a:buFont typeface="Wingdings" pitchFamily="2" charset="2"/>
                <a:buChar char="l"/>
                <a:defRPr sz="2400" b="1">
                  <a:solidFill>
                    <a:srgbClr val="000000"/>
                  </a:solidFill>
                  <a:latin typeface="+mn-lt"/>
                  <a:ea typeface="+mn-ea"/>
                  <a:cs typeface="+mn-cs"/>
                </a:defRPr>
              </a:lvl1pPr>
              <a:lvl2pPr marL="685800" indent="-228600" algn="l" rtl="0" eaLnBrk="0" fontAlgn="base" hangingPunct="0">
                <a:lnSpc>
                  <a:spcPct val="90000"/>
                </a:lnSpc>
                <a:spcBef>
                  <a:spcPct val="30000"/>
                </a:spcBef>
                <a:spcAft>
                  <a:spcPct val="0"/>
                </a:spcAft>
                <a:buClr>
                  <a:srgbClr val="037C03"/>
                </a:buClr>
                <a:buSzPct val="80000"/>
                <a:buFont typeface="Wingdings" pitchFamily="2" charset="2"/>
                <a:buChar char="n"/>
                <a:defRPr b="1">
                  <a:solidFill>
                    <a:srgbClr val="000000"/>
                  </a:solidFill>
                  <a:latin typeface="+mn-lt"/>
                </a:defRPr>
              </a:lvl2pPr>
              <a:lvl3pPr marL="1143000" indent="-228600" algn="l" rtl="0" eaLnBrk="0" fontAlgn="base" hangingPunct="0">
                <a:lnSpc>
                  <a:spcPct val="90000"/>
                </a:lnSpc>
                <a:spcBef>
                  <a:spcPct val="30000"/>
                </a:spcBef>
                <a:spcAft>
                  <a:spcPct val="0"/>
                </a:spcAft>
                <a:buClr>
                  <a:srgbClr val="037C03"/>
                </a:buClr>
                <a:buSzPct val="75000"/>
                <a:buFont typeface="Wingdings" pitchFamily="2" charset="2"/>
                <a:buChar char="u"/>
                <a:defRPr b="1">
                  <a:solidFill>
                    <a:srgbClr val="000000"/>
                  </a:solidFill>
                  <a:latin typeface="+mn-lt"/>
                </a:defRPr>
              </a:lvl3pPr>
              <a:lvl4pPr marL="1543050" indent="-171450" algn="l" rtl="0" eaLnBrk="0" fontAlgn="base" hangingPunct="0">
                <a:lnSpc>
                  <a:spcPct val="90000"/>
                </a:lnSpc>
                <a:spcBef>
                  <a:spcPct val="30000"/>
                </a:spcBef>
                <a:spcAft>
                  <a:spcPct val="0"/>
                </a:spcAft>
                <a:buClr>
                  <a:srgbClr val="037C03"/>
                </a:buClr>
                <a:buSzPct val="80000"/>
                <a:buFont typeface="Wingdings" pitchFamily="2" charset="2"/>
                <a:buChar char="l"/>
                <a:defRPr sz="1400" b="1">
                  <a:solidFill>
                    <a:srgbClr val="000000"/>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rgbClr val="000000"/>
                  </a:solidFill>
                  <a:latin typeface="+mn-lt"/>
                </a:defRPr>
              </a:lvl5pPr>
              <a:lvl6pPr marL="2457450" indent="-171450" algn="l" rtl="0" fontAlgn="base">
                <a:lnSpc>
                  <a:spcPct val="90000"/>
                </a:lnSpc>
                <a:spcBef>
                  <a:spcPct val="30000"/>
                </a:spcBef>
                <a:spcAft>
                  <a:spcPct val="0"/>
                </a:spcAft>
                <a:buSzPct val="100000"/>
                <a:buChar char="–"/>
                <a:defRPr sz="1400" b="1">
                  <a:solidFill>
                    <a:srgbClr val="000000"/>
                  </a:solidFill>
                  <a:latin typeface="+mn-lt"/>
                </a:defRPr>
              </a:lvl6pPr>
              <a:lvl7pPr marL="2914650" indent="-171450" algn="l" rtl="0" fontAlgn="base">
                <a:lnSpc>
                  <a:spcPct val="90000"/>
                </a:lnSpc>
                <a:spcBef>
                  <a:spcPct val="30000"/>
                </a:spcBef>
                <a:spcAft>
                  <a:spcPct val="0"/>
                </a:spcAft>
                <a:buSzPct val="100000"/>
                <a:buChar char="–"/>
                <a:defRPr sz="1400" b="1">
                  <a:solidFill>
                    <a:srgbClr val="000000"/>
                  </a:solidFill>
                  <a:latin typeface="+mn-lt"/>
                </a:defRPr>
              </a:lvl7pPr>
              <a:lvl8pPr marL="3371850" indent="-171450" algn="l" rtl="0" fontAlgn="base">
                <a:lnSpc>
                  <a:spcPct val="90000"/>
                </a:lnSpc>
                <a:spcBef>
                  <a:spcPct val="30000"/>
                </a:spcBef>
                <a:spcAft>
                  <a:spcPct val="0"/>
                </a:spcAft>
                <a:buSzPct val="100000"/>
                <a:buChar char="–"/>
                <a:defRPr sz="1400" b="1">
                  <a:solidFill>
                    <a:srgbClr val="000000"/>
                  </a:solidFill>
                  <a:latin typeface="+mn-lt"/>
                </a:defRPr>
              </a:lvl8pPr>
              <a:lvl9pPr marL="3829050" indent="-171450" algn="l" rtl="0" fontAlgn="base">
                <a:lnSpc>
                  <a:spcPct val="90000"/>
                </a:lnSpc>
                <a:spcBef>
                  <a:spcPct val="30000"/>
                </a:spcBef>
                <a:spcAft>
                  <a:spcPct val="0"/>
                </a:spcAft>
                <a:buSzPct val="100000"/>
                <a:buChar char="–"/>
                <a:defRPr sz="1400" b="1">
                  <a:solidFill>
                    <a:srgbClr val="000000"/>
                  </a:solidFill>
                  <a:latin typeface="+mn-lt"/>
                </a:defRPr>
              </a:lvl9pPr>
            </a:lstStyle>
            <a:p>
              <a:pPr marL="0" indent="0" algn="r" eaLnBrk="1" hangingPunct="1">
                <a:lnSpc>
                  <a:spcPct val="80000"/>
                </a:lnSpc>
                <a:buFont typeface="Wingdings" pitchFamily="2" charset="2"/>
                <a:buNone/>
                <a:defRPr/>
              </a:pPr>
              <a:r>
                <a:rPr lang="es-MX" sz="1600" kern="0" dirty="0">
                  <a:solidFill>
                    <a:schemeClr val="accent5">
                      <a:lumMod val="25000"/>
                    </a:schemeClr>
                  </a:solidFill>
                  <a:effectLst>
                    <a:outerShdw blurRad="38100" dist="38100" dir="2700000" algn="tl">
                      <a:srgbClr val="C0C0C0"/>
                    </a:outerShdw>
                  </a:effectLst>
                  <a:latin typeface="Comic Sans MS" pitchFamily="66" charset="0"/>
                </a:rPr>
                <a:t>Generali-zación de los resultados</a:t>
              </a:r>
              <a:endParaRPr lang="es-ES" sz="1600" kern="0" dirty="0">
                <a:solidFill>
                  <a:schemeClr val="accent5">
                    <a:lumMod val="25000"/>
                  </a:schemeClr>
                </a:solidFill>
                <a:effectLst>
                  <a:outerShdw blurRad="38100" dist="38100" dir="2700000" algn="tl">
                    <a:srgbClr val="C0C0C0"/>
                  </a:outerShdw>
                </a:effectLst>
                <a:latin typeface="Comic Sans MS" pitchFamily="66" charset="0"/>
              </a:endParaRPr>
            </a:p>
          </p:txBody>
        </p:sp>
        <p:sp>
          <p:nvSpPr>
            <p:cNvPr id="12" name="Flecha curvada hacia la izquierda 11">
              <a:extLst>
                <a:ext uri="{FF2B5EF4-FFF2-40B4-BE49-F238E27FC236}">
                  <a16:creationId xmlns:a16="http://schemas.microsoft.com/office/drawing/2014/main" id="{05FA1646-2C0A-6A49-868D-454027A4967E}"/>
                </a:ext>
              </a:extLst>
            </p:cNvPr>
            <p:cNvSpPr/>
            <p:nvPr/>
          </p:nvSpPr>
          <p:spPr bwMode="auto">
            <a:xfrm rot="3135157" flipH="1">
              <a:off x="4652593" y="3286644"/>
              <a:ext cx="720727" cy="1832271"/>
            </a:xfrm>
            <a:prstGeom prst="curvedLeftArrow">
              <a:avLst/>
            </a:prstGeom>
            <a:solidFill>
              <a:srgbClr val="51DC00"/>
            </a:solidFill>
            <a:ln w="12700" cap="flat" cmpd="sng" algn="ctr">
              <a:noFill/>
              <a:prstDash val="solid"/>
              <a:round/>
              <a:headEnd type="none" w="med" len="med"/>
              <a:tailEnd type="none" w="med" len="med"/>
            </a:ln>
            <a:effectLst>
              <a:outerShdw dist="107763" dir="2700000"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L" sz="4400" b="1" i="0" u="none" strike="noStrike" cap="none" normalizeH="0" baseline="0">
                <a:ln>
                  <a:noFill/>
                </a:ln>
                <a:solidFill>
                  <a:schemeClr val="accent2"/>
                </a:solidFill>
                <a:effectLst/>
                <a:latin typeface="Arial" pitchFamily="34" charset="0"/>
              </a:endParaRPr>
            </a:p>
          </p:txBody>
        </p:sp>
        <p:sp>
          <p:nvSpPr>
            <p:cNvPr id="13" name="Flecha curvada hacia la izquierda 12">
              <a:extLst>
                <a:ext uri="{FF2B5EF4-FFF2-40B4-BE49-F238E27FC236}">
                  <a16:creationId xmlns:a16="http://schemas.microsoft.com/office/drawing/2014/main" id="{65AC09A4-D713-514C-9B38-8B104225A762}"/>
                </a:ext>
              </a:extLst>
            </p:cNvPr>
            <p:cNvSpPr/>
            <p:nvPr/>
          </p:nvSpPr>
          <p:spPr bwMode="auto">
            <a:xfrm rot="20933328" flipV="1">
              <a:off x="6681131" y="3951217"/>
              <a:ext cx="841884" cy="931175"/>
            </a:xfrm>
            <a:prstGeom prst="curvedLeftArrow">
              <a:avLst/>
            </a:prstGeom>
            <a:solidFill>
              <a:srgbClr val="51DC00"/>
            </a:solidFill>
            <a:ln w="12700" cap="flat" cmpd="sng" algn="ctr">
              <a:noFill/>
              <a:prstDash val="solid"/>
              <a:round/>
              <a:headEnd type="none" w="med" len="med"/>
              <a:tailEnd type="none" w="med" len="med"/>
            </a:ln>
            <a:effectLst>
              <a:outerShdw dist="107763" dir="2700000"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L" sz="4400" b="1" i="0" u="none" strike="noStrike" cap="none" normalizeH="0" baseline="0">
                <a:ln>
                  <a:noFill/>
                </a:ln>
                <a:solidFill>
                  <a:schemeClr val="accent2"/>
                </a:solidFill>
                <a:effectLst/>
                <a:latin typeface="Arial" pitchFamily="34" charset="0"/>
              </a:endParaRPr>
            </a:p>
          </p:txBody>
        </p:sp>
        <p:sp>
          <p:nvSpPr>
            <p:cNvPr id="15" name="Rectangle 3">
              <a:extLst>
                <a:ext uri="{FF2B5EF4-FFF2-40B4-BE49-F238E27FC236}">
                  <a16:creationId xmlns:a16="http://schemas.microsoft.com/office/drawing/2014/main" id="{E076EC34-4AAD-1740-A6DD-28E472EBB5EC}"/>
                </a:ext>
              </a:extLst>
            </p:cNvPr>
            <p:cNvSpPr txBox="1">
              <a:spLocks noChangeArrowheads="1"/>
            </p:cNvSpPr>
            <p:nvPr/>
          </p:nvSpPr>
          <p:spPr bwMode="auto">
            <a:xfrm>
              <a:off x="5332354" y="2994812"/>
              <a:ext cx="2448292" cy="5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285750" indent="-285750" algn="l" rtl="0" eaLnBrk="0" fontAlgn="base" hangingPunct="0">
                <a:lnSpc>
                  <a:spcPct val="90000"/>
                </a:lnSpc>
                <a:spcBef>
                  <a:spcPct val="30000"/>
                </a:spcBef>
                <a:spcAft>
                  <a:spcPct val="0"/>
                </a:spcAft>
                <a:buClr>
                  <a:srgbClr val="037C03"/>
                </a:buClr>
                <a:buSzPct val="85000"/>
                <a:buFont typeface="Wingdings" pitchFamily="2" charset="2"/>
                <a:buChar char="l"/>
                <a:defRPr sz="2400" b="1">
                  <a:solidFill>
                    <a:srgbClr val="000000"/>
                  </a:solidFill>
                  <a:latin typeface="+mn-lt"/>
                  <a:ea typeface="+mn-ea"/>
                  <a:cs typeface="+mn-cs"/>
                </a:defRPr>
              </a:lvl1pPr>
              <a:lvl2pPr marL="685800" indent="-228600" algn="l" rtl="0" eaLnBrk="0" fontAlgn="base" hangingPunct="0">
                <a:lnSpc>
                  <a:spcPct val="90000"/>
                </a:lnSpc>
                <a:spcBef>
                  <a:spcPct val="30000"/>
                </a:spcBef>
                <a:spcAft>
                  <a:spcPct val="0"/>
                </a:spcAft>
                <a:buClr>
                  <a:srgbClr val="037C03"/>
                </a:buClr>
                <a:buSzPct val="80000"/>
                <a:buFont typeface="Wingdings" pitchFamily="2" charset="2"/>
                <a:buChar char="n"/>
                <a:defRPr b="1">
                  <a:solidFill>
                    <a:srgbClr val="000000"/>
                  </a:solidFill>
                  <a:latin typeface="+mn-lt"/>
                </a:defRPr>
              </a:lvl2pPr>
              <a:lvl3pPr marL="1143000" indent="-228600" algn="l" rtl="0" eaLnBrk="0" fontAlgn="base" hangingPunct="0">
                <a:lnSpc>
                  <a:spcPct val="90000"/>
                </a:lnSpc>
                <a:spcBef>
                  <a:spcPct val="30000"/>
                </a:spcBef>
                <a:spcAft>
                  <a:spcPct val="0"/>
                </a:spcAft>
                <a:buClr>
                  <a:srgbClr val="037C03"/>
                </a:buClr>
                <a:buSzPct val="75000"/>
                <a:buFont typeface="Wingdings" pitchFamily="2" charset="2"/>
                <a:buChar char="u"/>
                <a:defRPr b="1">
                  <a:solidFill>
                    <a:srgbClr val="000000"/>
                  </a:solidFill>
                  <a:latin typeface="+mn-lt"/>
                </a:defRPr>
              </a:lvl3pPr>
              <a:lvl4pPr marL="1543050" indent="-171450" algn="l" rtl="0" eaLnBrk="0" fontAlgn="base" hangingPunct="0">
                <a:lnSpc>
                  <a:spcPct val="90000"/>
                </a:lnSpc>
                <a:spcBef>
                  <a:spcPct val="30000"/>
                </a:spcBef>
                <a:spcAft>
                  <a:spcPct val="0"/>
                </a:spcAft>
                <a:buClr>
                  <a:srgbClr val="037C03"/>
                </a:buClr>
                <a:buSzPct val="80000"/>
                <a:buFont typeface="Wingdings" pitchFamily="2" charset="2"/>
                <a:buChar char="l"/>
                <a:defRPr sz="1400" b="1">
                  <a:solidFill>
                    <a:srgbClr val="000000"/>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rgbClr val="000000"/>
                  </a:solidFill>
                  <a:latin typeface="+mn-lt"/>
                </a:defRPr>
              </a:lvl5pPr>
              <a:lvl6pPr marL="2457450" indent="-171450" algn="l" rtl="0" fontAlgn="base">
                <a:lnSpc>
                  <a:spcPct val="90000"/>
                </a:lnSpc>
                <a:spcBef>
                  <a:spcPct val="30000"/>
                </a:spcBef>
                <a:spcAft>
                  <a:spcPct val="0"/>
                </a:spcAft>
                <a:buSzPct val="100000"/>
                <a:buChar char="–"/>
                <a:defRPr sz="1400" b="1">
                  <a:solidFill>
                    <a:srgbClr val="000000"/>
                  </a:solidFill>
                  <a:latin typeface="+mn-lt"/>
                </a:defRPr>
              </a:lvl6pPr>
              <a:lvl7pPr marL="2914650" indent="-171450" algn="l" rtl="0" fontAlgn="base">
                <a:lnSpc>
                  <a:spcPct val="90000"/>
                </a:lnSpc>
                <a:spcBef>
                  <a:spcPct val="30000"/>
                </a:spcBef>
                <a:spcAft>
                  <a:spcPct val="0"/>
                </a:spcAft>
                <a:buSzPct val="100000"/>
                <a:buChar char="–"/>
                <a:defRPr sz="1400" b="1">
                  <a:solidFill>
                    <a:srgbClr val="000000"/>
                  </a:solidFill>
                  <a:latin typeface="+mn-lt"/>
                </a:defRPr>
              </a:lvl7pPr>
              <a:lvl8pPr marL="3371850" indent="-171450" algn="l" rtl="0" fontAlgn="base">
                <a:lnSpc>
                  <a:spcPct val="90000"/>
                </a:lnSpc>
                <a:spcBef>
                  <a:spcPct val="30000"/>
                </a:spcBef>
                <a:spcAft>
                  <a:spcPct val="0"/>
                </a:spcAft>
                <a:buSzPct val="100000"/>
                <a:buChar char="–"/>
                <a:defRPr sz="1400" b="1">
                  <a:solidFill>
                    <a:srgbClr val="000000"/>
                  </a:solidFill>
                  <a:latin typeface="+mn-lt"/>
                </a:defRPr>
              </a:lvl8pPr>
              <a:lvl9pPr marL="3829050" indent="-171450" algn="l" rtl="0" fontAlgn="base">
                <a:lnSpc>
                  <a:spcPct val="90000"/>
                </a:lnSpc>
                <a:spcBef>
                  <a:spcPct val="30000"/>
                </a:spcBef>
                <a:spcAft>
                  <a:spcPct val="0"/>
                </a:spcAft>
                <a:buSzPct val="100000"/>
                <a:buChar char="–"/>
                <a:defRPr sz="1400" b="1">
                  <a:solidFill>
                    <a:srgbClr val="000000"/>
                  </a:solidFill>
                  <a:latin typeface="+mn-lt"/>
                </a:defRPr>
              </a:lvl9pPr>
            </a:lstStyle>
            <a:p>
              <a:pPr marL="0" indent="0" algn="ctr" eaLnBrk="1" hangingPunct="1">
                <a:lnSpc>
                  <a:spcPct val="80000"/>
                </a:lnSpc>
                <a:buFont typeface="Wingdings" pitchFamily="2" charset="2"/>
                <a:buNone/>
                <a:defRPr/>
              </a:pPr>
              <a:r>
                <a:rPr lang="es-MX" sz="1600" kern="0" dirty="0">
                  <a:solidFill>
                    <a:schemeClr val="accent5">
                      <a:lumMod val="25000"/>
                    </a:schemeClr>
                  </a:solidFill>
                  <a:effectLst>
                    <a:outerShdw blurRad="38100" dist="38100" dir="2700000" algn="tl">
                      <a:srgbClr val="C0C0C0"/>
                    </a:outerShdw>
                  </a:effectLst>
                  <a:latin typeface="Comic Sans MS" pitchFamily="66" charset="0"/>
                </a:rPr>
                <a:t>Levantamiento y proceso de la encuesta</a:t>
              </a:r>
              <a:endParaRPr lang="es-ES" sz="1600" kern="0" dirty="0">
                <a:solidFill>
                  <a:schemeClr val="accent5">
                    <a:lumMod val="25000"/>
                  </a:schemeClr>
                </a:solidFill>
                <a:effectLst>
                  <a:outerShdw blurRad="38100" dist="38100" dir="2700000" algn="tl">
                    <a:srgbClr val="C0C0C0"/>
                  </a:outerShdw>
                </a:effectLst>
                <a:latin typeface="Comic Sans MS" pitchFamily="66" charset="0"/>
              </a:endParaRPr>
            </a:p>
          </p:txBody>
        </p:sp>
        <p:sp>
          <p:nvSpPr>
            <p:cNvPr id="6" name="Flecha arriba y abajo 5">
              <a:extLst>
                <a:ext uri="{FF2B5EF4-FFF2-40B4-BE49-F238E27FC236}">
                  <a16:creationId xmlns:a16="http://schemas.microsoft.com/office/drawing/2014/main" id="{4BD87578-D601-494B-8F5A-AC31098B711A}"/>
                </a:ext>
              </a:extLst>
            </p:cNvPr>
            <p:cNvSpPr/>
            <p:nvPr/>
          </p:nvSpPr>
          <p:spPr bwMode="auto">
            <a:xfrm>
              <a:off x="6113502" y="3356992"/>
              <a:ext cx="360188" cy="488575"/>
            </a:xfrm>
            <a:prstGeom prst="upDownArrow">
              <a:avLst/>
            </a:prstGeom>
            <a:solidFill>
              <a:srgbClr val="51DC00"/>
            </a:solidFill>
            <a:ln w="12700" cap="flat" cmpd="sng" algn="ctr">
              <a:noFill/>
              <a:prstDash val="solid"/>
              <a:round/>
              <a:headEnd type="none" w="med" len="med"/>
              <a:tailEnd type="none" w="med" len="med"/>
            </a:ln>
            <a:effectLst>
              <a:outerShdw dist="107763" dir="2700000"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L" sz="4400" b="1" i="0" u="none" strike="noStrike" cap="none" normalizeH="0" baseline="0">
                <a:ln>
                  <a:noFill/>
                </a:ln>
                <a:solidFill>
                  <a:schemeClr val="accent2"/>
                </a:solidFill>
                <a:effectLst/>
                <a:latin typeface="Arial" pitchFamily="34" charset="0"/>
              </a:endParaRPr>
            </a:p>
          </p:txBody>
        </p:sp>
      </p:grpSp>
    </p:spTree>
    <p:extLst>
      <p:ext uri="{BB962C8B-B14F-4D97-AF65-F5344CB8AC3E}">
        <p14:creationId xmlns:p14="http://schemas.microsoft.com/office/powerpoint/2010/main" val="1275705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67BA344E-F09C-8E47-AADD-27D647559180}"/>
              </a:ext>
            </a:extLst>
          </p:cNvPr>
          <p:cNvSpPr>
            <a:spLocks noGrp="1" noChangeArrowheads="1"/>
          </p:cNvSpPr>
          <p:nvPr>
            <p:ph type="title"/>
          </p:nvPr>
        </p:nvSpPr>
        <p:spPr>
          <a:xfrm>
            <a:off x="323850" y="764704"/>
            <a:ext cx="8514556" cy="461962"/>
          </a:xfrm>
        </p:spPr>
        <p:txBody>
          <a:bodyPr/>
          <a:lstStyle/>
          <a:p>
            <a:pPr eaLnBrk="1" hangingPunct="1">
              <a:defRPr/>
            </a:pPr>
            <a:r>
              <a:rPr lang="es-MX" altLang="es-CL" sz="2800" dirty="0">
                <a:solidFill>
                  <a:schemeClr val="accent1">
                    <a:lumMod val="50000"/>
                  </a:schemeClr>
                </a:solidFill>
                <a:latin typeface="Comic Sans MS" panose="030F0702030302020204" pitchFamily="66" charset="0"/>
              </a:rPr>
              <a:t>El muestreo en levantamiento de encuestas</a:t>
            </a:r>
            <a:endParaRPr lang="es-ES" altLang="es-CL" sz="2800" dirty="0">
              <a:solidFill>
                <a:schemeClr val="accent1">
                  <a:lumMod val="50000"/>
                </a:schemeClr>
              </a:solidFill>
              <a:latin typeface="Comic Sans MS" panose="030F0702030302020204" pitchFamily="66" charset="0"/>
            </a:endParaRPr>
          </a:p>
        </p:txBody>
      </p:sp>
      <p:sp>
        <p:nvSpPr>
          <p:cNvPr id="128003" name="Rectangle 3">
            <a:extLst>
              <a:ext uri="{FF2B5EF4-FFF2-40B4-BE49-F238E27FC236}">
                <a16:creationId xmlns:a16="http://schemas.microsoft.com/office/drawing/2014/main" id="{0AC17837-EAA8-1546-A299-3BA14F64BB58}"/>
              </a:ext>
            </a:extLst>
          </p:cNvPr>
          <p:cNvSpPr>
            <a:spLocks noGrp="1" noChangeArrowheads="1"/>
          </p:cNvSpPr>
          <p:nvPr>
            <p:ph type="body" idx="1"/>
          </p:nvPr>
        </p:nvSpPr>
        <p:spPr>
          <a:xfrm>
            <a:off x="323850" y="1377292"/>
            <a:ext cx="8232775" cy="4666820"/>
          </a:xfrm>
        </p:spPr>
        <p:txBody>
          <a:bodyPr/>
          <a:lstStyle/>
          <a:p>
            <a:pPr marL="0" indent="0" eaLnBrk="1" hangingPunct="1">
              <a:lnSpc>
                <a:spcPct val="80000"/>
              </a:lnSpc>
              <a:buNone/>
              <a:defRPr/>
            </a:pPr>
            <a:r>
              <a:rPr lang="es-MX" sz="2000" dirty="0">
                <a:effectLst>
                  <a:outerShdw blurRad="38100" dist="38100" dir="2700000" algn="tl">
                    <a:srgbClr val="C0C0C0"/>
                  </a:outerShdw>
                </a:effectLst>
              </a:rPr>
              <a:t>CONCEPTOS BÁSICOS</a:t>
            </a:r>
          </a:p>
          <a:p>
            <a:pPr eaLnBrk="1" hangingPunct="1">
              <a:lnSpc>
                <a:spcPct val="80000"/>
              </a:lnSpc>
              <a:defRPr/>
            </a:pPr>
            <a:endParaRPr lang="es-MX" sz="700" dirty="0">
              <a:effectLst>
                <a:outerShdw blurRad="38100" dist="38100" dir="2700000" algn="tl">
                  <a:srgbClr val="C0C0C0"/>
                </a:outerShdw>
              </a:effectLst>
            </a:endParaRPr>
          </a:p>
          <a:p>
            <a:pPr eaLnBrk="1" hangingPunct="1">
              <a:lnSpc>
                <a:spcPct val="80000"/>
              </a:lnSpc>
              <a:defRPr/>
            </a:pPr>
            <a:r>
              <a:rPr lang="es-MX" sz="1800" dirty="0">
                <a:solidFill>
                  <a:schemeClr val="accent5">
                    <a:lumMod val="25000"/>
                  </a:schemeClr>
                </a:solidFill>
                <a:effectLst>
                  <a:outerShdw blurRad="38100" dist="38100" dir="2700000" algn="tl">
                    <a:srgbClr val="C0C0C0"/>
                  </a:outerShdw>
                </a:effectLst>
              </a:rPr>
              <a:t>Población</a:t>
            </a:r>
            <a:r>
              <a:rPr lang="es-MX" sz="1800" dirty="0">
                <a:effectLst>
                  <a:outerShdw blurRad="38100" dist="38100" dir="2700000" algn="tl">
                    <a:srgbClr val="C0C0C0"/>
                  </a:outerShdw>
                </a:effectLst>
              </a:rPr>
              <a:t>: conjunto de todas las personas u objetos de los que se desea conocer un determinado fenómeno o aspecto de una realidad.</a:t>
            </a:r>
          </a:p>
          <a:p>
            <a:pPr eaLnBrk="1" hangingPunct="1">
              <a:lnSpc>
                <a:spcPct val="80000"/>
              </a:lnSpc>
              <a:defRPr/>
            </a:pPr>
            <a:r>
              <a:rPr lang="es-MX" sz="1800" dirty="0">
                <a:solidFill>
                  <a:schemeClr val="accent5">
                    <a:lumMod val="25000"/>
                  </a:schemeClr>
                </a:solidFill>
                <a:effectLst>
                  <a:outerShdw blurRad="38100" dist="38100" dir="2700000" algn="tl">
                    <a:srgbClr val="C0C0C0"/>
                  </a:outerShdw>
                </a:effectLst>
              </a:rPr>
              <a:t>Muestra</a:t>
            </a:r>
            <a:r>
              <a:rPr lang="es-MX" sz="1800" dirty="0">
                <a:effectLst>
                  <a:outerShdw blurRad="38100" dist="38100" dir="2700000" algn="tl">
                    <a:srgbClr val="C0C0C0"/>
                  </a:outerShdw>
                </a:effectLst>
              </a:rPr>
              <a:t>: parte de la población con la que se realiza la investigación o el estudio.</a:t>
            </a:r>
          </a:p>
          <a:p>
            <a:pPr eaLnBrk="1" hangingPunct="1">
              <a:lnSpc>
                <a:spcPct val="80000"/>
              </a:lnSpc>
              <a:defRPr/>
            </a:pPr>
            <a:r>
              <a:rPr lang="es-MX" sz="1800" dirty="0">
                <a:solidFill>
                  <a:schemeClr val="accent5">
                    <a:lumMod val="25000"/>
                  </a:schemeClr>
                </a:solidFill>
                <a:effectLst>
                  <a:outerShdw blurRad="38100" dist="38100" dir="2700000" algn="tl">
                    <a:srgbClr val="C0C0C0"/>
                  </a:outerShdw>
                </a:effectLst>
              </a:rPr>
              <a:t>Individuo</a:t>
            </a:r>
            <a:r>
              <a:rPr lang="es-MX" sz="1800" dirty="0">
                <a:effectLst>
                  <a:outerShdw blurRad="38100" dist="38100" dir="2700000" algn="tl">
                    <a:srgbClr val="C0C0C0"/>
                  </a:outerShdw>
                </a:effectLst>
              </a:rPr>
              <a:t>: cada uno de los elementos que componen la muestra y de los que se obtiene la información. Estos elementos pueden ser objetos, acontecimientos o personas.</a:t>
            </a:r>
          </a:p>
          <a:p>
            <a:pPr eaLnBrk="1" hangingPunct="1">
              <a:lnSpc>
                <a:spcPct val="80000"/>
              </a:lnSpc>
              <a:defRPr/>
            </a:pPr>
            <a:r>
              <a:rPr lang="es-MX" sz="1800" dirty="0">
                <a:solidFill>
                  <a:schemeClr val="accent5">
                    <a:lumMod val="25000"/>
                  </a:schemeClr>
                </a:solidFill>
                <a:effectLst>
                  <a:outerShdw blurRad="38100" dist="38100" dir="2700000" algn="tl">
                    <a:srgbClr val="C0C0C0"/>
                  </a:outerShdw>
                </a:effectLst>
              </a:rPr>
              <a:t>Generalización</a:t>
            </a:r>
            <a:r>
              <a:rPr lang="es-MX" sz="1800" dirty="0">
                <a:effectLst>
                  <a:outerShdw blurRad="38100" dist="38100" dir="2700000" algn="tl">
                    <a:srgbClr val="C0C0C0"/>
                  </a:outerShdw>
                </a:effectLst>
              </a:rPr>
              <a:t>: la posibilidad de aplicar los resultados o conclusiones de los elementos de la muestra a toda la población de donde se ha obtenido.</a:t>
            </a:r>
          </a:p>
          <a:p>
            <a:pPr eaLnBrk="1" hangingPunct="1">
              <a:lnSpc>
                <a:spcPct val="80000"/>
              </a:lnSpc>
              <a:defRPr/>
            </a:pPr>
            <a:r>
              <a:rPr lang="es-MX" sz="1800" dirty="0">
                <a:solidFill>
                  <a:schemeClr val="accent5">
                    <a:lumMod val="25000"/>
                  </a:schemeClr>
                </a:solidFill>
                <a:effectLst>
                  <a:outerShdw blurRad="38100" dist="38100" dir="2700000" algn="tl">
                    <a:srgbClr val="C0C0C0"/>
                  </a:outerShdw>
                </a:effectLst>
              </a:rPr>
              <a:t>Error aleatorio o de muestreo</a:t>
            </a:r>
            <a:r>
              <a:rPr lang="es-MX" sz="1800" dirty="0">
                <a:effectLst>
                  <a:outerShdw blurRad="38100" dist="38100" dir="2700000" algn="tl">
                    <a:srgbClr val="C0C0C0"/>
                  </a:outerShdw>
                </a:effectLst>
              </a:rPr>
              <a:t>: es la diferencia que existe entre los resultados obtenidos en la muestra y los resultados que deberían haber sido obtenidos si toda la población hubiese sido estudiada.</a:t>
            </a:r>
          </a:p>
          <a:p>
            <a:pPr eaLnBrk="1" hangingPunct="1">
              <a:lnSpc>
                <a:spcPct val="80000"/>
              </a:lnSpc>
              <a:defRPr/>
            </a:pPr>
            <a:r>
              <a:rPr lang="es-MX" sz="1800" dirty="0">
                <a:solidFill>
                  <a:schemeClr val="accent5">
                    <a:lumMod val="25000"/>
                  </a:schemeClr>
                </a:solidFill>
                <a:effectLst>
                  <a:outerShdw blurRad="38100" dist="38100" dir="2700000" algn="tl">
                    <a:srgbClr val="C0C0C0"/>
                  </a:outerShdw>
                </a:effectLst>
              </a:rPr>
              <a:t>Intervalo de confianza</a:t>
            </a:r>
            <a:r>
              <a:rPr lang="es-MX" sz="1800" dirty="0">
                <a:effectLst>
                  <a:outerShdw blurRad="38100" dist="38100" dir="2700000" algn="tl">
                    <a:srgbClr val="C0C0C0"/>
                  </a:outerShdw>
                </a:effectLst>
              </a:rPr>
              <a:t>: cuando se obtiene la información de una muestra, para poder conocer la de una población, hay implícita una pérdida de precisión. Por este motivo cualquier característica de una población, a partir de una muestra, lleva asociada una determinada precisión definida por el intervalo de confianza.</a:t>
            </a:r>
          </a:p>
          <a:p>
            <a:pPr eaLnBrk="1" hangingPunct="1">
              <a:lnSpc>
                <a:spcPct val="80000"/>
              </a:lnSpc>
              <a:defRPr/>
            </a:pPr>
            <a:endParaRPr lang="es-MX" sz="1800" dirty="0">
              <a:effectLst>
                <a:outerShdw blurRad="38100" dist="38100" dir="2700000" algn="tl">
                  <a:srgbClr val="C0C0C0"/>
                </a:outerShdw>
              </a:effectLst>
            </a:endParaRPr>
          </a:p>
          <a:p>
            <a:pPr eaLnBrk="1" hangingPunct="1">
              <a:lnSpc>
                <a:spcPct val="80000"/>
              </a:lnSpc>
              <a:defRPr/>
            </a:pPr>
            <a:endParaRPr lang="es-MX" sz="1800" dirty="0">
              <a:effectLst>
                <a:outerShdw blurRad="38100" dist="38100" dir="2700000" algn="tl">
                  <a:srgbClr val="C0C0C0"/>
                </a:outerShdw>
              </a:effectLst>
            </a:endParaRPr>
          </a:p>
          <a:p>
            <a:pPr eaLnBrk="1" hangingPunct="1">
              <a:lnSpc>
                <a:spcPct val="80000"/>
              </a:lnSpc>
              <a:defRPr/>
            </a:pPr>
            <a:endParaRPr lang="es-MX" sz="1800" dirty="0">
              <a:effectLst>
                <a:outerShdw blurRad="38100" dist="38100" dir="2700000" algn="tl">
                  <a:srgbClr val="C0C0C0"/>
                </a:outerShdw>
              </a:effectLst>
            </a:endParaRPr>
          </a:p>
          <a:p>
            <a:pPr eaLnBrk="1" hangingPunct="1">
              <a:lnSpc>
                <a:spcPct val="80000"/>
              </a:lnSpc>
              <a:defRPr/>
            </a:pPr>
            <a:endParaRPr lang="es-MX" sz="1800" dirty="0">
              <a:effectLst>
                <a:outerShdw blurRad="38100" dist="38100" dir="2700000" algn="tl">
                  <a:srgbClr val="C0C0C0"/>
                </a:outerShdw>
              </a:effectLst>
            </a:endParaRPr>
          </a:p>
          <a:p>
            <a:pPr eaLnBrk="1" hangingPunct="1">
              <a:lnSpc>
                <a:spcPct val="80000"/>
              </a:lnSpc>
              <a:defRPr/>
            </a:pPr>
            <a:endParaRPr lang="es-MX" sz="1800" dirty="0">
              <a:effectLst>
                <a:outerShdw blurRad="38100" dist="38100" dir="2700000" algn="tl">
                  <a:srgbClr val="C0C0C0"/>
                </a:outerShdw>
              </a:effectLst>
            </a:endParaRPr>
          </a:p>
          <a:p>
            <a:pPr eaLnBrk="1" hangingPunct="1">
              <a:lnSpc>
                <a:spcPct val="80000"/>
              </a:lnSpc>
              <a:defRPr/>
            </a:pPr>
            <a:endParaRPr lang="es-MX" sz="1800" dirty="0">
              <a:effectLst>
                <a:outerShdw blurRad="38100" dist="38100" dir="2700000" algn="tl">
                  <a:srgbClr val="C0C0C0"/>
                </a:outerShdw>
              </a:effectLst>
            </a:endParaRPr>
          </a:p>
          <a:p>
            <a:pPr eaLnBrk="1" hangingPunct="1">
              <a:lnSpc>
                <a:spcPct val="80000"/>
              </a:lnSpc>
              <a:defRPr/>
            </a:pPr>
            <a:endParaRPr lang="es-MX" sz="1800" dirty="0">
              <a:effectLst>
                <a:outerShdw blurRad="38100" dist="38100" dir="2700000" algn="tl">
                  <a:srgbClr val="C0C0C0"/>
                </a:outerShdw>
              </a:effectLst>
            </a:endParaRPr>
          </a:p>
          <a:p>
            <a:pPr eaLnBrk="1" hangingPunct="1">
              <a:lnSpc>
                <a:spcPct val="80000"/>
              </a:lnSpc>
              <a:defRPr/>
            </a:pPr>
            <a:endParaRPr lang="es-MX" sz="1800" dirty="0">
              <a:effectLst>
                <a:outerShdw blurRad="38100" dist="38100" dir="2700000" algn="tl">
                  <a:srgbClr val="C0C0C0"/>
                </a:outerShdw>
              </a:effectLst>
            </a:endParaRPr>
          </a:p>
          <a:p>
            <a:pPr eaLnBrk="1" hangingPunct="1">
              <a:lnSpc>
                <a:spcPct val="80000"/>
              </a:lnSpc>
              <a:defRPr/>
            </a:pPr>
            <a:endParaRPr lang="es-ES" sz="1800" dirty="0">
              <a:effectLst>
                <a:outerShdw blurRad="38100" dist="38100" dir="2700000" algn="tl">
                  <a:srgbClr val="C0C0C0"/>
                </a:outerShdw>
              </a:effectLst>
              <a:latin typeface="Comic Sans MS" pitchFamily="66" charset="0"/>
            </a:endParaRPr>
          </a:p>
        </p:txBody>
      </p:sp>
      <p:sp>
        <p:nvSpPr>
          <p:cNvPr id="5" name="Text Box 4">
            <a:extLst>
              <a:ext uri="{FF2B5EF4-FFF2-40B4-BE49-F238E27FC236}">
                <a16:creationId xmlns:a16="http://schemas.microsoft.com/office/drawing/2014/main" id="{5C6E7A7C-B532-984D-A1EA-435008754A98}"/>
              </a:ext>
            </a:extLst>
          </p:cNvPr>
          <p:cNvSpPr txBox="1">
            <a:spLocks noChangeArrowheads="1"/>
          </p:cNvSpPr>
          <p:nvPr/>
        </p:nvSpPr>
        <p:spPr bwMode="auto">
          <a:xfrm>
            <a:off x="323850" y="315913"/>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
        <p:nvSpPr>
          <p:cNvPr id="7" name="CuadroTexto 6">
            <a:extLst>
              <a:ext uri="{FF2B5EF4-FFF2-40B4-BE49-F238E27FC236}">
                <a16:creationId xmlns:a16="http://schemas.microsoft.com/office/drawing/2014/main" id="{927BA2C3-ACC8-1842-BF49-D8F81C1AD563}"/>
              </a:ext>
            </a:extLst>
          </p:cNvPr>
          <p:cNvSpPr txBox="1"/>
          <p:nvPr/>
        </p:nvSpPr>
        <p:spPr>
          <a:xfrm>
            <a:off x="4486656" y="-459432"/>
            <a:ext cx="184731" cy="769441"/>
          </a:xfrm>
          <a:prstGeom prst="rect">
            <a:avLst/>
          </a:prstGeom>
          <a:noFill/>
        </p:spPr>
        <p:txBody>
          <a:bodyPr wrap="none" rtlCol="0">
            <a:spAutoFit/>
          </a:bodyPr>
          <a:lstStyle/>
          <a:p>
            <a:endParaRPr lang="es-CL" dirty="0"/>
          </a:p>
        </p:txBody>
      </p:sp>
    </p:spTree>
    <p:extLst>
      <p:ext uri="{BB962C8B-B14F-4D97-AF65-F5344CB8AC3E}">
        <p14:creationId xmlns:p14="http://schemas.microsoft.com/office/powerpoint/2010/main" val="2079685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67BA344E-F09C-8E47-AADD-27D647559180}"/>
              </a:ext>
            </a:extLst>
          </p:cNvPr>
          <p:cNvSpPr>
            <a:spLocks noGrp="1" noChangeArrowheads="1"/>
          </p:cNvSpPr>
          <p:nvPr>
            <p:ph type="title"/>
          </p:nvPr>
        </p:nvSpPr>
        <p:spPr>
          <a:xfrm>
            <a:off x="323850" y="764704"/>
            <a:ext cx="8514556" cy="461962"/>
          </a:xfrm>
        </p:spPr>
        <p:txBody>
          <a:bodyPr/>
          <a:lstStyle/>
          <a:p>
            <a:pPr eaLnBrk="1" hangingPunct="1">
              <a:defRPr/>
            </a:pPr>
            <a:r>
              <a:rPr lang="es-MX" altLang="es-CL" sz="2800" dirty="0">
                <a:solidFill>
                  <a:schemeClr val="accent1">
                    <a:lumMod val="50000"/>
                  </a:schemeClr>
                </a:solidFill>
                <a:latin typeface="Comic Sans MS" panose="030F0702030302020204" pitchFamily="66" charset="0"/>
              </a:rPr>
              <a:t>El muestreo en levantamiento de encuestas</a:t>
            </a:r>
            <a:endParaRPr lang="es-ES" altLang="es-CL" sz="2800" dirty="0">
              <a:solidFill>
                <a:schemeClr val="accent1">
                  <a:lumMod val="50000"/>
                </a:schemeClr>
              </a:solidFill>
              <a:latin typeface="Comic Sans MS" panose="030F0702030302020204" pitchFamily="66" charset="0"/>
            </a:endParaRPr>
          </a:p>
        </p:txBody>
      </p:sp>
      <p:sp>
        <p:nvSpPr>
          <p:cNvPr id="128003" name="Rectangle 3">
            <a:extLst>
              <a:ext uri="{FF2B5EF4-FFF2-40B4-BE49-F238E27FC236}">
                <a16:creationId xmlns:a16="http://schemas.microsoft.com/office/drawing/2014/main" id="{0AC17837-EAA8-1546-A299-3BA14F64BB58}"/>
              </a:ext>
            </a:extLst>
          </p:cNvPr>
          <p:cNvSpPr>
            <a:spLocks noGrp="1" noChangeArrowheads="1"/>
          </p:cNvSpPr>
          <p:nvPr>
            <p:ph type="body" idx="1"/>
          </p:nvPr>
        </p:nvSpPr>
        <p:spPr>
          <a:xfrm>
            <a:off x="323850" y="1377292"/>
            <a:ext cx="8232775" cy="1115604"/>
          </a:xfrm>
        </p:spPr>
        <p:txBody>
          <a:bodyPr/>
          <a:lstStyle/>
          <a:p>
            <a:pPr marL="0" indent="0" eaLnBrk="1" hangingPunct="1">
              <a:lnSpc>
                <a:spcPct val="80000"/>
              </a:lnSpc>
              <a:buNone/>
              <a:defRPr/>
            </a:pPr>
            <a:r>
              <a:rPr lang="es-MX" sz="2000" dirty="0">
                <a:effectLst>
                  <a:outerShdw blurRad="38100" dist="38100" dir="2700000" algn="tl">
                    <a:srgbClr val="C0C0C0"/>
                  </a:outerShdw>
                </a:effectLst>
              </a:rPr>
              <a:t>TIPOS DE MUESTREO</a:t>
            </a:r>
          </a:p>
          <a:p>
            <a:pPr eaLnBrk="1" hangingPunct="1">
              <a:lnSpc>
                <a:spcPct val="80000"/>
              </a:lnSpc>
              <a:defRPr/>
            </a:pPr>
            <a:endParaRPr lang="es-MX" sz="700" dirty="0">
              <a:effectLst>
                <a:outerShdw blurRad="38100" dist="38100" dir="2700000" algn="tl">
                  <a:srgbClr val="C0C0C0"/>
                </a:outerShdw>
              </a:effectLst>
            </a:endParaRPr>
          </a:p>
          <a:p>
            <a:pPr eaLnBrk="1" hangingPunct="1">
              <a:lnSpc>
                <a:spcPct val="80000"/>
              </a:lnSpc>
              <a:defRPr/>
            </a:pPr>
            <a:r>
              <a:rPr lang="es-MX" sz="2000" dirty="0">
                <a:effectLst>
                  <a:outerShdw blurRad="38100" dist="38100" dir="2700000" algn="tl">
                    <a:srgbClr val="C0C0C0"/>
                  </a:outerShdw>
                </a:effectLst>
              </a:rPr>
              <a:t>Son un conjunto de técnicas para seleccionar los individuos de una población que formarán parte de la muestra.</a:t>
            </a:r>
            <a:endParaRPr lang="es-MX" dirty="0">
              <a:effectLst>
                <a:outerShdw blurRad="38100" dist="38100" dir="2700000" algn="tl">
                  <a:srgbClr val="C0C0C0"/>
                </a:outerShdw>
              </a:effectLst>
            </a:endParaRPr>
          </a:p>
          <a:p>
            <a:pPr eaLnBrk="1" hangingPunct="1">
              <a:lnSpc>
                <a:spcPct val="80000"/>
              </a:lnSpc>
              <a:defRPr/>
            </a:pPr>
            <a:endParaRPr lang="es-MX" sz="1800" dirty="0">
              <a:effectLst>
                <a:outerShdw blurRad="38100" dist="38100" dir="2700000" algn="tl">
                  <a:srgbClr val="C0C0C0"/>
                </a:outerShdw>
              </a:effectLst>
            </a:endParaRPr>
          </a:p>
          <a:p>
            <a:pPr eaLnBrk="1" hangingPunct="1">
              <a:lnSpc>
                <a:spcPct val="80000"/>
              </a:lnSpc>
              <a:defRPr/>
            </a:pPr>
            <a:endParaRPr lang="es-MX" sz="1800" dirty="0">
              <a:effectLst>
                <a:outerShdw blurRad="38100" dist="38100" dir="2700000" algn="tl">
                  <a:srgbClr val="C0C0C0"/>
                </a:outerShdw>
              </a:effectLst>
            </a:endParaRPr>
          </a:p>
          <a:p>
            <a:pPr eaLnBrk="1" hangingPunct="1">
              <a:lnSpc>
                <a:spcPct val="80000"/>
              </a:lnSpc>
              <a:defRPr/>
            </a:pPr>
            <a:endParaRPr lang="es-MX" sz="1800" dirty="0">
              <a:effectLst>
                <a:outerShdw blurRad="38100" dist="38100" dir="2700000" algn="tl">
                  <a:srgbClr val="C0C0C0"/>
                </a:outerShdw>
              </a:effectLst>
            </a:endParaRPr>
          </a:p>
          <a:p>
            <a:pPr eaLnBrk="1" hangingPunct="1">
              <a:lnSpc>
                <a:spcPct val="80000"/>
              </a:lnSpc>
              <a:defRPr/>
            </a:pPr>
            <a:endParaRPr lang="es-MX" sz="1800" dirty="0">
              <a:effectLst>
                <a:outerShdw blurRad="38100" dist="38100" dir="2700000" algn="tl">
                  <a:srgbClr val="C0C0C0"/>
                </a:outerShdw>
              </a:effectLst>
            </a:endParaRPr>
          </a:p>
          <a:p>
            <a:pPr eaLnBrk="1" hangingPunct="1">
              <a:lnSpc>
                <a:spcPct val="80000"/>
              </a:lnSpc>
              <a:defRPr/>
            </a:pPr>
            <a:endParaRPr lang="es-MX" sz="1800" dirty="0">
              <a:effectLst>
                <a:outerShdw blurRad="38100" dist="38100" dir="2700000" algn="tl">
                  <a:srgbClr val="C0C0C0"/>
                </a:outerShdw>
              </a:effectLst>
            </a:endParaRPr>
          </a:p>
          <a:p>
            <a:pPr eaLnBrk="1" hangingPunct="1">
              <a:lnSpc>
                <a:spcPct val="80000"/>
              </a:lnSpc>
              <a:defRPr/>
            </a:pPr>
            <a:endParaRPr lang="es-MX" sz="1800" dirty="0">
              <a:effectLst>
                <a:outerShdw blurRad="38100" dist="38100" dir="2700000" algn="tl">
                  <a:srgbClr val="C0C0C0"/>
                </a:outerShdw>
              </a:effectLst>
            </a:endParaRPr>
          </a:p>
          <a:p>
            <a:pPr eaLnBrk="1" hangingPunct="1">
              <a:lnSpc>
                <a:spcPct val="80000"/>
              </a:lnSpc>
              <a:defRPr/>
            </a:pPr>
            <a:endParaRPr lang="es-ES" sz="1800" dirty="0">
              <a:effectLst>
                <a:outerShdw blurRad="38100" dist="38100" dir="2700000" algn="tl">
                  <a:srgbClr val="C0C0C0"/>
                </a:outerShdw>
              </a:effectLst>
              <a:latin typeface="Comic Sans MS" pitchFamily="66" charset="0"/>
            </a:endParaRPr>
          </a:p>
        </p:txBody>
      </p:sp>
      <p:sp>
        <p:nvSpPr>
          <p:cNvPr id="5" name="Text Box 4">
            <a:extLst>
              <a:ext uri="{FF2B5EF4-FFF2-40B4-BE49-F238E27FC236}">
                <a16:creationId xmlns:a16="http://schemas.microsoft.com/office/drawing/2014/main" id="{5C6E7A7C-B532-984D-A1EA-435008754A98}"/>
              </a:ext>
            </a:extLst>
          </p:cNvPr>
          <p:cNvSpPr txBox="1">
            <a:spLocks noChangeArrowheads="1"/>
          </p:cNvSpPr>
          <p:nvPr/>
        </p:nvSpPr>
        <p:spPr bwMode="auto">
          <a:xfrm>
            <a:off x="323850" y="315913"/>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
        <p:nvSpPr>
          <p:cNvPr id="7" name="CuadroTexto 6">
            <a:extLst>
              <a:ext uri="{FF2B5EF4-FFF2-40B4-BE49-F238E27FC236}">
                <a16:creationId xmlns:a16="http://schemas.microsoft.com/office/drawing/2014/main" id="{927BA2C3-ACC8-1842-BF49-D8F81C1AD563}"/>
              </a:ext>
            </a:extLst>
          </p:cNvPr>
          <p:cNvSpPr txBox="1"/>
          <p:nvPr/>
        </p:nvSpPr>
        <p:spPr>
          <a:xfrm>
            <a:off x="4486656" y="-459432"/>
            <a:ext cx="184731" cy="769441"/>
          </a:xfrm>
          <a:prstGeom prst="rect">
            <a:avLst/>
          </a:prstGeom>
          <a:noFill/>
        </p:spPr>
        <p:txBody>
          <a:bodyPr wrap="none" rtlCol="0">
            <a:spAutoFit/>
          </a:bodyPr>
          <a:lstStyle/>
          <a:p>
            <a:endParaRPr lang="es-CL" dirty="0"/>
          </a:p>
        </p:txBody>
      </p:sp>
      <p:pic>
        <p:nvPicPr>
          <p:cNvPr id="2" name="Imagen 1">
            <a:extLst>
              <a:ext uri="{FF2B5EF4-FFF2-40B4-BE49-F238E27FC236}">
                <a16:creationId xmlns:a16="http://schemas.microsoft.com/office/drawing/2014/main" id="{5251CB68-840D-C04C-A41D-9C861250C509}"/>
              </a:ext>
            </a:extLst>
          </p:cNvPr>
          <p:cNvPicPr>
            <a:picLocks noChangeAspect="1"/>
          </p:cNvPicPr>
          <p:nvPr/>
        </p:nvPicPr>
        <p:blipFill>
          <a:blip r:embed="rId3"/>
          <a:stretch>
            <a:fillRect/>
          </a:stretch>
        </p:blipFill>
        <p:spPr>
          <a:xfrm>
            <a:off x="1958860" y="2326056"/>
            <a:ext cx="6597765" cy="3911256"/>
          </a:xfrm>
          <a:prstGeom prst="rect">
            <a:avLst/>
          </a:prstGeom>
          <a:effectLst>
            <a:outerShdw blurRad="50800" dist="101600" dir="2760000" sx="103000" sy="103000" algn="ctr" rotWithShape="0">
              <a:schemeClr val="accent1">
                <a:lumMod val="50000"/>
                <a:alpha val="85000"/>
              </a:schemeClr>
            </a:outerShdw>
          </a:effectLst>
        </p:spPr>
      </p:pic>
    </p:spTree>
    <p:extLst>
      <p:ext uri="{BB962C8B-B14F-4D97-AF65-F5344CB8AC3E}">
        <p14:creationId xmlns:p14="http://schemas.microsoft.com/office/powerpoint/2010/main" val="1762843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67BA344E-F09C-8E47-AADD-27D647559180}"/>
              </a:ext>
            </a:extLst>
          </p:cNvPr>
          <p:cNvSpPr>
            <a:spLocks noGrp="1" noChangeArrowheads="1"/>
          </p:cNvSpPr>
          <p:nvPr>
            <p:ph type="title"/>
          </p:nvPr>
        </p:nvSpPr>
        <p:spPr>
          <a:xfrm>
            <a:off x="442987" y="1376958"/>
            <a:ext cx="3336925" cy="647700"/>
          </a:xfrm>
        </p:spPr>
        <p:txBody>
          <a:bodyPr/>
          <a:lstStyle/>
          <a:p>
            <a:pPr eaLnBrk="1" hangingPunct="1">
              <a:defRPr/>
            </a:pPr>
            <a:r>
              <a:rPr lang="es-MX" altLang="es-CL" sz="3200" dirty="0">
                <a:solidFill>
                  <a:schemeClr val="accent1">
                    <a:lumMod val="50000"/>
                  </a:schemeClr>
                </a:solidFill>
                <a:latin typeface="Comic Sans MS" panose="030F0702030302020204" pitchFamily="66" charset="0"/>
              </a:rPr>
              <a:t>La Observación</a:t>
            </a:r>
            <a:endParaRPr lang="es-ES" altLang="es-CL" sz="3200" dirty="0">
              <a:solidFill>
                <a:schemeClr val="accent1">
                  <a:lumMod val="50000"/>
                </a:schemeClr>
              </a:solidFill>
              <a:latin typeface="Comic Sans MS" panose="030F0702030302020204" pitchFamily="66" charset="0"/>
            </a:endParaRPr>
          </a:p>
        </p:txBody>
      </p:sp>
      <p:sp>
        <p:nvSpPr>
          <p:cNvPr id="128003" name="Rectangle 3">
            <a:extLst>
              <a:ext uri="{FF2B5EF4-FFF2-40B4-BE49-F238E27FC236}">
                <a16:creationId xmlns:a16="http://schemas.microsoft.com/office/drawing/2014/main" id="{0AC17837-EAA8-1546-A299-3BA14F64BB58}"/>
              </a:ext>
            </a:extLst>
          </p:cNvPr>
          <p:cNvSpPr>
            <a:spLocks noGrp="1" noChangeArrowheads="1"/>
          </p:cNvSpPr>
          <p:nvPr>
            <p:ph type="body" idx="1"/>
          </p:nvPr>
        </p:nvSpPr>
        <p:spPr>
          <a:xfrm>
            <a:off x="3563938" y="1598712"/>
            <a:ext cx="4751760" cy="4247555"/>
          </a:xfrm>
        </p:spPr>
        <p:txBody>
          <a:bodyPr/>
          <a:lstStyle/>
          <a:p>
            <a:pPr eaLnBrk="1" hangingPunct="1">
              <a:lnSpc>
                <a:spcPct val="80000"/>
              </a:lnSpc>
              <a:buFontTx/>
              <a:buNone/>
              <a:defRPr/>
            </a:pPr>
            <a:r>
              <a:rPr lang="es-MX" sz="2000" dirty="0">
                <a:effectLst>
                  <a:outerShdw blurRad="38100" dist="38100" dir="2700000" algn="tl">
                    <a:srgbClr val="C0C0C0"/>
                  </a:outerShdw>
                </a:effectLst>
              </a:rPr>
              <a:t>	Método valioso de investigación descriptiva, que consiste en registrar patrones de conducta de forma sistemática para analizar aspectos e interés en el EM.</a:t>
            </a:r>
          </a:p>
          <a:p>
            <a:pPr eaLnBrk="1" hangingPunct="1">
              <a:lnSpc>
                <a:spcPct val="80000"/>
              </a:lnSpc>
              <a:buFontTx/>
              <a:buNone/>
              <a:defRPr/>
            </a:pPr>
            <a:endParaRPr lang="es-MX" sz="1000" dirty="0">
              <a:effectLst>
                <a:outerShdw blurRad="38100" dist="38100" dir="2700000" algn="tl">
                  <a:srgbClr val="C0C0C0"/>
                </a:outerShdw>
              </a:effectLst>
            </a:endParaRPr>
          </a:p>
          <a:p>
            <a:pPr eaLnBrk="1" hangingPunct="1">
              <a:lnSpc>
                <a:spcPct val="80000"/>
              </a:lnSpc>
              <a:buFontTx/>
              <a:buNone/>
              <a:defRPr/>
            </a:pPr>
            <a:r>
              <a:rPr lang="es-MX" sz="2000" dirty="0">
                <a:effectLst>
                  <a:outerShdw blurRad="38100" dist="38100" dir="2700000" algn="tl">
                    <a:srgbClr val="C0C0C0"/>
                  </a:outerShdw>
                </a:effectLst>
              </a:rPr>
              <a:t>	Método simple y de bajo costo relativo, aunque puede tomar tiempo.</a:t>
            </a:r>
          </a:p>
          <a:p>
            <a:pPr eaLnBrk="1" hangingPunct="1">
              <a:lnSpc>
                <a:spcPct val="80000"/>
              </a:lnSpc>
              <a:buFontTx/>
              <a:buNone/>
              <a:defRPr/>
            </a:pPr>
            <a:endParaRPr lang="es-MX" sz="1100" dirty="0">
              <a:effectLst>
                <a:outerShdw blurRad="38100" dist="38100" dir="2700000" algn="tl">
                  <a:srgbClr val="C0C0C0"/>
                </a:outerShdw>
              </a:effectLst>
            </a:endParaRPr>
          </a:p>
          <a:p>
            <a:pPr eaLnBrk="1" hangingPunct="1">
              <a:lnSpc>
                <a:spcPct val="80000"/>
              </a:lnSpc>
              <a:buFontTx/>
              <a:buNone/>
              <a:defRPr/>
            </a:pPr>
            <a:r>
              <a:rPr lang="es-MX" sz="2000" dirty="0">
                <a:effectLst>
                  <a:outerShdw blurRad="38100" dist="38100" dir="2700000" algn="tl">
                    <a:srgbClr val="C0C0C0"/>
                  </a:outerShdw>
                </a:effectLst>
              </a:rPr>
              <a:t>	Lo observado</a:t>
            </a:r>
          </a:p>
          <a:p>
            <a:pPr lvl="1" eaLnBrk="1" hangingPunct="1">
              <a:lnSpc>
                <a:spcPct val="80000"/>
              </a:lnSpc>
              <a:defRPr/>
            </a:pPr>
            <a:r>
              <a:rPr lang="es-MX" dirty="0">
                <a:effectLst>
                  <a:outerShdw blurRad="38100" dist="38100" dir="2700000" algn="tl">
                    <a:srgbClr val="C0C0C0"/>
                  </a:outerShdw>
                </a:effectLst>
              </a:rPr>
              <a:t>Personas, </a:t>
            </a:r>
          </a:p>
          <a:p>
            <a:pPr lvl="1" eaLnBrk="1" hangingPunct="1">
              <a:lnSpc>
                <a:spcPct val="80000"/>
              </a:lnSpc>
              <a:defRPr/>
            </a:pPr>
            <a:r>
              <a:rPr lang="es-MX" dirty="0">
                <a:effectLst>
                  <a:outerShdw blurRad="38100" dist="38100" dir="2700000" algn="tl">
                    <a:srgbClr val="C0C0C0"/>
                  </a:outerShdw>
                </a:effectLst>
              </a:rPr>
              <a:t>Comportamientos,</a:t>
            </a:r>
          </a:p>
          <a:p>
            <a:pPr lvl="1" eaLnBrk="1" hangingPunct="1">
              <a:lnSpc>
                <a:spcPct val="80000"/>
              </a:lnSpc>
              <a:defRPr/>
            </a:pPr>
            <a:r>
              <a:rPr lang="es-MX" dirty="0">
                <a:effectLst>
                  <a:outerShdw blurRad="38100" dist="38100" dir="2700000" algn="tl">
                    <a:srgbClr val="C0C0C0"/>
                  </a:outerShdw>
                </a:effectLst>
              </a:rPr>
              <a:t>eventos, </a:t>
            </a:r>
          </a:p>
          <a:p>
            <a:pPr lvl="1" eaLnBrk="1" hangingPunct="1">
              <a:lnSpc>
                <a:spcPct val="80000"/>
              </a:lnSpc>
              <a:defRPr/>
            </a:pPr>
            <a:r>
              <a:rPr lang="es-MX" dirty="0">
                <a:effectLst>
                  <a:outerShdw blurRad="38100" dist="38100" dir="2700000" algn="tl">
                    <a:srgbClr val="C0C0C0"/>
                  </a:outerShdw>
                </a:effectLst>
              </a:rPr>
              <a:t>objetos, </a:t>
            </a:r>
          </a:p>
          <a:p>
            <a:pPr lvl="1" eaLnBrk="1" hangingPunct="1">
              <a:lnSpc>
                <a:spcPct val="80000"/>
              </a:lnSpc>
              <a:defRPr/>
            </a:pPr>
            <a:r>
              <a:rPr lang="es-MX" dirty="0">
                <a:effectLst>
                  <a:outerShdw blurRad="38100" dist="38100" dir="2700000" algn="tl">
                    <a:srgbClr val="C0C0C0"/>
                  </a:outerShdw>
                </a:effectLst>
              </a:rPr>
              <a:t>lugares, </a:t>
            </a:r>
          </a:p>
          <a:p>
            <a:pPr lvl="1" eaLnBrk="1" hangingPunct="1">
              <a:lnSpc>
                <a:spcPct val="80000"/>
              </a:lnSpc>
              <a:defRPr/>
            </a:pPr>
            <a:r>
              <a:rPr lang="es-MX" dirty="0">
                <a:effectLst>
                  <a:outerShdw blurRad="38100" dist="38100" dir="2700000" algn="tl">
                    <a:srgbClr val="C0C0C0"/>
                  </a:outerShdw>
                </a:effectLst>
              </a:rPr>
              <a:t>situaciones.</a:t>
            </a:r>
          </a:p>
          <a:p>
            <a:pPr eaLnBrk="1" hangingPunct="1">
              <a:lnSpc>
                <a:spcPct val="80000"/>
              </a:lnSpc>
              <a:defRPr/>
            </a:pPr>
            <a:endParaRPr lang="es-ES" sz="2000" dirty="0">
              <a:effectLst>
                <a:outerShdw blurRad="38100" dist="38100" dir="2700000" algn="tl">
                  <a:srgbClr val="C0C0C0"/>
                </a:outerShdw>
              </a:effectLst>
              <a:latin typeface="Comic Sans MS" pitchFamily="66" charset="0"/>
            </a:endParaRPr>
          </a:p>
        </p:txBody>
      </p:sp>
      <p:pic>
        <p:nvPicPr>
          <p:cNvPr id="58372" name="Picture 4" descr="supermercado2_g">
            <a:hlinkClick r:id="rId2"/>
            <a:extLst>
              <a:ext uri="{FF2B5EF4-FFF2-40B4-BE49-F238E27FC236}">
                <a16:creationId xmlns:a16="http://schemas.microsoft.com/office/drawing/2014/main" id="{2E7C88AE-4851-D044-92FE-82D989BF8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43980"/>
            <a:ext cx="1839911" cy="246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6">
            <a:extLst>
              <a:ext uri="{FF2B5EF4-FFF2-40B4-BE49-F238E27FC236}">
                <a16:creationId xmlns:a16="http://schemas.microsoft.com/office/drawing/2014/main" id="{927BA2C3-ACC8-1842-BF49-D8F81C1AD563}"/>
              </a:ext>
            </a:extLst>
          </p:cNvPr>
          <p:cNvSpPr txBox="1"/>
          <p:nvPr/>
        </p:nvSpPr>
        <p:spPr>
          <a:xfrm>
            <a:off x="4486656" y="-459432"/>
            <a:ext cx="184731" cy="769441"/>
          </a:xfrm>
          <a:prstGeom prst="rect">
            <a:avLst/>
          </a:prstGeom>
          <a:noFill/>
        </p:spPr>
        <p:txBody>
          <a:bodyPr wrap="none" rtlCol="0">
            <a:spAutoFit/>
          </a:bodyPr>
          <a:lstStyle/>
          <a:p>
            <a:endParaRPr lang="es-CL" dirty="0"/>
          </a:p>
        </p:txBody>
      </p:sp>
      <p:sp>
        <p:nvSpPr>
          <p:cNvPr id="8" name="Text Box 2">
            <a:extLst>
              <a:ext uri="{FF2B5EF4-FFF2-40B4-BE49-F238E27FC236}">
                <a16:creationId xmlns:a16="http://schemas.microsoft.com/office/drawing/2014/main" id="{F8E83067-E7BC-254B-97EC-CC7BE0517101}"/>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dirty="0">
                <a:solidFill>
                  <a:srgbClr val="417204"/>
                </a:solidFill>
              </a:rPr>
              <a:t>Preparación y Evaluación de Proyectos</a:t>
            </a:r>
          </a:p>
        </p:txBody>
      </p:sp>
      <p:sp>
        <p:nvSpPr>
          <p:cNvPr id="9" name="Text Box 4">
            <a:extLst>
              <a:ext uri="{FF2B5EF4-FFF2-40B4-BE49-F238E27FC236}">
                <a16:creationId xmlns:a16="http://schemas.microsoft.com/office/drawing/2014/main" id="{3C9DDC22-6547-5840-9EA8-ABED39205341}"/>
              </a:ext>
            </a:extLst>
          </p:cNvPr>
          <p:cNvSpPr txBox="1">
            <a:spLocks noChangeArrowheads="1"/>
          </p:cNvSpPr>
          <p:nvPr/>
        </p:nvSpPr>
        <p:spPr bwMode="auto">
          <a:xfrm>
            <a:off x="400050" y="692696"/>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pic>
        <p:nvPicPr>
          <p:cNvPr id="2" name="Imagen 1">
            <a:extLst>
              <a:ext uri="{FF2B5EF4-FFF2-40B4-BE49-F238E27FC236}">
                <a16:creationId xmlns:a16="http://schemas.microsoft.com/office/drawing/2014/main" id="{C331113E-9318-D944-859C-63DF11B2C887}"/>
              </a:ext>
            </a:extLst>
          </p:cNvPr>
          <p:cNvPicPr>
            <a:picLocks noChangeAspect="1"/>
          </p:cNvPicPr>
          <p:nvPr/>
        </p:nvPicPr>
        <p:blipFill>
          <a:blip r:embed="rId4"/>
          <a:stretch>
            <a:fillRect/>
          </a:stretch>
        </p:blipFill>
        <p:spPr>
          <a:xfrm>
            <a:off x="1783373" y="3173807"/>
            <a:ext cx="1996539" cy="2996681"/>
          </a:xfrm>
          <a:prstGeom prst="rect">
            <a:avLst/>
          </a:prstGeom>
        </p:spPr>
      </p:pic>
    </p:spTree>
    <p:extLst>
      <p:ext uri="{BB962C8B-B14F-4D97-AF65-F5344CB8AC3E}">
        <p14:creationId xmlns:p14="http://schemas.microsoft.com/office/powerpoint/2010/main" val="2687904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18E0C44-0FA1-C849-A9FF-378CA2922F20}"/>
              </a:ext>
            </a:extLst>
          </p:cNvPr>
          <p:cNvSpPr>
            <a:spLocks noGrp="1" noChangeArrowheads="1"/>
          </p:cNvSpPr>
          <p:nvPr>
            <p:ph type="title"/>
          </p:nvPr>
        </p:nvSpPr>
        <p:spPr>
          <a:xfrm>
            <a:off x="329948" y="939404"/>
            <a:ext cx="7162800" cy="449263"/>
          </a:xfrm>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es-ES_tradnl" altLang="es-CL" sz="2600" kern="1200" dirty="0">
                <a:solidFill>
                  <a:srgbClr val="417204"/>
                </a:solidFill>
                <a:ea typeface="+mn-ea"/>
                <a:cs typeface="+mn-cs"/>
              </a:rPr>
              <a:t>Investigación y Ensayos</a:t>
            </a:r>
          </a:p>
        </p:txBody>
      </p:sp>
      <p:sp>
        <p:nvSpPr>
          <p:cNvPr id="91139" name="Rectangle 3">
            <a:extLst>
              <a:ext uri="{FF2B5EF4-FFF2-40B4-BE49-F238E27FC236}">
                <a16:creationId xmlns:a16="http://schemas.microsoft.com/office/drawing/2014/main" id="{45B63124-713E-704A-86B5-801A9325D6B8}"/>
              </a:ext>
            </a:extLst>
          </p:cNvPr>
          <p:cNvSpPr>
            <a:spLocks noGrp="1" noChangeArrowheads="1"/>
          </p:cNvSpPr>
          <p:nvPr>
            <p:ph type="body" idx="1"/>
          </p:nvPr>
        </p:nvSpPr>
        <p:spPr>
          <a:xfrm>
            <a:off x="4606927" y="1525378"/>
            <a:ext cx="4391843" cy="2328365"/>
          </a:xfrm>
        </p:spPr>
        <p:txBody>
          <a:bodyPr/>
          <a:lstStyle/>
          <a:p>
            <a:pPr marL="0" indent="0">
              <a:buFont typeface="Wingdings" pitchFamily="2" charset="2"/>
              <a:buNone/>
              <a:defRPr/>
            </a:pPr>
            <a:r>
              <a:rPr lang="es-ES_tradnl" altLang="es-CL" sz="2000" dirty="0"/>
              <a:t>Dependiendo de la complejidad puede ser necesario hacer investigación bibliográfica, simulaciones, ensayos, “</a:t>
            </a:r>
            <a:r>
              <a:rPr lang="es-ES_tradnl" altLang="es-CL" sz="2000" dirty="0" err="1"/>
              <a:t>benchmarks</a:t>
            </a:r>
            <a:r>
              <a:rPr lang="es-ES_tradnl" altLang="es-CL" sz="2000" dirty="0"/>
              <a:t>” para rendimientos, visita y revisión de soluciones similares o utilizando similares tecnologías o métodos, etc.</a:t>
            </a:r>
            <a:endParaRPr lang="es-ES_tradnl" altLang="es-CL" dirty="0"/>
          </a:p>
        </p:txBody>
      </p:sp>
      <p:sp>
        <p:nvSpPr>
          <p:cNvPr id="5" name="Rectangle 2">
            <a:extLst>
              <a:ext uri="{FF2B5EF4-FFF2-40B4-BE49-F238E27FC236}">
                <a16:creationId xmlns:a16="http://schemas.microsoft.com/office/drawing/2014/main" id="{92F7A802-3A3A-6047-92F9-CB4E4881D1E3}"/>
              </a:ext>
            </a:extLst>
          </p:cNvPr>
          <p:cNvSpPr txBox="1">
            <a:spLocks noChangeArrowheads="1"/>
          </p:cNvSpPr>
          <p:nvPr/>
        </p:nvSpPr>
        <p:spPr bwMode="auto">
          <a:xfrm>
            <a:off x="347663" y="388938"/>
            <a:ext cx="74644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spAutoFit/>
          </a:bodyPr>
          <a:lstStyle>
            <a:lvl1pPr algn="l" rtl="0" eaLnBrk="0" fontAlgn="base" hangingPunct="0">
              <a:lnSpc>
                <a:spcPct val="90000"/>
              </a:lnSpc>
              <a:spcBef>
                <a:spcPct val="0"/>
              </a:spcBef>
              <a:spcAft>
                <a:spcPct val="0"/>
              </a:spcAft>
              <a:defRPr sz="3600" b="1">
                <a:solidFill>
                  <a:srgbClr val="204392"/>
                </a:solidFill>
                <a:latin typeface="+mj-lt"/>
                <a:ea typeface="+mj-ea"/>
                <a:cs typeface="+mj-cs"/>
              </a:defRPr>
            </a:lvl1pPr>
            <a:lvl2pPr algn="l" rtl="0" eaLnBrk="0" fontAlgn="base" hangingPunct="0">
              <a:lnSpc>
                <a:spcPct val="90000"/>
              </a:lnSpc>
              <a:spcBef>
                <a:spcPct val="0"/>
              </a:spcBef>
              <a:spcAft>
                <a:spcPct val="0"/>
              </a:spcAft>
              <a:defRPr sz="3600" b="1">
                <a:solidFill>
                  <a:srgbClr val="204392"/>
                </a:solidFill>
                <a:latin typeface="Arial" pitchFamily="34" charset="0"/>
              </a:defRPr>
            </a:lvl2pPr>
            <a:lvl3pPr algn="l" rtl="0" eaLnBrk="0" fontAlgn="base" hangingPunct="0">
              <a:lnSpc>
                <a:spcPct val="90000"/>
              </a:lnSpc>
              <a:spcBef>
                <a:spcPct val="0"/>
              </a:spcBef>
              <a:spcAft>
                <a:spcPct val="0"/>
              </a:spcAft>
              <a:defRPr sz="3600" b="1">
                <a:solidFill>
                  <a:srgbClr val="204392"/>
                </a:solidFill>
                <a:latin typeface="Arial" pitchFamily="34" charset="0"/>
              </a:defRPr>
            </a:lvl3pPr>
            <a:lvl4pPr algn="l" rtl="0" eaLnBrk="0" fontAlgn="base" hangingPunct="0">
              <a:lnSpc>
                <a:spcPct val="90000"/>
              </a:lnSpc>
              <a:spcBef>
                <a:spcPct val="0"/>
              </a:spcBef>
              <a:spcAft>
                <a:spcPct val="0"/>
              </a:spcAft>
              <a:defRPr sz="3600" b="1">
                <a:solidFill>
                  <a:srgbClr val="204392"/>
                </a:solidFill>
                <a:latin typeface="Arial" pitchFamily="34" charset="0"/>
              </a:defRPr>
            </a:lvl4pPr>
            <a:lvl5pPr algn="l" rtl="0" eaLnBrk="0" fontAlgn="base" hangingPunct="0">
              <a:lnSpc>
                <a:spcPct val="90000"/>
              </a:lnSpc>
              <a:spcBef>
                <a:spcPct val="0"/>
              </a:spcBef>
              <a:spcAft>
                <a:spcPct val="0"/>
              </a:spcAft>
              <a:defRPr sz="3600" b="1">
                <a:solidFill>
                  <a:srgbClr val="204392"/>
                </a:solidFill>
                <a:latin typeface="Arial" pitchFamily="34" charset="0"/>
              </a:defRPr>
            </a:lvl5pPr>
            <a:lvl6pPr marL="457200" algn="l" rtl="0" fontAlgn="base">
              <a:lnSpc>
                <a:spcPct val="90000"/>
              </a:lnSpc>
              <a:spcBef>
                <a:spcPct val="0"/>
              </a:spcBef>
              <a:spcAft>
                <a:spcPct val="0"/>
              </a:spcAft>
              <a:defRPr sz="3600" b="1">
                <a:solidFill>
                  <a:srgbClr val="204392"/>
                </a:solidFill>
                <a:latin typeface="Arial" pitchFamily="34" charset="0"/>
              </a:defRPr>
            </a:lvl6pPr>
            <a:lvl7pPr marL="914400" algn="l" rtl="0" fontAlgn="base">
              <a:lnSpc>
                <a:spcPct val="90000"/>
              </a:lnSpc>
              <a:spcBef>
                <a:spcPct val="0"/>
              </a:spcBef>
              <a:spcAft>
                <a:spcPct val="0"/>
              </a:spcAft>
              <a:defRPr sz="3600" b="1">
                <a:solidFill>
                  <a:srgbClr val="204392"/>
                </a:solidFill>
                <a:latin typeface="Arial" pitchFamily="34" charset="0"/>
              </a:defRPr>
            </a:lvl7pPr>
            <a:lvl8pPr marL="1371600" algn="l" rtl="0" fontAlgn="base">
              <a:lnSpc>
                <a:spcPct val="90000"/>
              </a:lnSpc>
              <a:spcBef>
                <a:spcPct val="0"/>
              </a:spcBef>
              <a:spcAft>
                <a:spcPct val="0"/>
              </a:spcAft>
              <a:defRPr sz="3600" b="1">
                <a:solidFill>
                  <a:srgbClr val="204392"/>
                </a:solidFill>
                <a:latin typeface="Arial" pitchFamily="34" charset="0"/>
              </a:defRPr>
            </a:lvl8pPr>
            <a:lvl9pPr marL="1828800" algn="l" rtl="0" fontAlgn="base">
              <a:lnSpc>
                <a:spcPct val="90000"/>
              </a:lnSpc>
              <a:spcBef>
                <a:spcPct val="0"/>
              </a:spcBef>
              <a:spcAft>
                <a:spcPct val="0"/>
              </a:spcAft>
              <a:defRPr sz="3600" b="1">
                <a:solidFill>
                  <a:srgbClr val="204392"/>
                </a:solidFill>
                <a:latin typeface="Arial" pitchFamily="34" charset="0"/>
              </a:defRPr>
            </a:lvl9pPr>
          </a:lstStyle>
          <a:p>
            <a:pPr algn="ctr" eaLnBrk="1" hangingPunct="1">
              <a:defRPr/>
            </a:pPr>
            <a:r>
              <a:rPr lang="es-ES_tradnl" altLang="es-CL" sz="2600" dirty="0">
                <a:solidFill>
                  <a:srgbClr val="417204"/>
                </a:solidFill>
                <a:ea typeface="+mn-ea"/>
                <a:cs typeface="+mn-cs"/>
              </a:rPr>
              <a:t>Estudio de Ingeniería del Proyecto</a:t>
            </a:r>
          </a:p>
        </p:txBody>
      </p:sp>
      <p:pic>
        <p:nvPicPr>
          <p:cNvPr id="2" name="Imagen 1">
            <a:extLst>
              <a:ext uri="{FF2B5EF4-FFF2-40B4-BE49-F238E27FC236}">
                <a16:creationId xmlns:a16="http://schemas.microsoft.com/office/drawing/2014/main" id="{60EE21F0-1E64-964F-AD26-F607D762D2E1}"/>
              </a:ext>
            </a:extLst>
          </p:cNvPr>
          <p:cNvPicPr>
            <a:picLocks noChangeAspect="1"/>
          </p:cNvPicPr>
          <p:nvPr/>
        </p:nvPicPr>
        <p:blipFill>
          <a:blip r:embed="rId2"/>
          <a:stretch>
            <a:fillRect/>
          </a:stretch>
        </p:blipFill>
        <p:spPr>
          <a:xfrm>
            <a:off x="827584" y="1467960"/>
            <a:ext cx="3496275" cy="2496028"/>
          </a:xfrm>
          <a:prstGeom prst="rect">
            <a:avLst/>
          </a:prstGeom>
        </p:spPr>
      </p:pic>
      <p:sp>
        <p:nvSpPr>
          <p:cNvPr id="9" name="Rectangle 3">
            <a:extLst>
              <a:ext uri="{FF2B5EF4-FFF2-40B4-BE49-F238E27FC236}">
                <a16:creationId xmlns:a16="http://schemas.microsoft.com/office/drawing/2014/main" id="{B8CEEE3F-3BC1-D04B-8E7D-D9A6A131A941}"/>
              </a:ext>
            </a:extLst>
          </p:cNvPr>
          <p:cNvSpPr txBox="1">
            <a:spLocks noChangeArrowheads="1"/>
          </p:cNvSpPr>
          <p:nvPr/>
        </p:nvSpPr>
        <p:spPr bwMode="auto">
          <a:xfrm>
            <a:off x="719137" y="3853743"/>
            <a:ext cx="77057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285750" indent="-285750" algn="l" rtl="0" eaLnBrk="0" fontAlgn="base" hangingPunct="0">
              <a:lnSpc>
                <a:spcPct val="90000"/>
              </a:lnSpc>
              <a:spcBef>
                <a:spcPct val="30000"/>
              </a:spcBef>
              <a:spcAft>
                <a:spcPct val="0"/>
              </a:spcAft>
              <a:buClr>
                <a:srgbClr val="037C03"/>
              </a:buClr>
              <a:buSzPct val="85000"/>
              <a:buFont typeface="Wingdings" pitchFamily="2" charset="2"/>
              <a:buChar char="l"/>
              <a:defRPr sz="2400" b="1">
                <a:solidFill>
                  <a:srgbClr val="000000"/>
                </a:solidFill>
                <a:latin typeface="+mn-lt"/>
                <a:ea typeface="+mn-ea"/>
                <a:cs typeface="+mn-cs"/>
              </a:defRPr>
            </a:lvl1pPr>
            <a:lvl2pPr marL="685800" indent="-228600" algn="l" rtl="0" eaLnBrk="0" fontAlgn="base" hangingPunct="0">
              <a:lnSpc>
                <a:spcPct val="90000"/>
              </a:lnSpc>
              <a:spcBef>
                <a:spcPct val="30000"/>
              </a:spcBef>
              <a:spcAft>
                <a:spcPct val="0"/>
              </a:spcAft>
              <a:buClr>
                <a:srgbClr val="037C03"/>
              </a:buClr>
              <a:buSzPct val="80000"/>
              <a:buFont typeface="Wingdings" pitchFamily="2" charset="2"/>
              <a:buChar char="n"/>
              <a:defRPr b="1">
                <a:solidFill>
                  <a:srgbClr val="000000"/>
                </a:solidFill>
                <a:latin typeface="+mn-lt"/>
              </a:defRPr>
            </a:lvl2pPr>
            <a:lvl3pPr marL="1143000" indent="-228600" algn="l" rtl="0" eaLnBrk="0" fontAlgn="base" hangingPunct="0">
              <a:lnSpc>
                <a:spcPct val="90000"/>
              </a:lnSpc>
              <a:spcBef>
                <a:spcPct val="30000"/>
              </a:spcBef>
              <a:spcAft>
                <a:spcPct val="0"/>
              </a:spcAft>
              <a:buClr>
                <a:srgbClr val="037C03"/>
              </a:buClr>
              <a:buSzPct val="75000"/>
              <a:buFont typeface="Wingdings" pitchFamily="2" charset="2"/>
              <a:buChar char="u"/>
              <a:defRPr b="1">
                <a:solidFill>
                  <a:srgbClr val="000000"/>
                </a:solidFill>
                <a:latin typeface="+mn-lt"/>
              </a:defRPr>
            </a:lvl3pPr>
            <a:lvl4pPr marL="1543050" indent="-171450" algn="l" rtl="0" eaLnBrk="0" fontAlgn="base" hangingPunct="0">
              <a:lnSpc>
                <a:spcPct val="90000"/>
              </a:lnSpc>
              <a:spcBef>
                <a:spcPct val="30000"/>
              </a:spcBef>
              <a:spcAft>
                <a:spcPct val="0"/>
              </a:spcAft>
              <a:buClr>
                <a:srgbClr val="037C03"/>
              </a:buClr>
              <a:buSzPct val="80000"/>
              <a:buFont typeface="Wingdings" pitchFamily="2" charset="2"/>
              <a:buChar char="l"/>
              <a:defRPr sz="1400" b="1">
                <a:solidFill>
                  <a:srgbClr val="000000"/>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rgbClr val="000000"/>
                </a:solidFill>
                <a:latin typeface="+mn-lt"/>
              </a:defRPr>
            </a:lvl5pPr>
            <a:lvl6pPr marL="2457450" indent="-171450" algn="l" rtl="0" fontAlgn="base">
              <a:lnSpc>
                <a:spcPct val="90000"/>
              </a:lnSpc>
              <a:spcBef>
                <a:spcPct val="30000"/>
              </a:spcBef>
              <a:spcAft>
                <a:spcPct val="0"/>
              </a:spcAft>
              <a:buSzPct val="100000"/>
              <a:buChar char="–"/>
              <a:defRPr sz="1400" b="1">
                <a:solidFill>
                  <a:srgbClr val="000000"/>
                </a:solidFill>
                <a:latin typeface="+mn-lt"/>
              </a:defRPr>
            </a:lvl6pPr>
            <a:lvl7pPr marL="2914650" indent="-171450" algn="l" rtl="0" fontAlgn="base">
              <a:lnSpc>
                <a:spcPct val="90000"/>
              </a:lnSpc>
              <a:spcBef>
                <a:spcPct val="30000"/>
              </a:spcBef>
              <a:spcAft>
                <a:spcPct val="0"/>
              </a:spcAft>
              <a:buSzPct val="100000"/>
              <a:buChar char="–"/>
              <a:defRPr sz="1400" b="1">
                <a:solidFill>
                  <a:srgbClr val="000000"/>
                </a:solidFill>
                <a:latin typeface="+mn-lt"/>
              </a:defRPr>
            </a:lvl7pPr>
            <a:lvl8pPr marL="3371850" indent="-171450" algn="l" rtl="0" fontAlgn="base">
              <a:lnSpc>
                <a:spcPct val="90000"/>
              </a:lnSpc>
              <a:spcBef>
                <a:spcPct val="30000"/>
              </a:spcBef>
              <a:spcAft>
                <a:spcPct val="0"/>
              </a:spcAft>
              <a:buSzPct val="100000"/>
              <a:buChar char="–"/>
              <a:defRPr sz="1400" b="1">
                <a:solidFill>
                  <a:srgbClr val="000000"/>
                </a:solidFill>
                <a:latin typeface="+mn-lt"/>
              </a:defRPr>
            </a:lvl8pPr>
            <a:lvl9pPr marL="3829050" indent="-171450" algn="l" rtl="0" fontAlgn="base">
              <a:lnSpc>
                <a:spcPct val="90000"/>
              </a:lnSpc>
              <a:spcBef>
                <a:spcPct val="30000"/>
              </a:spcBef>
              <a:spcAft>
                <a:spcPct val="0"/>
              </a:spcAft>
              <a:buSzPct val="100000"/>
              <a:buChar char="–"/>
              <a:defRPr sz="1400" b="1">
                <a:solidFill>
                  <a:srgbClr val="000000"/>
                </a:solidFill>
                <a:latin typeface="+mn-lt"/>
              </a:defRPr>
            </a:lvl9pPr>
          </a:lstStyle>
          <a:p>
            <a:pPr marL="0" indent="0">
              <a:buFont typeface="Wingdings" pitchFamily="2" charset="2"/>
              <a:buNone/>
              <a:defRPr/>
            </a:pPr>
            <a:r>
              <a:rPr lang="es-ES_tradnl" altLang="es-CL" sz="2000" kern="0" dirty="0"/>
              <a:t>                                                        Se busca demostrar la posibilidad de desarrollar, integrar, instalar, operar y escalar en el futuro de acuerdo a lo requerido.</a:t>
            </a:r>
          </a:p>
          <a:p>
            <a:pPr marL="0" indent="0">
              <a:buFont typeface="Wingdings" pitchFamily="2" charset="2"/>
              <a:buNone/>
              <a:defRPr/>
            </a:pPr>
            <a:r>
              <a:rPr lang="es-ES_tradnl" altLang="es-CL" sz="2000" kern="0" dirty="0"/>
              <a:t>     Ejemplo</a:t>
            </a:r>
          </a:p>
          <a:p>
            <a:pPr lvl="1">
              <a:defRPr/>
            </a:pPr>
            <a:r>
              <a:rPr lang="es-ES_tradnl" altLang="es-CL" sz="1800" kern="0" dirty="0"/>
              <a:t>Conectividad disponible y proyectada en los lugares requeridos.</a:t>
            </a:r>
          </a:p>
          <a:p>
            <a:pPr lvl="1">
              <a:defRPr/>
            </a:pPr>
            <a:r>
              <a:rPr lang="es-ES_tradnl" altLang="es-CL" sz="1800" kern="0" dirty="0"/>
              <a:t>Interoperabilidad de componentes, plataformas y aplicaciones que se implantan respecto a las actuales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38FF4C9-6990-7944-BC5E-5E2FBE366E37}"/>
              </a:ext>
            </a:extLst>
          </p:cNvPr>
          <p:cNvPicPr>
            <a:picLocks noChangeAspect="1"/>
          </p:cNvPicPr>
          <p:nvPr/>
        </p:nvPicPr>
        <p:blipFill>
          <a:blip r:embed="rId2"/>
          <a:stretch>
            <a:fillRect/>
          </a:stretch>
        </p:blipFill>
        <p:spPr>
          <a:xfrm>
            <a:off x="3707904" y="3148004"/>
            <a:ext cx="5364088" cy="3017300"/>
          </a:xfrm>
          <a:prstGeom prst="rect">
            <a:avLst/>
          </a:prstGeom>
        </p:spPr>
      </p:pic>
      <p:sp>
        <p:nvSpPr>
          <p:cNvPr id="79874" name="Rectangle 2">
            <a:extLst>
              <a:ext uri="{FF2B5EF4-FFF2-40B4-BE49-F238E27FC236}">
                <a16:creationId xmlns:a16="http://schemas.microsoft.com/office/drawing/2014/main" id="{67BA344E-F09C-8E47-AADD-27D647559180}"/>
              </a:ext>
            </a:extLst>
          </p:cNvPr>
          <p:cNvSpPr>
            <a:spLocks noGrp="1" noChangeArrowheads="1"/>
          </p:cNvSpPr>
          <p:nvPr>
            <p:ph type="title"/>
          </p:nvPr>
        </p:nvSpPr>
        <p:spPr>
          <a:xfrm>
            <a:off x="5211762" y="1269132"/>
            <a:ext cx="3336925" cy="647700"/>
          </a:xfrm>
        </p:spPr>
        <p:txBody>
          <a:bodyPr/>
          <a:lstStyle/>
          <a:p>
            <a:pPr eaLnBrk="1" hangingPunct="1">
              <a:defRPr/>
            </a:pPr>
            <a:r>
              <a:rPr lang="es-MX" altLang="es-CL" sz="3200" dirty="0">
                <a:solidFill>
                  <a:schemeClr val="accent1">
                    <a:lumMod val="50000"/>
                  </a:schemeClr>
                </a:solidFill>
                <a:latin typeface="Comic Sans MS" panose="030F0702030302020204" pitchFamily="66" charset="0"/>
              </a:rPr>
              <a:t>La Observación</a:t>
            </a:r>
            <a:endParaRPr lang="es-ES" altLang="es-CL" sz="3200" dirty="0">
              <a:solidFill>
                <a:schemeClr val="accent1">
                  <a:lumMod val="50000"/>
                </a:schemeClr>
              </a:solidFill>
              <a:latin typeface="Comic Sans MS" panose="030F0702030302020204" pitchFamily="66" charset="0"/>
            </a:endParaRPr>
          </a:p>
        </p:txBody>
      </p:sp>
      <p:sp>
        <p:nvSpPr>
          <p:cNvPr id="128003" name="Rectangle 3">
            <a:extLst>
              <a:ext uri="{FF2B5EF4-FFF2-40B4-BE49-F238E27FC236}">
                <a16:creationId xmlns:a16="http://schemas.microsoft.com/office/drawing/2014/main" id="{0AC17837-EAA8-1546-A299-3BA14F64BB58}"/>
              </a:ext>
            </a:extLst>
          </p:cNvPr>
          <p:cNvSpPr>
            <a:spLocks noGrp="1" noChangeArrowheads="1"/>
          </p:cNvSpPr>
          <p:nvPr>
            <p:ph type="body" idx="1"/>
          </p:nvPr>
        </p:nvSpPr>
        <p:spPr>
          <a:xfrm>
            <a:off x="400050" y="1484784"/>
            <a:ext cx="8232775" cy="4609182"/>
          </a:xfrm>
        </p:spPr>
        <p:txBody>
          <a:bodyPr/>
          <a:lstStyle/>
          <a:p>
            <a:pPr eaLnBrk="1" hangingPunct="1">
              <a:lnSpc>
                <a:spcPct val="80000"/>
              </a:lnSpc>
              <a:buFontTx/>
              <a:buNone/>
              <a:defRPr/>
            </a:pPr>
            <a:r>
              <a:rPr lang="es-MX" dirty="0">
                <a:effectLst>
                  <a:outerShdw blurRad="38100" dist="38100" dir="2700000" algn="tl">
                    <a:srgbClr val="C0C0C0"/>
                  </a:outerShdw>
                </a:effectLst>
              </a:rPr>
              <a:t>MODALIDADES</a:t>
            </a:r>
          </a:p>
          <a:p>
            <a:pPr eaLnBrk="1" hangingPunct="1">
              <a:lnSpc>
                <a:spcPct val="80000"/>
              </a:lnSpc>
              <a:buFontTx/>
              <a:buNone/>
              <a:defRPr/>
            </a:pPr>
            <a:endParaRPr lang="es-MX" sz="200" dirty="0">
              <a:effectLst>
                <a:outerShdw blurRad="38100" dist="38100" dir="2700000" algn="tl">
                  <a:srgbClr val="C0C0C0"/>
                </a:outerShdw>
              </a:effectLst>
            </a:endParaRPr>
          </a:p>
          <a:p>
            <a:pPr eaLnBrk="1" hangingPunct="1">
              <a:lnSpc>
                <a:spcPct val="80000"/>
              </a:lnSpc>
              <a:defRPr/>
            </a:pPr>
            <a:r>
              <a:rPr lang="es-MX" sz="1800" dirty="0">
                <a:effectLst>
                  <a:outerShdw blurRad="38100" dist="38100" dir="2700000" algn="tl">
                    <a:srgbClr val="C0C0C0"/>
                  </a:outerShdw>
                </a:effectLst>
              </a:rPr>
              <a:t>Personal (de comportamientos)</a:t>
            </a:r>
          </a:p>
          <a:p>
            <a:pPr lvl="1" eaLnBrk="1" hangingPunct="1">
              <a:lnSpc>
                <a:spcPct val="80000"/>
              </a:lnSpc>
              <a:defRPr/>
            </a:pPr>
            <a:r>
              <a:rPr lang="es-MX" sz="1600" dirty="0">
                <a:effectLst>
                  <a:outerShdw blurRad="38100" dist="38100" dir="2700000" algn="tl">
                    <a:srgbClr val="C0C0C0"/>
                  </a:outerShdw>
                </a:effectLst>
              </a:rPr>
              <a:t>Observación con plantilla estructurada</a:t>
            </a:r>
          </a:p>
          <a:p>
            <a:pPr lvl="1" eaLnBrk="1" hangingPunct="1">
              <a:lnSpc>
                <a:spcPct val="80000"/>
              </a:lnSpc>
              <a:defRPr/>
            </a:pPr>
            <a:r>
              <a:rPr lang="es-MX" sz="1600" dirty="0">
                <a:effectLst>
                  <a:outerShdw blurRad="38100" dist="38100" dir="2700000" algn="tl">
                    <a:srgbClr val="C0C0C0"/>
                  </a:outerShdw>
                </a:effectLst>
              </a:rPr>
              <a:t>Observación abierta</a:t>
            </a:r>
          </a:p>
          <a:p>
            <a:pPr lvl="1" eaLnBrk="1" hangingPunct="1">
              <a:lnSpc>
                <a:spcPct val="80000"/>
              </a:lnSpc>
              <a:defRPr/>
            </a:pPr>
            <a:r>
              <a:rPr lang="es-MX" sz="1600" dirty="0">
                <a:effectLst>
                  <a:outerShdw blurRad="38100" dist="38100" dir="2700000" algn="tl">
                    <a:srgbClr val="C0C0C0"/>
                  </a:outerShdw>
                </a:effectLst>
              </a:rPr>
              <a:t>Participante (se involucra la inteligencia del observador)</a:t>
            </a:r>
          </a:p>
          <a:p>
            <a:pPr eaLnBrk="1" hangingPunct="1">
              <a:lnSpc>
                <a:spcPct val="80000"/>
              </a:lnSpc>
              <a:defRPr/>
            </a:pPr>
            <a:r>
              <a:rPr lang="es-MX" sz="1800" dirty="0">
                <a:effectLst>
                  <a:outerShdw blurRad="38100" dist="38100" dir="2700000" algn="tl">
                    <a:srgbClr val="C0C0C0"/>
                  </a:outerShdw>
                </a:effectLst>
              </a:rPr>
              <a:t>Mecánica</a:t>
            </a:r>
          </a:p>
          <a:p>
            <a:pPr lvl="1" eaLnBrk="1" hangingPunct="1">
              <a:lnSpc>
                <a:spcPct val="80000"/>
              </a:lnSpc>
              <a:defRPr/>
            </a:pPr>
            <a:r>
              <a:rPr lang="es-MX" sz="1600" dirty="0">
                <a:effectLst>
                  <a:outerShdw blurRad="38100" dist="38100" dir="2700000" algn="tl">
                    <a:srgbClr val="C0C0C0"/>
                  </a:outerShdw>
                </a:effectLst>
              </a:rPr>
              <a:t>Video</a:t>
            </a:r>
          </a:p>
          <a:p>
            <a:pPr lvl="1" eaLnBrk="1" hangingPunct="1">
              <a:lnSpc>
                <a:spcPct val="80000"/>
              </a:lnSpc>
              <a:defRPr/>
            </a:pPr>
            <a:r>
              <a:rPr lang="es-MX" sz="1600" dirty="0">
                <a:effectLst>
                  <a:outerShdw blurRad="38100" dist="38100" dir="2700000" algn="tl">
                    <a:srgbClr val="C0C0C0"/>
                  </a:outerShdw>
                </a:effectLst>
              </a:rPr>
              <a:t>Reconocimiento de patrones</a:t>
            </a:r>
          </a:p>
          <a:p>
            <a:pPr lvl="1" eaLnBrk="1" hangingPunct="1">
              <a:lnSpc>
                <a:spcPct val="80000"/>
              </a:lnSpc>
              <a:defRPr/>
            </a:pPr>
            <a:r>
              <a:rPr lang="es-MX" sz="1600" dirty="0">
                <a:effectLst>
                  <a:outerShdw blurRad="38100" dist="38100" dir="2700000" algn="tl">
                    <a:srgbClr val="C0C0C0"/>
                  </a:outerShdw>
                </a:effectLst>
              </a:rPr>
              <a:t>Lectores ópticos</a:t>
            </a:r>
          </a:p>
          <a:p>
            <a:pPr lvl="1" eaLnBrk="1" hangingPunct="1">
              <a:lnSpc>
                <a:spcPct val="80000"/>
              </a:lnSpc>
              <a:defRPr/>
            </a:pPr>
            <a:r>
              <a:rPr lang="es-MX" sz="1600" dirty="0">
                <a:effectLst>
                  <a:outerShdw blurRad="38100" dist="38100" dir="2700000" algn="tl">
                    <a:srgbClr val="C0C0C0"/>
                  </a:outerShdw>
                </a:effectLst>
              </a:rPr>
              <a:t>Audímetros</a:t>
            </a:r>
          </a:p>
          <a:p>
            <a:pPr eaLnBrk="1" hangingPunct="1">
              <a:lnSpc>
                <a:spcPct val="80000"/>
              </a:lnSpc>
              <a:defRPr/>
            </a:pPr>
            <a:r>
              <a:rPr lang="es-MX" sz="1800" dirty="0">
                <a:effectLst>
                  <a:outerShdw blurRad="38100" dist="38100" dir="2700000" algn="tl">
                    <a:srgbClr val="C0C0C0"/>
                  </a:outerShdw>
                </a:effectLst>
              </a:rPr>
              <a:t>De objetos y situaciones (indirecta)</a:t>
            </a:r>
          </a:p>
          <a:p>
            <a:pPr lvl="1" eaLnBrk="1" hangingPunct="1">
              <a:lnSpc>
                <a:spcPct val="80000"/>
              </a:lnSpc>
              <a:defRPr/>
            </a:pPr>
            <a:r>
              <a:rPr lang="es-MX" sz="1600" dirty="0">
                <a:effectLst>
                  <a:outerShdw blurRad="38100" dist="38100" dir="2700000" algn="tl">
                    <a:srgbClr val="C0C0C0"/>
                  </a:outerShdw>
                </a:effectLst>
              </a:rPr>
              <a:t>Inventarios</a:t>
            </a:r>
          </a:p>
          <a:p>
            <a:pPr lvl="1" eaLnBrk="1" hangingPunct="1">
              <a:lnSpc>
                <a:spcPct val="80000"/>
              </a:lnSpc>
              <a:defRPr/>
            </a:pPr>
            <a:r>
              <a:rPr lang="es-MX" sz="1600" dirty="0">
                <a:effectLst>
                  <a:outerShdw blurRad="38100" dist="38100" dir="2700000" algn="tl">
                    <a:srgbClr val="C0C0C0"/>
                  </a:outerShdw>
                </a:effectLst>
              </a:rPr>
              <a:t>Basura</a:t>
            </a:r>
          </a:p>
          <a:p>
            <a:pPr lvl="1" eaLnBrk="1" hangingPunct="1">
              <a:lnSpc>
                <a:spcPct val="80000"/>
              </a:lnSpc>
              <a:defRPr/>
            </a:pPr>
            <a:r>
              <a:rPr lang="es-MX" sz="1600" dirty="0">
                <a:effectLst>
                  <a:outerShdw blurRad="38100" dist="38100" dir="2700000" algn="tl">
                    <a:srgbClr val="C0C0C0"/>
                  </a:outerShdw>
                </a:effectLst>
              </a:rPr>
              <a:t>Puntos de venta</a:t>
            </a:r>
          </a:p>
          <a:p>
            <a:pPr eaLnBrk="1" hangingPunct="1">
              <a:lnSpc>
                <a:spcPct val="80000"/>
              </a:lnSpc>
              <a:defRPr/>
            </a:pPr>
            <a:r>
              <a:rPr lang="es-MX" sz="1800" dirty="0">
                <a:effectLst>
                  <a:outerShdw blurRad="38100" dist="38100" dir="2700000" algn="tl">
                    <a:srgbClr val="C0C0C0"/>
                  </a:outerShdw>
                </a:effectLst>
              </a:rPr>
              <a:t>Otros</a:t>
            </a:r>
          </a:p>
          <a:p>
            <a:pPr lvl="1" eaLnBrk="1" hangingPunct="1">
              <a:lnSpc>
                <a:spcPct val="80000"/>
              </a:lnSpc>
              <a:defRPr/>
            </a:pPr>
            <a:r>
              <a:rPr lang="es-MX" sz="1600" dirty="0">
                <a:effectLst>
                  <a:outerShdw blurRad="38100" dist="38100" dir="2700000" algn="tl">
                    <a:srgbClr val="C0C0C0"/>
                  </a:outerShdw>
                </a:effectLst>
              </a:rPr>
              <a:t>Estructurada o abierta </a:t>
            </a:r>
          </a:p>
          <a:p>
            <a:pPr lvl="1" eaLnBrk="1" hangingPunct="1">
              <a:lnSpc>
                <a:spcPct val="80000"/>
              </a:lnSpc>
              <a:defRPr/>
            </a:pPr>
            <a:r>
              <a:rPr lang="es-MX" sz="1600" dirty="0">
                <a:effectLst>
                  <a:outerShdw blurRad="38100" dist="38100" dir="2700000" algn="tl">
                    <a:srgbClr val="C0C0C0"/>
                  </a:outerShdw>
                </a:effectLst>
              </a:rPr>
              <a:t>Análisis de contenidos</a:t>
            </a:r>
          </a:p>
        </p:txBody>
      </p:sp>
      <p:sp>
        <p:nvSpPr>
          <p:cNvPr id="7" name="CuadroTexto 6">
            <a:extLst>
              <a:ext uri="{FF2B5EF4-FFF2-40B4-BE49-F238E27FC236}">
                <a16:creationId xmlns:a16="http://schemas.microsoft.com/office/drawing/2014/main" id="{927BA2C3-ACC8-1842-BF49-D8F81C1AD563}"/>
              </a:ext>
            </a:extLst>
          </p:cNvPr>
          <p:cNvSpPr txBox="1"/>
          <p:nvPr/>
        </p:nvSpPr>
        <p:spPr>
          <a:xfrm>
            <a:off x="4486656" y="-459432"/>
            <a:ext cx="184731" cy="769441"/>
          </a:xfrm>
          <a:prstGeom prst="rect">
            <a:avLst/>
          </a:prstGeom>
          <a:noFill/>
        </p:spPr>
        <p:txBody>
          <a:bodyPr wrap="none" rtlCol="0">
            <a:spAutoFit/>
          </a:bodyPr>
          <a:lstStyle/>
          <a:p>
            <a:endParaRPr lang="es-CL" dirty="0"/>
          </a:p>
        </p:txBody>
      </p:sp>
      <p:sp>
        <p:nvSpPr>
          <p:cNvPr id="8" name="Text Box 2">
            <a:extLst>
              <a:ext uri="{FF2B5EF4-FFF2-40B4-BE49-F238E27FC236}">
                <a16:creationId xmlns:a16="http://schemas.microsoft.com/office/drawing/2014/main" id="{EE56E28E-461F-5140-AA66-4B727BB7EF34}"/>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dirty="0">
                <a:solidFill>
                  <a:srgbClr val="417204"/>
                </a:solidFill>
              </a:rPr>
              <a:t>Preparación y Evaluación de Proyectos</a:t>
            </a:r>
          </a:p>
        </p:txBody>
      </p:sp>
      <p:sp>
        <p:nvSpPr>
          <p:cNvPr id="9" name="Text Box 4">
            <a:extLst>
              <a:ext uri="{FF2B5EF4-FFF2-40B4-BE49-F238E27FC236}">
                <a16:creationId xmlns:a16="http://schemas.microsoft.com/office/drawing/2014/main" id="{D49108D4-7D18-1949-B5C9-D51C72B36A3D}"/>
              </a:ext>
            </a:extLst>
          </p:cNvPr>
          <p:cNvSpPr txBox="1">
            <a:spLocks noChangeArrowheads="1"/>
          </p:cNvSpPr>
          <p:nvPr/>
        </p:nvSpPr>
        <p:spPr bwMode="auto">
          <a:xfrm>
            <a:off x="400050" y="692696"/>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Tree>
    <p:extLst>
      <p:ext uri="{BB962C8B-B14F-4D97-AF65-F5344CB8AC3E}">
        <p14:creationId xmlns:p14="http://schemas.microsoft.com/office/powerpoint/2010/main" val="12477524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F178E4DB-9DDB-A545-A34F-D58F484E7D48}"/>
              </a:ext>
            </a:extLst>
          </p:cNvPr>
          <p:cNvSpPr>
            <a:spLocks noGrp="1" noChangeArrowheads="1"/>
          </p:cNvSpPr>
          <p:nvPr>
            <p:ph type="title"/>
          </p:nvPr>
        </p:nvSpPr>
        <p:spPr>
          <a:xfrm>
            <a:off x="395536" y="1125686"/>
            <a:ext cx="4824412" cy="719138"/>
          </a:xfrm>
        </p:spPr>
        <p:txBody>
          <a:bodyPr/>
          <a:lstStyle/>
          <a:p>
            <a:pPr eaLnBrk="1" hangingPunct="1">
              <a:defRPr/>
            </a:pPr>
            <a:r>
              <a:rPr lang="es-MX" altLang="es-CL" sz="3200" dirty="0">
                <a:solidFill>
                  <a:schemeClr val="accent1">
                    <a:lumMod val="50000"/>
                  </a:schemeClr>
                </a:solidFill>
                <a:latin typeface="Comic Sans MS" panose="030F0702030302020204" pitchFamily="66" charset="0"/>
              </a:rPr>
              <a:t>La Experimentación</a:t>
            </a:r>
            <a:endParaRPr lang="es-ES" altLang="es-CL" sz="3200" dirty="0">
              <a:solidFill>
                <a:schemeClr val="accent1">
                  <a:lumMod val="50000"/>
                </a:schemeClr>
              </a:solidFill>
              <a:latin typeface="Comic Sans MS" panose="030F0702030302020204" pitchFamily="66" charset="0"/>
            </a:endParaRPr>
          </a:p>
        </p:txBody>
      </p:sp>
      <p:sp>
        <p:nvSpPr>
          <p:cNvPr id="129027" name="Rectangle 3">
            <a:extLst>
              <a:ext uri="{FF2B5EF4-FFF2-40B4-BE49-F238E27FC236}">
                <a16:creationId xmlns:a16="http://schemas.microsoft.com/office/drawing/2014/main" id="{ED848E5A-AA88-144C-A70E-E7E2E9FD2B6A}"/>
              </a:ext>
            </a:extLst>
          </p:cNvPr>
          <p:cNvSpPr>
            <a:spLocks noGrp="1" noChangeArrowheads="1"/>
          </p:cNvSpPr>
          <p:nvPr>
            <p:ph type="body" idx="1"/>
          </p:nvPr>
        </p:nvSpPr>
        <p:spPr>
          <a:xfrm>
            <a:off x="433388" y="2000274"/>
            <a:ext cx="7772400" cy="3960813"/>
          </a:xfrm>
        </p:spPr>
        <p:txBody>
          <a:bodyPr/>
          <a:lstStyle/>
          <a:p>
            <a:pPr eaLnBrk="1" hangingPunct="1">
              <a:lnSpc>
                <a:spcPct val="80000"/>
              </a:lnSpc>
              <a:buFontTx/>
              <a:buNone/>
              <a:defRPr/>
            </a:pPr>
            <a:r>
              <a:rPr lang="es-MX" sz="2000" dirty="0"/>
              <a:t>Se utiliza para verificar y deseablemente medir relaciones de </a:t>
            </a:r>
            <a:r>
              <a:rPr lang="es-MX" sz="2000" dirty="0">
                <a:effectLst>
                  <a:outerShdw blurRad="38100" dist="38100" dir="2700000" algn="tl">
                    <a:srgbClr val="C0C0C0"/>
                  </a:outerShdw>
                </a:effectLst>
              </a:rPr>
              <a:t>causalidad</a:t>
            </a:r>
            <a:r>
              <a:rPr lang="es-MX" sz="2000" dirty="0"/>
              <a:t> entre variables que inciden en los comportamientos o aspectos investigados.</a:t>
            </a:r>
          </a:p>
          <a:p>
            <a:pPr eaLnBrk="1" hangingPunct="1">
              <a:lnSpc>
                <a:spcPct val="80000"/>
              </a:lnSpc>
              <a:buFontTx/>
              <a:buNone/>
              <a:defRPr/>
            </a:pPr>
            <a:endParaRPr lang="es-MX" sz="1050" dirty="0"/>
          </a:p>
          <a:p>
            <a:pPr eaLnBrk="1" hangingPunct="1">
              <a:lnSpc>
                <a:spcPct val="80000"/>
              </a:lnSpc>
              <a:buFontTx/>
              <a:buNone/>
              <a:defRPr/>
            </a:pPr>
            <a:r>
              <a:rPr lang="es-MX" sz="2000" dirty="0"/>
              <a:t>Se fundamentan en métodos estadísticos y permiten verificar asertos tales como “a mayor ancho de banda disponible, mayor será facturación por comunicaciones con video”, o “una mayor comisión aumenta las ventas”</a:t>
            </a:r>
          </a:p>
          <a:p>
            <a:pPr eaLnBrk="1" hangingPunct="1">
              <a:lnSpc>
                <a:spcPct val="80000"/>
              </a:lnSpc>
              <a:buFontTx/>
              <a:buNone/>
              <a:defRPr/>
            </a:pPr>
            <a:endParaRPr lang="es-MX" sz="900" dirty="0"/>
          </a:p>
          <a:p>
            <a:pPr eaLnBrk="1" hangingPunct="1">
              <a:lnSpc>
                <a:spcPct val="80000"/>
              </a:lnSpc>
              <a:buFontTx/>
              <a:buNone/>
              <a:defRPr/>
            </a:pPr>
            <a:r>
              <a:rPr lang="es-MX" sz="2000" dirty="0"/>
              <a:t>Algunas definiciones</a:t>
            </a:r>
          </a:p>
          <a:p>
            <a:pPr eaLnBrk="1" hangingPunct="1">
              <a:lnSpc>
                <a:spcPct val="80000"/>
              </a:lnSpc>
              <a:defRPr/>
            </a:pPr>
            <a:r>
              <a:rPr lang="es-MX" sz="1800" dirty="0"/>
              <a:t>Experimento</a:t>
            </a:r>
          </a:p>
          <a:p>
            <a:pPr eaLnBrk="1" hangingPunct="1">
              <a:lnSpc>
                <a:spcPct val="80000"/>
              </a:lnSpc>
              <a:defRPr/>
            </a:pPr>
            <a:r>
              <a:rPr lang="es-MX" sz="1800" dirty="0"/>
              <a:t>Unidades de prueba (experimentación)</a:t>
            </a:r>
          </a:p>
          <a:p>
            <a:pPr eaLnBrk="1" hangingPunct="1">
              <a:lnSpc>
                <a:spcPct val="80000"/>
              </a:lnSpc>
              <a:defRPr/>
            </a:pPr>
            <a:r>
              <a:rPr lang="es-MX" sz="1800" dirty="0"/>
              <a:t>Variables o factores</a:t>
            </a:r>
          </a:p>
          <a:p>
            <a:pPr eaLnBrk="1" hangingPunct="1">
              <a:lnSpc>
                <a:spcPct val="80000"/>
              </a:lnSpc>
              <a:defRPr/>
            </a:pPr>
            <a:r>
              <a:rPr lang="es-MX" sz="1800" dirty="0"/>
              <a:t>Diseño experimental</a:t>
            </a:r>
          </a:p>
          <a:p>
            <a:pPr eaLnBrk="1" hangingPunct="1">
              <a:lnSpc>
                <a:spcPct val="80000"/>
              </a:lnSpc>
              <a:defRPr/>
            </a:pPr>
            <a:r>
              <a:rPr lang="es-MX" sz="1800" dirty="0"/>
              <a:t>Grupo de Control o testigo</a:t>
            </a:r>
          </a:p>
          <a:p>
            <a:pPr eaLnBrk="1" hangingPunct="1">
              <a:lnSpc>
                <a:spcPct val="80000"/>
              </a:lnSpc>
              <a:defRPr/>
            </a:pPr>
            <a:endParaRPr lang="es-ES" sz="2000" dirty="0">
              <a:latin typeface="Comic Sans MS" pitchFamily="66" charset="0"/>
            </a:endParaRPr>
          </a:p>
        </p:txBody>
      </p:sp>
      <p:pic>
        <p:nvPicPr>
          <p:cNvPr id="59396" name="Picture 10" descr="Disperlineal">
            <a:hlinkClick r:id="rId2"/>
            <a:extLst>
              <a:ext uri="{FF2B5EF4-FFF2-40B4-BE49-F238E27FC236}">
                <a16:creationId xmlns:a16="http://schemas.microsoft.com/office/drawing/2014/main" id="{4E7E6C3B-6DE2-2845-B156-6B6466E7C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019" y="4005064"/>
            <a:ext cx="2834413"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CFA0337F-A03D-F742-AA98-DA9AD6CE70A0}"/>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dirty="0">
                <a:solidFill>
                  <a:srgbClr val="417204"/>
                </a:solidFill>
              </a:rPr>
              <a:t>Preparación y Evaluación de Proyectos</a:t>
            </a:r>
          </a:p>
        </p:txBody>
      </p:sp>
      <p:sp>
        <p:nvSpPr>
          <p:cNvPr id="7" name="Text Box 4">
            <a:extLst>
              <a:ext uri="{FF2B5EF4-FFF2-40B4-BE49-F238E27FC236}">
                <a16:creationId xmlns:a16="http://schemas.microsoft.com/office/drawing/2014/main" id="{D022A0F1-EC4C-8047-90CF-95CF98ECBCCB}"/>
              </a:ext>
            </a:extLst>
          </p:cNvPr>
          <p:cNvSpPr txBox="1">
            <a:spLocks noChangeArrowheads="1"/>
          </p:cNvSpPr>
          <p:nvPr/>
        </p:nvSpPr>
        <p:spPr bwMode="auto">
          <a:xfrm>
            <a:off x="400050" y="692696"/>
            <a:ext cx="6480175" cy="461962"/>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Determinación de la Demanda (Mercado)</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D261A87C-3364-AA4B-92E6-17704C237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719138"/>
            <a:ext cx="8915400"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4">
            <a:extLst>
              <a:ext uri="{FF2B5EF4-FFF2-40B4-BE49-F238E27FC236}">
                <a16:creationId xmlns:a16="http://schemas.microsoft.com/office/drawing/2014/main" id="{E56ECCE4-8E1F-704C-A0B8-2BD06681116F}"/>
              </a:ext>
            </a:extLst>
          </p:cNvPr>
          <p:cNvSpPr>
            <a:spLocks noChangeArrowheads="1"/>
          </p:cNvSpPr>
          <p:nvPr/>
        </p:nvSpPr>
        <p:spPr bwMode="auto">
          <a:xfrm>
            <a:off x="4813300" y="620713"/>
            <a:ext cx="3465513"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 altLang="es-CL" sz="2000">
                <a:solidFill>
                  <a:srgbClr val="204392"/>
                </a:solidFill>
              </a:rPr>
              <a:t>Relación Detallada de Estudios en la Preparación y Evaluación de Proyectos</a:t>
            </a:r>
            <a:endParaRPr lang="es-ES_tradnl" altLang="es-CL" sz="2000">
              <a:solidFill>
                <a:srgbClr val="204392"/>
              </a:solidFill>
            </a:endParaRPr>
          </a:p>
        </p:txBody>
      </p:sp>
      <p:grpSp>
        <p:nvGrpSpPr>
          <p:cNvPr id="61444" name="Group 11">
            <a:extLst>
              <a:ext uri="{FF2B5EF4-FFF2-40B4-BE49-F238E27FC236}">
                <a16:creationId xmlns:a16="http://schemas.microsoft.com/office/drawing/2014/main" id="{22101F0A-B1F4-BB4E-B638-534514682C46}"/>
              </a:ext>
            </a:extLst>
          </p:cNvPr>
          <p:cNvGrpSpPr>
            <a:grpSpLocks/>
          </p:cNvGrpSpPr>
          <p:nvPr/>
        </p:nvGrpSpPr>
        <p:grpSpPr bwMode="auto">
          <a:xfrm>
            <a:off x="2319338" y="5986463"/>
            <a:ext cx="6140450" cy="293687"/>
            <a:chOff x="1461" y="3771"/>
            <a:chExt cx="3868" cy="185"/>
          </a:xfrm>
        </p:grpSpPr>
        <p:sp>
          <p:nvSpPr>
            <p:cNvPr id="61447" name="Rectangle 5">
              <a:extLst>
                <a:ext uri="{FF2B5EF4-FFF2-40B4-BE49-F238E27FC236}">
                  <a16:creationId xmlns:a16="http://schemas.microsoft.com/office/drawing/2014/main" id="{E8D211A5-87A5-F047-AE54-4F78ED986897}"/>
                </a:ext>
              </a:extLst>
            </p:cNvPr>
            <p:cNvSpPr>
              <a:spLocks noChangeArrowheads="1"/>
            </p:cNvSpPr>
            <p:nvPr/>
          </p:nvSpPr>
          <p:spPr bwMode="auto">
            <a:xfrm>
              <a:off x="1461" y="3788"/>
              <a:ext cx="3868"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1448" name="Rectangle 6">
              <a:extLst>
                <a:ext uri="{FF2B5EF4-FFF2-40B4-BE49-F238E27FC236}">
                  <a16:creationId xmlns:a16="http://schemas.microsoft.com/office/drawing/2014/main" id="{61445A40-286E-5B40-B193-F808D5B64A71}"/>
                </a:ext>
              </a:extLst>
            </p:cNvPr>
            <p:cNvSpPr>
              <a:spLocks noChangeArrowheads="1"/>
            </p:cNvSpPr>
            <p:nvPr/>
          </p:nvSpPr>
          <p:spPr bwMode="auto">
            <a:xfrm>
              <a:off x="1461" y="3788"/>
              <a:ext cx="31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INTERRELACIONES ENTRE LOS ESTUDIOS PARA PREPARAR Y EVALUAR UN PROYECTO</a:t>
              </a:r>
              <a:endParaRPr lang="es-ES_tradnl" altLang="es-CL"/>
            </a:p>
          </p:txBody>
        </p:sp>
        <p:sp>
          <p:nvSpPr>
            <p:cNvPr id="61449" name="Rectangle 7">
              <a:extLst>
                <a:ext uri="{FF2B5EF4-FFF2-40B4-BE49-F238E27FC236}">
                  <a16:creationId xmlns:a16="http://schemas.microsoft.com/office/drawing/2014/main" id="{017B877B-A35E-444D-8D64-632E4B20E432}"/>
                </a:ext>
              </a:extLst>
            </p:cNvPr>
            <p:cNvSpPr>
              <a:spLocks noChangeArrowheads="1"/>
            </p:cNvSpPr>
            <p:nvPr/>
          </p:nvSpPr>
          <p:spPr bwMode="auto">
            <a:xfrm>
              <a:off x="4649" y="3771"/>
              <a:ext cx="6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700">
                  <a:solidFill>
                    <a:srgbClr val="000000"/>
                  </a:solidFill>
                </a:rPr>
                <a:t>(*)</a:t>
              </a:r>
              <a:endParaRPr lang="es-ES_tradnl" altLang="es-CL"/>
            </a:p>
          </p:txBody>
        </p:sp>
        <p:sp>
          <p:nvSpPr>
            <p:cNvPr id="61450" name="Rectangle 8">
              <a:extLst>
                <a:ext uri="{FF2B5EF4-FFF2-40B4-BE49-F238E27FC236}">
                  <a16:creationId xmlns:a16="http://schemas.microsoft.com/office/drawing/2014/main" id="{3CB7674A-BA50-A947-8780-C86743E5C0E5}"/>
                </a:ext>
              </a:extLst>
            </p:cNvPr>
            <p:cNvSpPr>
              <a:spLocks noChangeArrowheads="1"/>
            </p:cNvSpPr>
            <p:nvPr/>
          </p:nvSpPr>
          <p:spPr bwMode="auto">
            <a:xfrm>
              <a:off x="1496" y="3869"/>
              <a:ext cx="3830"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1451" name="Rectangle 9">
              <a:extLst>
                <a:ext uri="{FF2B5EF4-FFF2-40B4-BE49-F238E27FC236}">
                  <a16:creationId xmlns:a16="http://schemas.microsoft.com/office/drawing/2014/main" id="{9814683A-ACDF-B24B-8F12-7A42893B2DFB}"/>
                </a:ext>
              </a:extLst>
            </p:cNvPr>
            <p:cNvSpPr>
              <a:spLocks noChangeArrowheads="1"/>
            </p:cNvSpPr>
            <p:nvPr/>
          </p:nvSpPr>
          <p:spPr bwMode="auto">
            <a:xfrm>
              <a:off x="1496" y="3875"/>
              <a:ext cx="221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800" b="0">
                  <a:solidFill>
                    <a:srgbClr val="000000"/>
                  </a:solidFill>
                </a:rPr>
                <a:t>(*)  Adaptado de Evaluación de Proyectos, Nassir y Reinaldo Sapag, (c) 1997</a:t>
              </a:r>
              <a:endParaRPr lang="es-ES_tradnl" altLang="es-CL"/>
            </a:p>
          </p:txBody>
        </p:sp>
        <p:sp>
          <p:nvSpPr>
            <p:cNvPr id="61452" name="Rectangle 10">
              <a:extLst>
                <a:ext uri="{FF2B5EF4-FFF2-40B4-BE49-F238E27FC236}">
                  <a16:creationId xmlns:a16="http://schemas.microsoft.com/office/drawing/2014/main" id="{69275F24-D7DD-7943-BE08-EBFB71AA85E1}"/>
                </a:ext>
              </a:extLst>
            </p:cNvPr>
            <p:cNvSpPr>
              <a:spLocks noChangeArrowheads="1"/>
            </p:cNvSpPr>
            <p:nvPr/>
          </p:nvSpPr>
          <p:spPr bwMode="auto">
            <a:xfrm>
              <a:off x="3725" y="3870"/>
              <a:ext cx="15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b="0">
                  <a:solidFill>
                    <a:srgbClr val="000000"/>
                  </a:solidFill>
                </a:rPr>
                <a:t>, J.Elliott, para Escuela de Ingeniería Civil, U.D.P.</a:t>
              </a:r>
              <a:endParaRPr lang="es-ES_tradnl" altLang="es-CL"/>
            </a:p>
          </p:txBody>
        </p:sp>
      </p:grpSp>
      <p:sp>
        <p:nvSpPr>
          <p:cNvPr id="61445" name="Text Box 2">
            <a:extLst>
              <a:ext uri="{FF2B5EF4-FFF2-40B4-BE49-F238E27FC236}">
                <a16:creationId xmlns:a16="http://schemas.microsoft.com/office/drawing/2014/main" id="{8A905D9F-EB36-DE48-ACA5-595B0E5498BE}"/>
              </a:ext>
            </a:extLst>
          </p:cNvPr>
          <p:cNvSpPr txBox="1">
            <a:spLocks noChangeArrowheads="1"/>
          </p:cNvSpPr>
          <p:nvPr/>
        </p:nvSpPr>
        <p:spPr bwMode="auto">
          <a:xfrm>
            <a:off x="395288" y="333375"/>
            <a:ext cx="8424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CL" altLang="es-CL" sz="2000">
                <a:solidFill>
                  <a:srgbClr val="800000"/>
                </a:solidFill>
              </a:rPr>
              <a:t>LA EVALUACIÓN DE PROYECTOS COMO UN PROCESO</a:t>
            </a:r>
            <a:endParaRPr lang="es-ES" altLang="es-CL" sz="2000">
              <a:solidFill>
                <a:srgbClr val="800000"/>
              </a:solidFill>
            </a:endParaRPr>
          </a:p>
        </p:txBody>
      </p:sp>
      <p:sp>
        <p:nvSpPr>
          <p:cNvPr id="61446" name="Flecha arriba 1">
            <a:extLst>
              <a:ext uri="{FF2B5EF4-FFF2-40B4-BE49-F238E27FC236}">
                <a16:creationId xmlns:a16="http://schemas.microsoft.com/office/drawing/2014/main" id="{44F3E9B4-1250-464B-BFEC-A4AFFD9FC511}"/>
              </a:ext>
            </a:extLst>
          </p:cNvPr>
          <p:cNvSpPr>
            <a:spLocks noChangeArrowheads="1"/>
          </p:cNvSpPr>
          <p:nvPr/>
        </p:nvSpPr>
        <p:spPr bwMode="auto">
          <a:xfrm rot="2659901">
            <a:off x="622300" y="5519738"/>
            <a:ext cx="1079500" cy="1150937"/>
          </a:xfrm>
          <a:prstGeom prst="upArrow">
            <a:avLst>
              <a:gd name="adj1" fmla="val 50000"/>
              <a:gd name="adj2" fmla="val 49977"/>
            </a:avLst>
          </a:prstGeom>
          <a:solidFill>
            <a:srgbClr val="51DC00"/>
          </a:solidFill>
          <a:ln>
            <a:noFill/>
          </a:ln>
          <a:effectLst>
            <a:outerShdw dist="107763" dir="2700000" algn="ctr" rotWithShape="0">
              <a:schemeClr val="bg2"/>
            </a:outerShdw>
          </a:effectLst>
          <a:extLst>
            <a:ext uri="{91240B29-F687-4F45-9708-019B960494DF}">
              <a14:hiddenLine xmlns:a14="http://schemas.microsoft.com/office/drawing/2010/main" w="12700" algn="ctr">
                <a:solidFill>
                  <a:srgbClr val="000000"/>
                </a:solidFill>
                <a:round/>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CL" altLang="es-CL"/>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A1C1C7A7-F1C0-5446-889D-36A7703CEE64}"/>
              </a:ext>
            </a:extLst>
          </p:cNvPr>
          <p:cNvSpPr txBox="1">
            <a:spLocks noChangeArrowheads="1"/>
          </p:cNvSpPr>
          <p:nvPr/>
        </p:nvSpPr>
        <p:spPr bwMode="auto">
          <a:xfrm>
            <a:off x="392113" y="3241675"/>
            <a:ext cx="8174037" cy="3046413"/>
          </a:xfrm>
          <a:prstGeom prst="rect">
            <a:avLst/>
          </a:prstGeom>
          <a:solidFill>
            <a:schemeClr val="accent1">
              <a:lumMod val="40000"/>
              <a:lumOff val="60000"/>
            </a:schemeClr>
          </a:solidFill>
          <a:ln>
            <a:noFill/>
          </a:ln>
          <a:effectLst/>
        </p:spPr>
        <p:txBody>
          <a:bodyPr>
            <a:spAutoFit/>
          </a:bodyPr>
          <a:lstStyle/>
          <a:p>
            <a:pPr eaLnBrk="1" hangingPunct="1">
              <a:defRPr/>
            </a:pPr>
            <a:r>
              <a:rPr lang="es-CL" altLang="es-CL" sz="1900" dirty="0">
                <a:solidFill>
                  <a:schemeClr val="bg2">
                    <a:lumMod val="90000"/>
                    <a:lumOff val="10000"/>
                  </a:schemeClr>
                </a:solidFill>
              </a:rPr>
              <a:t>El estudio del marco y restricciones legales, éticas, sociales, ambientales, puede orientar y  determinar características de la solución, su forma de operar, contratar y vender, los controles que se deben incorporar, la organización con que se debe contar y las relaciones inter empresariales y con los organismos de gobierno, entre otros.</a:t>
            </a:r>
          </a:p>
          <a:p>
            <a:pPr eaLnBrk="1" hangingPunct="1">
              <a:defRPr/>
            </a:pPr>
            <a:endParaRPr lang="es-CL" altLang="es-CL" sz="100" dirty="0">
              <a:solidFill>
                <a:schemeClr val="bg2">
                  <a:lumMod val="90000"/>
                  <a:lumOff val="10000"/>
                </a:schemeClr>
              </a:solidFill>
            </a:endParaRPr>
          </a:p>
          <a:p>
            <a:pPr eaLnBrk="1" hangingPunct="1">
              <a:defRPr/>
            </a:pPr>
            <a:r>
              <a:rPr lang="es-CL" altLang="es-CL" sz="1900" dirty="0">
                <a:solidFill>
                  <a:schemeClr val="bg2">
                    <a:lumMod val="90000"/>
                    <a:lumOff val="10000"/>
                  </a:schemeClr>
                </a:solidFill>
              </a:rPr>
              <a:t>Por lo mismo, influyen en las inversiones y costos de operación, por la mecánica tributaria, licencias, auditorías y certificaciones requeridas, elaboración de información y otros.  También en las formas de cobro de servicios o productos.</a:t>
            </a:r>
          </a:p>
        </p:txBody>
      </p:sp>
      <p:sp>
        <p:nvSpPr>
          <p:cNvPr id="60419" name="Rectangle 4">
            <a:extLst>
              <a:ext uri="{FF2B5EF4-FFF2-40B4-BE49-F238E27FC236}">
                <a16:creationId xmlns:a16="http://schemas.microsoft.com/office/drawing/2014/main" id="{2978E30C-C0C2-F842-B1BD-7ED5E731FC10}"/>
              </a:ext>
            </a:extLst>
          </p:cNvPr>
          <p:cNvSpPr>
            <a:spLocks noChangeArrowheads="1"/>
          </p:cNvSpPr>
          <p:nvPr/>
        </p:nvSpPr>
        <p:spPr bwMode="auto">
          <a:xfrm>
            <a:off x="395288" y="720725"/>
            <a:ext cx="5372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_tradnl" altLang="es-CL" sz="1800">
                <a:solidFill>
                  <a:srgbClr val="204392"/>
                </a:solidFill>
              </a:rPr>
              <a:t>Preparación del Proyecto</a:t>
            </a:r>
          </a:p>
        </p:txBody>
      </p:sp>
      <p:sp>
        <p:nvSpPr>
          <p:cNvPr id="60420" name="Text Box 2">
            <a:extLst>
              <a:ext uri="{FF2B5EF4-FFF2-40B4-BE49-F238E27FC236}">
                <a16:creationId xmlns:a16="http://schemas.microsoft.com/office/drawing/2014/main" id="{D9815426-24FD-F041-8B94-94186FFCC818}"/>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6" name="Text Box 4">
            <a:extLst>
              <a:ext uri="{FF2B5EF4-FFF2-40B4-BE49-F238E27FC236}">
                <a16:creationId xmlns:a16="http://schemas.microsoft.com/office/drawing/2014/main" id="{3BBC189A-19F2-4446-847C-2A9D2C40C78D}"/>
              </a:ext>
            </a:extLst>
          </p:cNvPr>
          <p:cNvSpPr txBox="1">
            <a:spLocks noChangeArrowheads="1"/>
          </p:cNvSpPr>
          <p:nvPr/>
        </p:nvSpPr>
        <p:spPr bwMode="auto">
          <a:xfrm>
            <a:off x="420688" y="1920875"/>
            <a:ext cx="6480175" cy="461963"/>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Estudio de Aspectos Legales</a:t>
            </a:r>
          </a:p>
        </p:txBody>
      </p:sp>
      <p:pic>
        <p:nvPicPr>
          <p:cNvPr id="60422" name="Imagen 1">
            <a:extLst>
              <a:ext uri="{FF2B5EF4-FFF2-40B4-BE49-F238E27FC236}">
                <a16:creationId xmlns:a16="http://schemas.microsoft.com/office/drawing/2014/main" id="{022421C5-C11F-A847-AA87-FFE9221F41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7888" y="852488"/>
            <a:ext cx="26384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4BD374D3-3F7B-704D-B6C4-C25ECE2649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538" y="3254375"/>
            <a:ext cx="4681537"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48194" name="Text Box 2">
            <a:extLst>
              <a:ext uri="{FF2B5EF4-FFF2-40B4-BE49-F238E27FC236}">
                <a16:creationId xmlns:a16="http://schemas.microsoft.com/office/drawing/2014/main" id="{79447989-DB62-C948-BDA1-D16DAA6B85CF}"/>
              </a:ext>
            </a:extLst>
          </p:cNvPr>
          <p:cNvSpPr txBox="1">
            <a:spLocks noChangeArrowheads="1"/>
          </p:cNvSpPr>
          <p:nvPr/>
        </p:nvSpPr>
        <p:spPr bwMode="auto">
          <a:xfrm>
            <a:off x="239713" y="1700213"/>
            <a:ext cx="8664575" cy="1938992"/>
          </a:xfrm>
          <a:prstGeom prst="rect">
            <a:avLst/>
          </a:prstGeom>
          <a:noFill/>
          <a:ln>
            <a:noFill/>
          </a:ln>
          <a:effec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s-CL" altLang="es-CL" sz="1600" dirty="0">
                <a:solidFill>
                  <a:schemeClr val="accent2">
                    <a:lumMod val="50000"/>
                  </a:schemeClr>
                </a:solidFill>
                <a:latin typeface="Arial" pitchFamily="34" charset="0"/>
              </a:rPr>
              <a:t>	</a:t>
            </a:r>
            <a:r>
              <a:rPr lang="es-CL" altLang="es-CL" sz="2000" dirty="0">
                <a:solidFill>
                  <a:schemeClr val="bg2">
                    <a:lumMod val="90000"/>
                    <a:lumOff val="10000"/>
                  </a:schemeClr>
                </a:solidFill>
                <a:latin typeface="Arial" panose="020B0604020202020204" pitchFamily="34" charset="0"/>
              </a:rPr>
              <a:t>Dependiendo del tipo, alcance y extensión o tamaño del proyecto, habrá diversos estudios complementarios que apoyan tanto las decisiones de ingeniería o formas de solución, como los legales, dimensionamiento, organización, etc., todos los cuales influyen en la determinación de las inversiones y flujos de ingresos y costos del proyecto.</a:t>
            </a:r>
            <a:endParaRPr lang="es-ES" altLang="es-CL" sz="2000" dirty="0">
              <a:solidFill>
                <a:schemeClr val="bg2">
                  <a:lumMod val="90000"/>
                  <a:lumOff val="10000"/>
                </a:schemeClr>
              </a:solidFill>
              <a:latin typeface="Arial" panose="020B0604020202020204" pitchFamily="34" charset="0"/>
            </a:endParaRPr>
          </a:p>
        </p:txBody>
      </p:sp>
      <p:sp>
        <p:nvSpPr>
          <p:cNvPr id="9" name="Text Box 4">
            <a:extLst>
              <a:ext uri="{FF2B5EF4-FFF2-40B4-BE49-F238E27FC236}">
                <a16:creationId xmlns:a16="http://schemas.microsoft.com/office/drawing/2014/main" id="{94D53DFE-53D0-1244-BBC5-9E6AF82E6BF8}"/>
              </a:ext>
            </a:extLst>
          </p:cNvPr>
          <p:cNvSpPr txBox="1">
            <a:spLocks noChangeArrowheads="1"/>
          </p:cNvSpPr>
          <p:nvPr/>
        </p:nvSpPr>
        <p:spPr bwMode="auto">
          <a:xfrm>
            <a:off x="324172" y="1168400"/>
            <a:ext cx="8496300" cy="461963"/>
          </a:xfrm>
          <a:prstGeom prst="rect">
            <a:avLst/>
          </a:prstGeom>
          <a:noFill/>
          <a:ln>
            <a:noFill/>
          </a:ln>
          <a:effectLst/>
        </p:spPr>
        <p:txBody>
          <a:bodyPr>
            <a:spAutoFit/>
          </a:bodyPr>
          <a:lstStyle/>
          <a:p>
            <a:pPr eaLnBrk="1" hangingPunct="1">
              <a:defRPr/>
            </a:pPr>
            <a:r>
              <a:rPr lang="es-CL" altLang="es-CL" sz="2400" dirty="0">
                <a:solidFill>
                  <a:schemeClr val="bg2">
                    <a:lumMod val="90000"/>
                    <a:lumOff val="10000"/>
                  </a:schemeClr>
                </a:solidFill>
              </a:rPr>
              <a:t>Estudio de marco y restricciones legales, sociales, etc.</a:t>
            </a:r>
          </a:p>
        </p:txBody>
      </p:sp>
      <p:sp>
        <p:nvSpPr>
          <p:cNvPr id="62469" name="Text Box 2">
            <a:extLst>
              <a:ext uri="{FF2B5EF4-FFF2-40B4-BE49-F238E27FC236}">
                <a16:creationId xmlns:a16="http://schemas.microsoft.com/office/drawing/2014/main" id="{815FD8CB-8060-8D40-A430-C68CC4FDB61C}"/>
              </a:ext>
            </a:extLst>
          </p:cNvPr>
          <p:cNvSpPr txBox="1">
            <a:spLocks noChangeArrowheads="1"/>
          </p:cNvSpPr>
          <p:nvPr/>
        </p:nvSpPr>
        <p:spPr bwMode="auto">
          <a:xfrm>
            <a:off x="250825" y="3665538"/>
            <a:ext cx="511333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r>
              <a:rPr lang="es-ES" altLang="es-CL" sz="2400" dirty="0">
                <a:solidFill>
                  <a:schemeClr val="accent5">
                    <a:lumMod val="25000"/>
                  </a:schemeClr>
                </a:solidFill>
              </a:rPr>
              <a:t>Ejemplos:</a:t>
            </a:r>
          </a:p>
          <a:p>
            <a:pPr eaLnBrk="1" hangingPunct="1">
              <a:buFont typeface="Arial" panose="020B0604020202020204" pitchFamily="34" charset="0"/>
              <a:buChar char="•"/>
            </a:pPr>
            <a:r>
              <a:rPr lang="es-ES" altLang="es-CL" sz="1600" dirty="0">
                <a:solidFill>
                  <a:schemeClr val="accent5">
                    <a:lumMod val="25000"/>
                  </a:schemeClr>
                </a:solidFill>
              </a:rPr>
              <a:t>Restricciones medioambientales o comunitarias </a:t>
            </a:r>
            <a:r>
              <a:rPr lang="es-ES" altLang="es-CL" sz="1200" dirty="0">
                <a:solidFill>
                  <a:schemeClr val="accent5">
                    <a:lumMod val="25000"/>
                  </a:schemeClr>
                </a:solidFill>
              </a:rPr>
              <a:t>(ej. antenas, cableados)</a:t>
            </a:r>
            <a:endParaRPr lang="es-ES" altLang="es-CL" sz="1600" dirty="0">
              <a:solidFill>
                <a:schemeClr val="accent5">
                  <a:lumMod val="25000"/>
                </a:schemeClr>
              </a:solidFill>
            </a:endParaRPr>
          </a:p>
          <a:p>
            <a:pPr eaLnBrk="1" hangingPunct="1">
              <a:buFont typeface="Arial" panose="020B0604020202020204" pitchFamily="34" charset="0"/>
              <a:buChar char="•"/>
            </a:pPr>
            <a:r>
              <a:rPr lang="es-ES" altLang="es-CL" sz="1600" dirty="0">
                <a:solidFill>
                  <a:schemeClr val="accent5">
                    <a:lumMod val="25000"/>
                  </a:schemeClr>
                </a:solidFill>
              </a:rPr>
              <a:t>Propiedad intelectual </a:t>
            </a:r>
            <a:r>
              <a:rPr lang="es-ES" altLang="es-CL" sz="1200" dirty="0">
                <a:solidFill>
                  <a:schemeClr val="accent5">
                    <a:lumMod val="25000"/>
                  </a:schemeClr>
                </a:solidFill>
              </a:rPr>
              <a:t>(ej. software, imágenes))</a:t>
            </a:r>
            <a:endParaRPr lang="es-ES" altLang="es-CL" sz="1600" dirty="0">
              <a:solidFill>
                <a:schemeClr val="accent5">
                  <a:lumMod val="25000"/>
                </a:schemeClr>
              </a:solidFill>
            </a:endParaRPr>
          </a:p>
          <a:p>
            <a:pPr eaLnBrk="1" hangingPunct="1">
              <a:buFont typeface="Arial" panose="020B0604020202020204" pitchFamily="34" charset="0"/>
              <a:buChar char="•"/>
            </a:pPr>
            <a:r>
              <a:rPr lang="es-ES" altLang="es-CL" sz="1600" dirty="0">
                <a:solidFill>
                  <a:schemeClr val="accent5">
                    <a:lumMod val="25000"/>
                  </a:schemeClr>
                </a:solidFill>
              </a:rPr>
              <a:t>Legislaciones restrictivas </a:t>
            </a:r>
            <a:r>
              <a:rPr lang="es-ES" altLang="es-CL" sz="1200" dirty="0">
                <a:solidFill>
                  <a:schemeClr val="accent5">
                    <a:lumMod val="25000"/>
                  </a:schemeClr>
                </a:solidFill>
              </a:rPr>
              <a:t>(ej. juegos de azar) </a:t>
            </a:r>
            <a:endParaRPr lang="es-ES" altLang="es-CL" sz="1600" dirty="0">
              <a:solidFill>
                <a:schemeClr val="accent5">
                  <a:lumMod val="25000"/>
                </a:schemeClr>
              </a:solidFill>
            </a:endParaRPr>
          </a:p>
          <a:p>
            <a:pPr eaLnBrk="1" hangingPunct="1">
              <a:buFont typeface="Arial" panose="020B0604020202020204" pitchFamily="34" charset="0"/>
              <a:buChar char="•"/>
            </a:pPr>
            <a:r>
              <a:rPr lang="es-ES" altLang="es-CL" sz="1600" dirty="0">
                <a:solidFill>
                  <a:schemeClr val="accent5">
                    <a:lumMod val="25000"/>
                  </a:schemeClr>
                </a:solidFill>
              </a:rPr>
              <a:t>Legislación laboral </a:t>
            </a:r>
            <a:r>
              <a:rPr lang="es-ES" altLang="es-CL" sz="1200" dirty="0">
                <a:solidFill>
                  <a:schemeClr val="accent5">
                    <a:lumMod val="25000"/>
                  </a:schemeClr>
                </a:solidFill>
              </a:rPr>
              <a:t>(tipos de contratos, costos)</a:t>
            </a:r>
            <a:endParaRPr lang="es-ES" altLang="es-CL" sz="1600" dirty="0">
              <a:solidFill>
                <a:schemeClr val="accent5">
                  <a:lumMod val="25000"/>
                </a:schemeClr>
              </a:solidFill>
            </a:endParaRPr>
          </a:p>
          <a:p>
            <a:pPr eaLnBrk="1" hangingPunct="1">
              <a:buFont typeface="Arial" panose="020B0604020202020204" pitchFamily="34" charset="0"/>
              <a:buChar char="•"/>
            </a:pPr>
            <a:r>
              <a:rPr lang="es-ES" altLang="es-CL" sz="1600" dirty="0">
                <a:solidFill>
                  <a:schemeClr val="accent5">
                    <a:lumMod val="25000"/>
                  </a:schemeClr>
                </a:solidFill>
              </a:rPr>
              <a:t>Tarifas de servicios por zonas </a:t>
            </a:r>
            <a:r>
              <a:rPr lang="es-ES" altLang="es-CL" sz="1200" dirty="0">
                <a:solidFill>
                  <a:schemeClr val="accent5">
                    <a:lumMod val="25000"/>
                  </a:schemeClr>
                </a:solidFill>
              </a:rPr>
              <a:t>(energía, </a:t>
            </a:r>
            <a:r>
              <a:rPr lang="es-ES" altLang="es-CL" sz="1200" dirty="0" err="1">
                <a:solidFill>
                  <a:schemeClr val="accent5">
                    <a:lumMod val="25000"/>
                  </a:schemeClr>
                </a:solidFill>
              </a:rPr>
              <a:t>datacomm</a:t>
            </a:r>
            <a:r>
              <a:rPr lang="es-ES" altLang="es-CL" sz="1200" dirty="0">
                <a:solidFill>
                  <a:schemeClr val="accent5">
                    <a:lumMod val="25000"/>
                  </a:schemeClr>
                </a:solidFill>
              </a:rPr>
              <a:t>) </a:t>
            </a:r>
            <a:endParaRPr lang="es-ES" altLang="es-CL" sz="1600" dirty="0">
              <a:solidFill>
                <a:schemeClr val="accent5">
                  <a:lumMod val="25000"/>
                </a:schemeClr>
              </a:solidFill>
            </a:endParaRPr>
          </a:p>
          <a:p>
            <a:pPr eaLnBrk="1" hangingPunct="1">
              <a:buFont typeface="Arial" panose="020B0604020202020204" pitchFamily="34" charset="0"/>
              <a:buChar char="•"/>
            </a:pPr>
            <a:r>
              <a:rPr lang="es-ES" altLang="es-CL" sz="1600" dirty="0">
                <a:solidFill>
                  <a:schemeClr val="accent5">
                    <a:lumMod val="25000"/>
                  </a:schemeClr>
                </a:solidFill>
              </a:rPr>
              <a:t>Beneficios tributarios por zonas </a:t>
            </a:r>
          </a:p>
          <a:p>
            <a:pPr eaLnBrk="1" hangingPunct="1">
              <a:buFont typeface="Arial" panose="020B0604020202020204" pitchFamily="34" charset="0"/>
              <a:buChar char="•"/>
            </a:pPr>
            <a:r>
              <a:rPr lang="es-ES" altLang="es-CL" sz="1600" dirty="0">
                <a:solidFill>
                  <a:schemeClr val="accent5">
                    <a:lumMod val="25000"/>
                  </a:schemeClr>
                </a:solidFill>
              </a:rPr>
              <a:t>Subsidios para contrataciones </a:t>
            </a:r>
            <a:r>
              <a:rPr lang="es-ES" altLang="es-CL" sz="1600" dirty="0" err="1">
                <a:solidFill>
                  <a:schemeClr val="accent5">
                    <a:lumMod val="25000"/>
                  </a:schemeClr>
                </a:solidFill>
              </a:rPr>
              <a:t>etc</a:t>
            </a:r>
            <a:r>
              <a:rPr lang="es-ES" altLang="es-CL" sz="1600" dirty="0">
                <a:solidFill>
                  <a:schemeClr val="accent5">
                    <a:lumMod val="25000"/>
                  </a:schemeClr>
                </a:solidFill>
              </a:rPr>
              <a:t>, etc.</a:t>
            </a:r>
          </a:p>
          <a:p>
            <a:pPr eaLnBrk="1" hangingPunct="1"/>
            <a:endParaRPr lang="es-ES" altLang="es-CL" sz="1600" dirty="0">
              <a:solidFill>
                <a:srgbClr val="800000"/>
              </a:solidFill>
            </a:endParaRPr>
          </a:p>
          <a:p>
            <a:pPr eaLnBrk="1" hangingPunct="1"/>
            <a:endParaRPr lang="es-ES" altLang="es-CL" sz="1600" dirty="0">
              <a:solidFill>
                <a:srgbClr val="800000"/>
              </a:solidFill>
            </a:endParaRPr>
          </a:p>
        </p:txBody>
      </p:sp>
      <p:sp>
        <p:nvSpPr>
          <p:cNvPr id="62470" name="Rectangle 4">
            <a:extLst>
              <a:ext uri="{FF2B5EF4-FFF2-40B4-BE49-F238E27FC236}">
                <a16:creationId xmlns:a16="http://schemas.microsoft.com/office/drawing/2014/main" id="{FFE5DE0A-FBC8-AC45-AF46-C2A52FF27515}"/>
              </a:ext>
            </a:extLst>
          </p:cNvPr>
          <p:cNvSpPr>
            <a:spLocks noChangeArrowheads="1"/>
          </p:cNvSpPr>
          <p:nvPr/>
        </p:nvSpPr>
        <p:spPr bwMode="auto">
          <a:xfrm>
            <a:off x="352028" y="620713"/>
            <a:ext cx="5372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_tradnl" altLang="es-CL" sz="1800" dirty="0">
                <a:solidFill>
                  <a:srgbClr val="204392"/>
                </a:solidFill>
              </a:rPr>
              <a:t>Preparación del Proyecto</a:t>
            </a:r>
          </a:p>
        </p:txBody>
      </p:sp>
      <p:sp>
        <p:nvSpPr>
          <p:cNvPr id="62471" name="Text Box 2">
            <a:extLst>
              <a:ext uri="{FF2B5EF4-FFF2-40B4-BE49-F238E27FC236}">
                <a16:creationId xmlns:a16="http://schemas.microsoft.com/office/drawing/2014/main" id="{203CCC9D-FEA7-1A40-A2D7-C336494E94DF}"/>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dirty="0">
                <a:solidFill>
                  <a:srgbClr val="417204"/>
                </a:solidFill>
              </a:rPr>
              <a:t>Preparación y Evaluación de Proyectos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8">
            <a:extLst>
              <a:ext uri="{FF2B5EF4-FFF2-40B4-BE49-F238E27FC236}">
                <a16:creationId xmlns:a16="http://schemas.microsoft.com/office/drawing/2014/main" id="{1E700678-2D77-244A-8890-E4E650D58E5F}"/>
              </a:ext>
            </a:extLst>
          </p:cNvPr>
          <p:cNvSpPr>
            <a:spLocks noChangeAspect="1" noChangeArrowheads="1" noTextEdit="1"/>
          </p:cNvSpPr>
          <p:nvPr/>
        </p:nvSpPr>
        <p:spPr bwMode="auto">
          <a:xfrm>
            <a:off x="179388" y="765175"/>
            <a:ext cx="8640762"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p>
        </p:txBody>
      </p:sp>
      <p:grpSp>
        <p:nvGrpSpPr>
          <p:cNvPr id="63491" name="Group 254">
            <a:extLst>
              <a:ext uri="{FF2B5EF4-FFF2-40B4-BE49-F238E27FC236}">
                <a16:creationId xmlns:a16="http://schemas.microsoft.com/office/drawing/2014/main" id="{1A34F264-E1B2-B041-97C3-04215A1AF528}"/>
              </a:ext>
            </a:extLst>
          </p:cNvPr>
          <p:cNvGrpSpPr>
            <a:grpSpLocks/>
          </p:cNvGrpSpPr>
          <p:nvPr/>
        </p:nvGrpSpPr>
        <p:grpSpPr bwMode="auto">
          <a:xfrm>
            <a:off x="2463800" y="5986463"/>
            <a:ext cx="6140450" cy="293687"/>
            <a:chOff x="1552" y="3771"/>
            <a:chExt cx="3868" cy="185"/>
          </a:xfrm>
        </p:grpSpPr>
        <p:sp>
          <p:nvSpPr>
            <p:cNvPr id="63733" name="Rectangle 177">
              <a:extLst>
                <a:ext uri="{FF2B5EF4-FFF2-40B4-BE49-F238E27FC236}">
                  <a16:creationId xmlns:a16="http://schemas.microsoft.com/office/drawing/2014/main" id="{EEB60694-1E84-EF4B-8AAB-D06E6DCEBC90}"/>
                </a:ext>
              </a:extLst>
            </p:cNvPr>
            <p:cNvSpPr>
              <a:spLocks noChangeArrowheads="1"/>
            </p:cNvSpPr>
            <p:nvPr/>
          </p:nvSpPr>
          <p:spPr bwMode="auto">
            <a:xfrm>
              <a:off x="1552" y="3788"/>
              <a:ext cx="3868"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34" name="Rectangle 178">
              <a:extLst>
                <a:ext uri="{FF2B5EF4-FFF2-40B4-BE49-F238E27FC236}">
                  <a16:creationId xmlns:a16="http://schemas.microsoft.com/office/drawing/2014/main" id="{F56400B5-5D98-EB4C-8679-AB224649C50E}"/>
                </a:ext>
              </a:extLst>
            </p:cNvPr>
            <p:cNvSpPr>
              <a:spLocks noChangeArrowheads="1"/>
            </p:cNvSpPr>
            <p:nvPr/>
          </p:nvSpPr>
          <p:spPr bwMode="auto">
            <a:xfrm>
              <a:off x="1552" y="3788"/>
              <a:ext cx="34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INTERRELACIONES ENTRE LOS ESTUDIOS PARA PRESENTAR Y EVALUAR UN PROYECTO DE T.I. </a:t>
              </a:r>
              <a:endParaRPr lang="es-ES_tradnl" altLang="es-CL"/>
            </a:p>
          </p:txBody>
        </p:sp>
        <p:sp>
          <p:nvSpPr>
            <p:cNvPr id="63735" name="Rectangle 179">
              <a:extLst>
                <a:ext uri="{FF2B5EF4-FFF2-40B4-BE49-F238E27FC236}">
                  <a16:creationId xmlns:a16="http://schemas.microsoft.com/office/drawing/2014/main" id="{7BC90FF6-71F8-E74E-BDC4-72C69557E3FB}"/>
                </a:ext>
              </a:extLst>
            </p:cNvPr>
            <p:cNvSpPr>
              <a:spLocks noChangeArrowheads="1"/>
            </p:cNvSpPr>
            <p:nvPr/>
          </p:nvSpPr>
          <p:spPr bwMode="auto">
            <a:xfrm>
              <a:off x="4967" y="3771"/>
              <a:ext cx="6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700">
                  <a:solidFill>
                    <a:srgbClr val="000000"/>
                  </a:solidFill>
                </a:rPr>
                <a:t>(*)</a:t>
              </a:r>
              <a:endParaRPr lang="es-ES_tradnl" altLang="es-CL"/>
            </a:p>
          </p:txBody>
        </p:sp>
        <p:sp>
          <p:nvSpPr>
            <p:cNvPr id="63736" name="Rectangle 180">
              <a:extLst>
                <a:ext uri="{FF2B5EF4-FFF2-40B4-BE49-F238E27FC236}">
                  <a16:creationId xmlns:a16="http://schemas.microsoft.com/office/drawing/2014/main" id="{F710F13A-5738-4740-88CB-3C5690C2CF6F}"/>
                </a:ext>
              </a:extLst>
            </p:cNvPr>
            <p:cNvSpPr>
              <a:spLocks noChangeArrowheads="1"/>
            </p:cNvSpPr>
            <p:nvPr/>
          </p:nvSpPr>
          <p:spPr bwMode="auto">
            <a:xfrm>
              <a:off x="1555" y="3869"/>
              <a:ext cx="3830"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37" name="Rectangle 181">
              <a:extLst>
                <a:ext uri="{FF2B5EF4-FFF2-40B4-BE49-F238E27FC236}">
                  <a16:creationId xmlns:a16="http://schemas.microsoft.com/office/drawing/2014/main" id="{7CE20900-5032-3F4F-BC55-E1978EE63D12}"/>
                </a:ext>
              </a:extLst>
            </p:cNvPr>
            <p:cNvSpPr>
              <a:spLocks noChangeArrowheads="1"/>
            </p:cNvSpPr>
            <p:nvPr/>
          </p:nvSpPr>
          <p:spPr bwMode="auto">
            <a:xfrm>
              <a:off x="1555" y="3875"/>
              <a:ext cx="221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800" b="0">
                  <a:solidFill>
                    <a:srgbClr val="000000"/>
                  </a:solidFill>
                </a:rPr>
                <a:t>(*)  Adaptado de Evaluación de Proyectos, Nassir y Reinaldo Sapag, (c) 1997</a:t>
              </a:r>
              <a:endParaRPr lang="es-ES_tradnl" altLang="es-CL"/>
            </a:p>
          </p:txBody>
        </p:sp>
        <p:sp>
          <p:nvSpPr>
            <p:cNvPr id="63738" name="Rectangle 182">
              <a:extLst>
                <a:ext uri="{FF2B5EF4-FFF2-40B4-BE49-F238E27FC236}">
                  <a16:creationId xmlns:a16="http://schemas.microsoft.com/office/drawing/2014/main" id="{F3AF2A78-DFEC-894A-893D-1FBFCC674B49}"/>
                </a:ext>
              </a:extLst>
            </p:cNvPr>
            <p:cNvSpPr>
              <a:spLocks noChangeArrowheads="1"/>
            </p:cNvSpPr>
            <p:nvPr/>
          </p:nvSpPr>
          <p:spPr bwMode="auto">
            <a:xfrm>
              <a:off x="3784" y="3870"/>
              <a:ext cx="15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b="0">
                  <a:solidFill>
                    <a:srgbClr val="000000"/>
                  </a:solidFill>
                </a:rPr>
                <a:t>, J.Elliott, para Escuela de Ingeniería Civil, U.D.P.</a:t>
              </a:r>
              <a:endParaRPr lang="es-ES_tradnl" altLang="es-CL"/>
            </a:p>
          </p:txBody>
        </p:sp>
      </p:grpSp>
      <p:grpSp>
        <p:nvGrpSpPr>
          <p:cNvPr id="63492" name="Group 255">
            <a:extLst>
              <a:ext uri="{FF2B5EF4-FFF2-40B4-BE49-F238E27FC236}">
                <a16:creationId xmlns:a16="http://schemas.microsoft.com/office/drawing/2014/main" id="{84AB876E-6D2B-FD4F-B084-5B377CB69EBA}"/>
              </a:ext>
            </a:extLst>
          </p:cNvPr>
          <p:cNvGrpSpPr>
            <a:grpSpLocks/>
          </p:cNvGrpSpPr>
          <p:nvPr/>
        </p:nvGrpSpPr>
        <p:grpSpPr bwMode="auto">
          <a:xfrm>
            <a:off x="325438" y="836613"/>
            <a:ext cx="8480425" cy="5135562"/>
            <a:chOff x="205" y="505"/>
            <a:chExt cx="5342" cy="3241"/>
          </a:xfrm>
        </p:grpSpPr>
        <p:sp>
          <p:nvSpPr>
            <p:cNvPr id="63496" name="Rectangle 10">
              <a:extLst>
                <a:ext uri="{FF2B5EF4-FFF2-40B4-BE49-F238E27FC236}">
                  <a16:creationId xmlns:a16="http://schemas.microsoft.com/office/drawing/2014/main" id="{1F46C5EC-5FF5-FE42-A644-1900D53C5693}"/>
                </a:ext>
              </a:extLst>
            </p:cNvPr>
            <p:cNvSpPr>
              <a:spLocks noChangeArrowheads="1"/>
            </p:cNvSpPr>
            <p:nvPr/>
          </p:nvSpPr>
          <p:spPr bwMode="auto">
            <a:xfrm>
              <a:off x="342" y="1836"/>
              <a:ext cx="443" cy="565"/>
            </a:xfrm>
            <a:prstGeom prst="rect">
              <a:avLst/>
            </a:prstGeom>
            <a:solidFill>
              <a:srgbClr val="8F8F8F"/>
            </a:solidFill>
            <a:ln w="19050">
              <a:solidFill>
                <a:srgbClr val="5F1205"/>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497" name="Rectangle 11">
              <a:extLst>
                <a:ext uri="{FF2B5EF4-FFF2-40B4-BE49-F238E27FC236}">
                  <a16:creationId xmlns:a16="http://schemas.microsoft.com/office/drawing/2014/main" id="{B42EF2D2-E6B8-2346-8AA5-341171EF946B}"/>
                </a:ext>
              </a:extLst>
            </p:cNvPr>
            <p:cNvSpPr>
              <a:spLocks noChangeArrowheads="1"/>
            </p:cNvSpPr>
            <p:nvPr/>
          </p:nvSpPr>
          <p:spPr bwMode="auto">
            <a:xfrm>
              <a:off x="315" y="1811"/>
              <a:ext cx="443" cy="565"/>
            </a:xfrm>
            <a:prstGeom prst="rect">
              <a:avLst/>
            </a:prstGeom>
            <a:solidFill>
              <a:srgbClr val="FFFFFF"/>
            </a:solidFill>
            <a:ln w="19050">
              <a:solidFill>
                <a:srgbClr val="000000"/>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498" name="Rectangle 12">
              <a:extLst>
                <a:ext uri="{FF2B5EF4-FFF2-40B4-BE49-F238E27FC236}">
                  <a16:creationId xmlns:a16="http://schemas.microsoft.com/office/drawing/2014/main" id="{C8D7FCAB-8BD8-0B47-9756-0199FA21FF9B}"/>
                </a:ext>
              </a:extLst>
            </p:cNvPr>
            <p:cNvSpPr>
              <a:spLocks noChangeArrowheads="1"/>
            </p:cNvSpPr>
            <p:nvPr/>
          </p:nvSpPr>
          <p:spPr bwMode="auto">
            <a:xfrm>
              <a:off x="345" y="1967"/>
              <a:ext cx="385" cy="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499" name="Rectangle 13">
              <a:extLst>
                <a:ext uri="{FF2B5EF4-FFF2-40B4-BE49-F238E27FC236}">
                  <a16:creationId xmlns:a16="http://schemas.microsoft.com/office/drawing/2014/main" id="{6611FEDE-E49B-3343-A29A-E69F5D9AE230}"/>
                </a:ext>
              </a:extLst>
            </p:cNvPr>
            <p:cNvSpPr>
              <a:spLocks noChangeArrowheads="1"/>
            </p:cNvSpPr>
            <p:nvPr/>
          </p:nvSpPr>
          <p:spPr bwMode="auto">
            <a:xfrm>
              <a:off x="345" y="1966"/>
              <a:ext cx="36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Definición </a:t>
              </a:r>
              <a:endParaRPr lang="es-ES_tradnl" altLang="es-CL"/>
            </a:p>
          </p:txBody>
        </p:sp>
        <p:sp>
          <p:nvSpPr>
            <p:cNvPr id="63500" name="Rectangle 14">
              <a:extLst>
                <a:ext uri="{FF2B5EF4-FFF2-40B4-BE49-F238E27FC236}">
                  <a16:creationId xmlns:a16="http://schemas.microsoft.com/office/drawing/2014/main" id="{8ECD94BA-C345-4440-9C58-C96FA9A9EDA2}"/>
                </a:ext>
              </a:extLst>
            </p:cNvPr>
            <p:cNvSpPr>
              <a:spLocks noChangeArrowheads="1"/>
            </p:cNvSpPr>
            <p:nvPr/>
          </p:nvSpPr>
          <p:spPr bwMode="auto">
            <a:xfrm>
              <a:off x="473" y="2050"/>
              <a:ext cx="131" cy="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01" name="Rectangle 15">
              <a:extLst>
                <a:ext uri="{FF2B5EF4-FFF2-40B4-BE49-F238E27FC236}">
                  <a16:creationId xmlns:a16="http://schemas.microsoft.com/office/drawing/2014/main" id="{BE46D9A7-42DC-EA49-BEF0-818C2C7289EC}"/>
                </a:ext>
              </a:extLst>
            </p:cNvPr>
            <p:cNvSpPr>
              <a:spLocks noChangeArrowheads="1"/>
            </p:cNvSpPr>
            <p:nvPr/>
          </p:nvSpPr>
          <p:spPr bwMode="auto">
            <a:xfrm>
              <a:off x="473" y="2051"/>
              <a:ext cx="12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del </a:t>
              </a:r>
              <a:endParaRPr lang="es-ES_tradnl" altLang="es-CL"/>
            </a:p>
          </p:txBody>
        </p:sp>
        <p:sp>
          <p:nvSpPr>
            <p:cNvPr id="63502" name="Rectangle 16">
              <a:extLst>
                <a:ext uri="{FF2B5EF4-FFF2-40B4-BE49-F238E27FC236}">
                  <a16:creationId xmlns:a16="http://schemas.microsoft.com/office/drawing/2014/main" id="{6765BF17-4C16-9C4B-8B7D-C57B368FCE79}"/>
                </a:ext>
              </a:extLst>
            </p:cNvPr>
            <p:cNvSpPr>
              <a:spLocks noChangeArrowheads="1"/>
            </p:cNvSpPr>
            <p:nvPr/>
          </p:nvSpPr>
          <p:spPr bwMode="auto">
            <a:xfrm>
              <a:off x="379" y="2135"/>
              <a:ext cx="319" cy="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03" name="Rectangle 17">
              <a:extLst>
                <a:ext uri="{FF2B5EF4-FFF2-40B4-BE49-F238E27FC236}">
                  <a16:creationId xmlns:a16="http://schemas.microsoft.com/office/drawing/2014/main" id="{9D1365BE-B7C0-DD4C-A696-B437B9C6FB4A}"/>
                </a:ext>
              </a:extLst>
            </p:cNvPr>
            <p:cNvSpPr>
              <a:spLocks noChangeArrowheads="1"/>
            </p:cNvSpPr>
            <p:nvPr/>
          </p:nvSpPr>
          <p:spPr bwMode="auto">
            <a:xfrm>
              <a:off x="379" y="2136"/>
              <a:ext cx="30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Proyecto</a:t>
              </a:r>
              <a:endParaRPr lang="es-ES_tradnl" altLang="es-CL"/>
            </a:p>
          </p:txBody>
        </p:sp>
        <p:sp>
          <p:nvSpPr>
            <p:cNvPr id="63504" name="Rectangle 18">
              <a:extLst>
                <a:ext uri="{FF2B5EF4-FFF2-40B4-BE49-F238E27FC236}">
                  <a16:creationId xmlns:a16="http://schemas.microsoft.com/office/drawing/2014/main" id="{1BF253F5-0BA6-BD48-B19D-1FF8B9A43890}"/>
                </a:ext>
              </a:extLst>
            </p:cNvPr>
            <p:cNvSpPr>
              <a:spLocks noChangeArrowheads="1"/>
            </p:cNvSpPr>
            <p:nvPr/>
          </p:nvSpPr>
          <p:spPr bwMode="auto">
            <a:xfrm>
              <a:off x="2836" y="2452"/>
              <a:ext cx="444" cy="566"/>
            </a:xfrm>
            <a:prstGeom prst="rect">
              <a:avLst/>
            </a:prstGeom>
            <a:solidFill>
              <a:srgbClr val="8F8F8F"/>
            </a:solidFill>
            <a:ln w="19050">
              <a:solidFill>
                <a:srgbClr val="5F1205"/>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05" name="Rectangle 19">
              <a:extLst>
                <a:ext uri="{FF2B5EF4-FFF2-40B4-BE49-F238E27FC236}">
                  <a16:creationId xmlns:a16="http://schemas.microsoft.com/office/drawing/2014/main" id="{52F5EDB2-18C6-1949-9457-9AB737D7C1B8}"/>
                </a:ext>
              </a:extLst>
            </p:cNvPr>
            <p:cNvSpPr>
              <a:spLocks noChangeArrowheads="1"/>
            </p:cNvSpPr>
            <p:nvPr/>
          </p:nvSpPr>
          <p:spPr bwMode="auto">
            <a:xfrm>
              <a:off x="2810" y="2428"/>
              <a:ext cx="443" cy="565"/>
            </a:xfrm>
            <a:prstGeom prst="rect">
              <a:avLst/>
            </a:prstGeom>
            <a:solidFill>
              <a:srgbClr val="FFFFFF"/>
            </a:solidFill>
            <a:ln w="19050">
              <a:solidFill>
                <a:srgbClr val="000000"/>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06" name="Rectangle 20">
              <a:extLst>
                <a:ext uri="{FF2B5EF4-FFF2-40B4-BE49-F238E27FC236}">
                  <a16:creationId xmlns:a16="http://schemas.microsoft.com/office/drawing/2014/main" id="{FAEF88A2-6FF4-5A47-AA30-C1EACC065A0F}"/>
                </a:ext>
              </a:extLst>
            </p:cNvPr>
            <p:cNvSpPr>
              <a:spLocks noChangeArrowheads="1"/>
            </p:cNvSpPr>
            <p:nvPr/>
          </p:nvSpPr>
          <p:spPr bwMode="auto">
            <a:xfrm>
              <a:off x="2835" y="2625"/>
              <a:ext cx="395" cy="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07" name="Rectangle 21">
              <a:extLst>
                <a:ext uri="{FF2B5EF4-FFF2-40B4-BE49-F238E27FC236}">
                  <a16:creationId xmlns:a16="http://schemas.microsoft.com/office/drawing/2014/main" id="{B4B82B78-0326-334D-9C40-0A63AB6262BB}"/>
                </a:ext>
              </a:extLst>
            </p:cNvPr>
            <p:cNvSpPr>
              <a:spLocks noChangeArrowheads="1"/>
            </p:cNvSpPr>
            <p:nvPr/>
          </p:nvSpPr>
          <p:spPr bwMode="auto">
            <a:xfrm>
              <a:off x="2835" y="2625"/>
              <a:ext cx="3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Ingresos y </a:t>
              </a:r>
              <a:endParaRPr lang="es-ES_tradnl" altLang="es-CL"/>
            </a:p>
          </p:txBody>
        </p:sp>
        <p:sp>
          <p:nvSpPr>
            <p:cNvPr id="63508" name="Rectangle 22">
              <a:extLst>
                <a:ext uri="{FF2B5EF4-FFF2-40B4-BE49-F238E27FC236}">
                  <a16:creationId xmlns:a16="http://schemas.microsoft.com/office/drawing/2014/main" id="{97C004CF-599A-5B48-A0B9-544FF301FD52}"/>
                </a:ext>
              </a:extLst>
            </p:cNvPr>
            <p:cNvSpPr>
              <a:spLocks noChangeArrowheads="1"/>
            </p:cNvSpPr>
            <p:nvPr/>
          </p:nvSpPr>
          <p:spPr bwMode="auto">
            <a:xfrm>
              <a:off x="2905" y="2709"/>
              <a:ext cx="254" cy="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09" name="Rectangle 23">
              <a:extLst>
                <a:ext uri="{FF2B5EF4-FFF2-40B4-BE49-F238E27FC236}">
                  <a16:creationId xmlns:a16="http://schemas.microsoft.com/office/drawing/2014/main" id="{8651793B-4748-E34C-96AE-622A792B67D1}"/>
                </a:ext>
              </a:extLst>
            </p:cNvPr>
            <p:cNvSpPr>
              <a:spLocks noChangeArrowheads="1"/>
            </p:cNvSpPr>
            <p:nvPr/>
          </p:nvSpPr>
          <p:spPr bwMode="auto">
            <a:xfrm>
              <a:off x="2905" y="2709"/>
              <a:ext cx="2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Costos</a:t>
              </a:r>
              <a:endParaRPr lang="es-ES_tradnl" altLang="es-CL"/>
            </a:p>
          </p:txBody>
        </p:sp>
        <p:sp>
          <p:nvSpPr>
            <p:cNvPr id="63510" name="Rectangle 24">
              <a:extLst>
                <a:ext uri="{FF2B5EF4-FFF2-40B4-BE49-F238E27FC236}">
                  <a16:creationId xmlns:a16="http://schemas.microsoft.com/office/drawing/2014/main" id="{3784C425-3205-F942-AFA6-D8C30A50D3ED}"/>
                </a:ext>
              </a:extLst>
            </p:cNvPr>
            <p:cNvSpPr>
              <a:spLocks noChangeArrowheads="1"/>
            </p:cNvSpPr>
            <p:nvPr/>
          </p:nvSpPr>
          <p:spPr bwMode="auto">
            <a:xfrm>
              <a:off x="2815" y="1259"/>
              <a:ext cx="443" cy="565"/>
            </a:xfrm>
            <a:prstGeom prst="rect">
              <a:avLst/>
            </a:prstGeom>
            <a:solidFill>
              <a:srgbClr val="8F8F8F"/>
            </a:solidFill>
            <a:ln w="19050">
              <a:solidFill>
                <a:srgbClr val="5F1205"/>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11" name="Rectangle 25">
              <a:extLst>
                <a:ext uri="{FF2B5EF4-FFF2-40B4-BE49-F238E27FC236}">
                  <a16:creationId xmlns:a16="http://schemas.microsoft.com/office/drawing/2014/main" id="{3A185926-7642-4D40-940E-B1A3E1E890E7}"/>
                </a:ext>
              </a:extLst>
            </p:cNvPr>
            <p:cNvSpPr>
              <a:spLocks noChangeArrowheads="1"/>
            </p:cNvSpPr>
            <p:nvPr/>
          </p:nvSpPr>
          <p:spPr bwMode="auto">
            <a:xfrm>
              <a:off x="2788" y="1234"/>
              <a:ext cx="444" cy="565"/>
            </a:xfrm>
            <a:prstGeom prst="rect">
              <a:avLst/>
            </a:prstGeom>
            <a:solidFill>
              <a:srgbClr val="FFFFFF"/>
            </a:solidFill>
            <a:ln w="19050">
              <a:solidFill>
                <a:srgbClr val="000000"/>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12" name="Rectangle 26">
              <a:extLst>
                <a:ext uri="{FF2B5EF4-FFF2-40B4-BE49-F238E27FC236}">
                  <a16:creationId xmlns:a16="http://schemas.microsoft.com/office/drawing/2014/main" id="{570A90D2-7557-2841-8E2C-A2495F8A50BC}"/>
                </a:ext>
              </a:extLst>
            </p:cNvPr>
            <p:cNvSpPr>
              <a:spLocks noChangeArrowheads="1"/>
            </p:cNvSpPr>
            <p:nvPr/>
          </p:nvSpPr>
          <p:spPr bwMode="auto">
            <a:xfrm>
              <a:off x="2804" y="1475"/>
              <a:ext cx="415" cy="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13" name="Rectangle 27">
              <a:extLst>
                <a:ext uri="{FF2B5EF4-FFF2-40B4-BE49-F238E27FC236}">
                  <a16:creationId xmlns:a16="http://schemas.microsoft.com/office/drawing/2014/main" id="{997AB404-1278-0F41-ACD4-8CE3BC7FD21E}"/>
                </a:ext>
              </a:extLst>
            </p:cNvPr>
            <p:cNvSpPr>
              <a:spLocks noChangeArrowheads="1"/>
            </p:cNvSpPr>
            <p:nvPr/>
          </p:nvSpPr>
          <p:spPr bwMode="auto">
            <a:xfrm>
              <a:off x="2804" y="1474"/>
              <a:ext cx="40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Inversiones</a:t>
              </a:r>
              <a:endParaRPr lang="es-ES_tradnl" altLang="es-CL"/>
            </a:p>
          </p:txBody>
        </p:sp>
        <p:sp>
          <p:nvSpPr>
            <p:cNvPr id="63514" name="Rectangle 28">
              <a:extLst>
                <a:ext uri="{FF2B5EF4-FFF2-40B4-BE49-F238E27FC236}">
                  <a16:creationId xmlns:a16="http://schemas.microsoft.com/office/drawing/2014/main" id="{F0EA293D-7505-2544-BCB8-F78E59C7B06D}"/>
                </a:ext>
              </a:extLst>
            </p:cNvPr>
            <p:cNvSpPr>
              <a:spLocks noChangeArrowheads="1"/>
            </p:cNvSpPr>
            <p:nvPr/>
          </p:nvSpPr>
          <p:spPr bwMode="auto">
            <a:xfrm>
              <a:off x="3352" y="1856"/>
              <a:ext cx="444" cy="565"/>
            </a:xfrm>
            <a:prstGeom prst="rect">
              <a:avLst/>
            </a:prstGeom>
            <a:solidFill>
              <a:srgbClr val="8F8F8F"/>
            </a:solidFill>
            <a:ln w="19050">
              <a:solidFill>
                <a:srgbClr val="5F1205"/>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15" name="Rectangle 29">
              <a:extLst>
                <a:ext uri="{FF2B5EF4-FFF2-40B4-BE49-F238E27FC236}">
                  <a16:creationId xmlns:a16="http://schemas.microsoft.com/office/drawing/2014/main" id="{D048EE96-48F5-9D47-9DD4-6665F8B2BF72}"/>
                </a:ext>
              </a:extLst>
            </p:cNvPr>
            <p:cNvSpPr>
              <a:spLocks noChangeArrowheads="1"/>
            </p:cNvSpPr>
            <p:nvPr/>
          </p:nvSpPr>
          <p:spPr bwMode="auto">
            <a:xfrm>
              <a:off x="3326" y="1831"/>
              <a:ext cx="443" cy="565"/>
            </a:xfrm>
            <a:prstGeom prst="rect">
              <a:avLst/>
            </a:prstGeom>
            <a:solidFill>
              <a:srgbClr val="FFFFFF"/>
            </a:solidFill>
            <a:ln w="19050">
              <a:solidFill>
                <a:srgbClr val="000000"/>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16" name="Rectangle 30">
              <a:extLst>
                <a:ext uri="{FF2B5EF4-FFF2-40B4-BE49-F238E27FC236}">
                  <a16:creationId xmlns:a16="http://schemas.microsoft.com/office/drawing/2014/main" id="{8F8BE88E-8D0C-2543-9EA5-D4F78BCDBEF2}"/>
                </a:ext>
              </a:extLst>
            </p:cNvPr>
            <p:cNvSpPr>
              <a:spLocks noChangeArrowheads="1"/>
            </p:cNvSpPr>
            <p:nvPr/>
          </p:nvSpPr>
          <p:spPr bwMode="auto">
            <a:xfrm>
              <a:off x="3384" y="2028"/>
              <a:ext cx="330" cy="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17" name="Rectangle 31">
              <a:extLst>
                <a:ext uri="{FF2B5EF4-FFF2-40B4-BE49-F238E27FC236}">
                  <a16:creationId xmlns:a16="http://schemas.microsoft.com/office/drawing/2014/main" id="{DF69F664-4915-2C48-ABE1-EB36A0FC8654}"/>
                </a:ext>
              </a:extLst>
            </p:cNvPr>
            <p:cNvSpPr>
              <a:spLocks noChangeArrowheads="1"/>
            </p:cNvSpPr>
            <p:nvPr/>
          </p:nvSpPr>
          <p:spPr bwMode="auto">
            <a:xfrm>
              <a:off x="3384" y="2028"/>
              <a:ext cx="31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Financia-</a:t>
              </a:r>
              <a:endParaRPr lang="es-ES_tradnl" altLang="es-CL"/>
            </a:p>
          </p:txBody>
        </p:sp>
        <p:sp>
          <p:nvSpPr>
            <p:cNvPr id="63518" name="Rectangle 32">
              <a:extLst>
                <a:ext uri="{FF2B5EF4-FFF2-40B4-BE49-F238E27FC236}">
                  <a16:creationId xmlns:a16="http://schemas.microsoft.com/office/drawing/2014/main" id="{BD6E5C56-73B6-2049-9F57-EAA9E990154E}"/>
                </a:ext>
              </a:extLst>
            </p:cNvPr>
            <p:cNvSpPr>
              <a:spLocks noChangeArrowheads="1"/>
            </p:cNvSpPr>
            <p:nvPr/>
          </p:nvSpPr>
          <p:spPr bwMode="auto">
            <a:xfrm>
              <a:off x="3425" y="2112"/>
              <a:ext cx="246" cy="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19" name="Rectangle 33">
              <a:extLst>
                <a:ext uri="{FF2B5EF4-FFF2-40B4-BE49-F238E27FC236}">
                  <a16:creationId xmlns:a16="http://schemas.microsoft.com/office/drawing/2014/main" id="{22EE19F7-A953-CF4E-8410-2C48A1FF7900}"/>
                </a:ext>
              </a:extLst>
            </p:cNvPr>
            <p:cNvSpPr>
              <a:spLocks noChangeArrowheads="1"/>
            </p:cNvSpPr>
            <p:nvPr/>
          </p:nvSpPr>
          <p:spPr bwMode="auto">
            <a:xfrm>
              <a:off x="3425" y="2112"/>
              <a:ext cx="2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miento</a:t>
              </a:r>
              <a:endParaRPr lang="es-ES_tradnl" altLang="es-CL"/>
            </a:p>
          </p:txBody>
        </p:sp>
        <p:sp>
          <p:nvSpPr>
            <p:cNvPr id="63520" name="Rectangle 34">
              <a:extLst>
                <a:ext uri="{FF2B5EF4-FFF2-40B4-BE49-F238E27FC236}">
                  <a16:creationId xmlns:a16="http://schemas.microsoft.com/office/drawing/2014/main" id="{B511C929-4B62-5346-94F8-3FE07E223C51}"/>
                </a:ext>
              </a:extLst>
            </p:cNvPr>
            <p:cNvSpPr>
              <a:spLocks noChangeArrowheads="1"/>
            </p:cNvSpPr>
            <p:nvPr/>
          </p:nvSpPr>
          <p:spPr bwMode="auto">
            <a:xfrm>
              <a:off x="3877" y="1846"/>
              <a:ext cx="443" cy="565"/>
            </a:xfrm>
            <a:prstGeom prst="rect">
              <a:avLst/>
            </a:prstGeom>
            <a:solidFill>
              <a:srgbClr val="8F8F8F"/>
            </a:solidFill>
            <a:ln w="19050">
              <a:solidFill>
                <a:srgbClr val="5F1205"/>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21" name="Rectangle 35">
              <a:extLst>
                <a:ext uri="{FF2B5EF4-FFF2-40B4-BE49-F238E27FC236}">
                  <a16:creationId xmlns:a16="http://schemas.microsoft.com/office/drawing/2014/main" id="{FC735E5A-0C63-774C-AB60-AC14904C58E3}"/>
                </a:ext>
              </a:extLst>
            </p:cNvPr>
            <p:cNvSpPr>
              <a:spLocks noChangeArrowheads="1"/>
            </p:cNvSpPr>
            <p:nvPr/>
          </p:nvSpPr>
          <p:spPr bwMode="auto">
            <a:xfrm>
              <a:off x="3850" y="1821"/>
              <a:ext cx="444" cy="565"/>
            </a:xfrm>
            <a:prstGeom prst="rect">
              <a:avLst/>
            </a:prstGeom>
            <a:solidFill>
              <a:srgbClr val="FFFFFF"/>
            </a:solidFill>
            <a:ln w="19050">
              <a:solidFill>
                <a:srgbClr val="000000"/>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22" name="Rectangle 36">
              <a:extLst>
                <a:ext uri="{FF2B5EF4-FFF2-40B4-BE49-F238E27FC236}">
                  <a16:creationId xmlns:a16="http://schemas.microsoft.com/office/drawing/2014/main" id="{928E86FF-A5BE-3544-99A0-18D8C8AEB6BC}"/>
                </a:ext>
              </a:extLst>
            </p:cNvPr>
            <p:cNvSpPr>
              <a:spLocks noChangeArrowheads="1"/>
            </p:cNvSpPr>
            <p:nvPr/>
          </p:nvSpPr>
          <p:spPr bwMode="auto">
            <a:xfrm>
              <a:off x="3918" y="2018"/>
              <a:ext cx="312" cy="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23" name="Rectangle 37">
              <a:extLst>
                <a:ext uri="{FF2B5EF4-FFF2-40B4-BE49-F238E27FC236}">
                  <a16:creationId xmlns:a16="http://schemas.microsoft.com/office/drawing/2014/main" id="{01C1873B-62A2-7D4B-A39D-4E2BBCB73FD7}"/>
                </a:ext>
              </a:extLst>
            </p:cNvPr>
            <p:cNvSpPr>
              <a:spLocks noChangeArrowheads="1"/>
            </p:cNvSpPr>
            <p:nvPr/>
          </p:nvSpPr>
          <p:spPr bwMode="auto">
            <a:xfrm>
              <a:off x="3918" y="2018"/>
              <a:ext cx="2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Flujo de </a:t>
              </a:r>
              <a:endParaRPr lang="es-ES_tradnl" altLang="es-CL"/>
            </a:p>
          </p:txBody>
        </p:sp>
        <p:sp>
          <p:nvSpPr>
            <p:cNvPr id="63524" name="Rectangle 38">
              <a:extLst>
                <a:ext uri="{FF2B5EF4-FFF2-40B4-BE49-F238E27FC236}">
                  <a16:creationId xmlns:a16="http://schemas.microsoft.com/office/drawing/2014/main" id="{738BC713-E0CE-CA42-AAE1-B92230AD53BE}"/>
                </a:ext>
              </a:extLst>
            </p:cNvPr>
            <p:cNvSpPr>
              <a:spLocks noChangeArrowheads="1"/>
            </p:cNvSpPr>
            <p:nvPr/>
          </p:nvSpPr>
          <p:spPr bwMode="auto">
            <a:xfrm>
              <a:off x="3937" y="2102"/>
              <a:ext cx="273" cy="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25" name="Rectangle 39">
              <a:extLst>
                <a:ext uri="{FF2B5EF4-FFF2-40B4-BE49-F238E27FC236}">
                  <a16:creationId xmlns:a16="http://schemas.microsoft.com/office/drawing/2014/main" id="{BD21DF96-15BF-E04D-BC9E-275E02C1980F}"/>
                </a:ext>
              </a:extLst>
            </p:cNvPr>
            <p:cNvSpPr>
              <a:spLocks noChangeArrowheads="1"/>
            </p:cNvSpPr>
            <p:nvPr/>
          </p:nvSpPr>
          <p:spPr bwMode="auto">
            <a:xfrm>
              <a:off x="3937" y="2102"/>
              <a:ext cx="26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Fondos</a:t>
              </a:r>
              <a:endParaRPr lang="es-ES_tradnl" altLang="es-CL"/>
            </a:p>
          </p:txBody>
        </p:sp>
        <p:sp>
          <p:nvSpPr>
            <p:cNvPr id="63526" name="Rectangle 40">
              <a:extLst>
                <a:ext uri="{FF2B5EF4-FFF2-40B4-BE49-F238E27FC236}">
                  <a16:creationId xmlns:a16="http://schemas.microsoft.com/office/drawing/2014/main" id="{D0A0606A-3CD8-4442-A470-AD53205251C9}"/>
                </a:ext>
              </a:extLst>
            </p:cNvPr>
            <p:cNvSpPr>
              <a:spLocks noChangeArrowheads="1"/>
            </p:cNvSpPr>
            <p:nvPr/>
          </p:nvSpPr>
          <p:spPr bwMode="auto">
            <a:xfrm>
              <a:off x="4400" y="1837"/>
              <a:ext cx="443" cy="566"/>
            </a:xfrm>
            <a:prstGeom prst="rect">
              <a:avLst/>
            </a:prstGeom>
            <a:solidFill>
              <a:srgbClr val="8F8F8F"/>
            </a:solidFill>
            <a:ln w="19050">
              <a:solidFill>
                <a:srgbClr val="5F1205"/>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27" name="Rectangle 41">
              <a:extLst>
                <a:ext uri="{FF2B5EF4-FFF2-40B4-BE49-F238E27FC236}">
                  <a16:creationId xmlns:a16="http://schemas.microsoft.com/office/drawing/2014/main" id="{71CA1ACE-30F1-AD4D-BBC4-DA882DBE3B28}"/>
                </a:ext>
              </a:extLst>
            </p:cNvPr>
            <p:cNvSpPr>
              <a:spLocks noChangeArrowheads="1"/>
            </p:cNvSpPr>
            <p:nvPr/>
          </p:nvSpPr>
          <p:spPr bwMode="auto">
            <a:xfrm>
              <a:off x="4374" y="1812"/>
              <a:ext cx="443" cy="566"/>
            </a:xfrm>
            <a:prstGeom prst="rect">
              <a:avLst/>
            </a:prstGeom>
            <a:solidFill>
              <a:srgbClr val="FFFFFF"/>
            </a:solidFill>
            <a:ln w="19050">
              <a:solidFill>
                <a:srgbClr val="000000"/>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28" name="Rectangle 42">
              <a:extLst>
                <a:ext uri="{FF2B5EF4-FFF2-40B4-BE49-F238E27FC236}">
                  <a16:creationId xmlns:a16="http://schemas.microsoft.com/office/drawing/2014/main" id="{4087B9A6-296B-3642-B520-F3F56DF9F2F6}"/>
                </a:ext>
              </a:extLst>
            </p:cNvPr>
            <p:cNvSpPr>
              <a:spLocks noChangeArrowheads="1"/>
            </p:cNvSpPr>
            <p:nvPr/>
          </p:nvSpPr>
          <p:spPr bwMode="auto">
            <a:xfrm>
              <a:off x="4398" y="2053"/>
              <a:ext cx="396" cy="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29" name="Rectangle 43">
              <a:extLst>
                <a:ext uri="{FF2B5EF4-FFF2-40B4-BE49-F238E27FC236}">
                  <a16:creationId xmlns:a16="http://schemas.microsoft.com/office/drawing/2014/main" id="{074AF161-F935-AA44-A749-DC0603BE4083}"/>
                </a:ext>
              </a:extLst>
            </p:cNvPr>
            <p:cNvSpPr>
              <a:spLocks noChangeArrowheads="1"/>
            </p:cNvSpPr>
            <p:nvPr/>
          </p:nvSpPr>
          <p:spPr bwMode="auto">
            <a:xfrm>
              <a:off x="4398" y="2053"/>
              <a:ext cx="3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Evaluación</a:t>
              </a:r>
              <a:endParaRPr lang="es-ES_tradnl" altLang="es-CL"/>
            </a:p>
          </p:txBody>
        </p:sp>
        <p:sp>
          <p:nvSpPr>
            <p:cNvPr id="63530" name="Rectangle 44">
              <a:extLst>
                <a:ext uri="{FF2B5EF4-FFF2-40B4-BE49-F238E27FC236}">
                  <a16:creationId xmlns:a16="http://schemas.microsoft.com/office/drawing/2014/main" id="{7198AB2C-1B02-CB4F-A3A2-A7FB2605A8EB}"/>
                </a:ext>
              </a:extLst>
            </p:cNvPr>
            <p:cNvSpPr>
              <a:spLocks noChangeArrowheads="1"/>
            </p:cNvSpPr>
            <p:nvPr/>
          </p:nvSpPr>
          <p:spPr bwMode="auto">
            <a:xfrm>
              <a:off x="4881" y="916"/>
              <a:ext cx="443" cy="565"/>
            </a:xfrm>
            <a:prstGeom prst="rect">
              <a:avLst/>
            </a:prstGeom>
            <a:solidFill>
              <a:srgbClr val="8F8F8F"/>
            </a:solidFill>
            <a:ln w="19050">
              <a:solidFill>
                <a:srgbClr val="5F1205"/>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31" name="Rectangle 45">
              <a:extLst>
                <a:ext uri="{FF2B5EF4-FFF2-40B4-BE49-F238E27FC236}">
                  <a16:creationId xmlns:a16="http://schemas.microsoft.com/office/drawing/2014/main" id="{0BC657A8-012C-C740-BB85-7CAF62902C86}"/>
                </a:ext>
              </a:extLst>
            </p:cNvPr>
            <p:cNvSpPr>
              <a:spLocks noChangeArrowheads="1"/>
            </p:cNvSpPr>
            <p:nvPr/>
          </p:nvSpPr>
          <p:spPr bwMode="auto">
            <a:xfrm>
              <a:off x="4854" y="891"/>
              <a:ext cx="443" cy="565"/>
            </a:xfrm>
            <a:prstGeom prst="rect">
              <a:avLst/>
            </a:prstGeom>
            <a:solidFill>
              <a:srgbClr val="FFFFFF"/>
            </a:solidFill>
            <a:ln w="19050">
              <a:solidFill>
                <a:srgbClr val="000000"/>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32" name="Rectangle 46">
              <a:extLst>
                <a:ext uri="{FF2B5EF4-FFF2-40B4-BE49-F238E27FC236}">
                  <a16:creationId xmlns:a16="http://schemas.microsoft.com/office/drawing/2014/main" id="{86372961-BC3C-D849-B249-DAAEF661AD78}"/>
                </a:ext>
              </a:extLst>
            </p:cNvPr>
            <p:cNvSpPr>
              <a:spLocks noChangeArrowheads="1"/>
            </p:cNvSpPr>
            <p:nvPr/>
          </p:nvSpPr>
          <p:spPr bwMode="auto">
            <a:xfrm>
              <a:off x="4923" y="1089"/>
              <a:ext cx="309" cy="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33" name="Rectangle 47">
              <a:extLst>
                <a:ext uri="{FF2B5EF4-FFF2-40B4-BE49-F238E27FC236}">
                  <a16:creationId xmlns:a16="http://schemas.microsoft.com/office/drawing/2014/main" id="{E6707178-9821-5D4F-A41C-98697D10B3ED}"/>
                </a:ext>
              </a:extLst>
            </p:cNvPr>
            <p:cNvSpPr>
              <a:spLocks noChangeArrowheads="1"/>
            </p:cNvSpPr>
            <p:nvPr/>
          </p:nvSpPr>
          <p:spPr bwMode="auto">
            <a:xfrm>
              <a:off x="4923" y="1088"/>
              <a:ext cx="2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Análisis </a:t>
              </a:r>
              <a:endParaRPr lang="es-ES_tradnl" altLang="es-CL"/>
            </a:p>
          </p:txBody>
        </p:sp>
        <p:sp>
          <p:nvSpPr>
            <p:cNvPr id="63534" name="Rectangle 48">
              <a:extLst>
                <a:ext uri="{FF2B5EF4-FFF2-40B4-BE49-F238E27FC236}">
                  <a16:creationId xmlns:a16="http://schemas.microsoft.com/office/drawing/2014/main" id="{20FBC0CC-A2AA-F84B-90BC-305749E6A688}"/>
                </a:ext>
              </a:extLst>
            </p:cNvPr>
            <p:cNvSpPr>
              <a:spLocks noChangeArrowheads="1"/>
            </p:cNvSpPr>
            <p:nvPr/>
          </p:nvSpPr>
          <p:spPr bwMode="auto">
            <a:xfrm>
              <a:off x="4898" y="1172"/>
              <a:ext cx="358" cy="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35" name="Rectangle 49">
              <a:extLst>
                <a:ext uri="{FF2B5EF4-FFF2-40B4-BE49-F238E27FC236}">
                  <a16:creationId xmlns:a16="http://schemas.microsoft.com/office/drawing/2014/main" id="{8DA967B7-A073-A14E-BACC-356DDCB4A91F}"/>
                </a:ext>
              </a:extLst>
            </p:cNvPr>
            <p:cNvSpPr>
              <a:spLocks noChangeArrowheads="1"/>
            </p:cNvSpPr>
            <p:nvPr/>
          </p:nvSpPr>
          <p:spPr bwMode="auto">
            <a:xfrm>
              <a:off x="4898" y="1173"/>
              <a:ext cx="3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de Riesgo</a:t>
              </a:r>
              <a:endParaRPr lang="es-ES_tradnl" altLang="es-CL"/>
            </a:p>
          </p:txBody>
        </p:sp>
        <p:sp>
          <p:nvSpPr>
            <p:cNvPr id="63536" name="Rectangle 50">
              <a:extLst>
                <a:ext uri="{FF2B5EF4-FFF2-40B4-BE49-F238E27FC236}">
                  <a16:creationId xmlns:a16="http://schemas.microsoft.com/office/drawing/2014/main" id="{852E23E0-FE8E-5943-B933-28EFCF509911}"/>
                </a:ext>
              </a:extLst>
            </p:cNvPr>
            <p:cNvSpPr>
              <a:spLocks noChangeArrowheads="1"/>
            </p:cNvSpPr>
            <p:nvPr/>
          </p:nvSpPr>
          <p:spPr bwMode="auto">
            <a:xfrm>
              <a:off x="4888" y="2757"/>
              <a:ext cx="443" cy="565"/>
            </a:xfrm>
            <a:prstGeom prst="rect">
              <a:avLst/>
            </a:prstGeom>
            <a:solidFill>
              <a:srgbClr val="8F8F8F"/>
            </a:solidFill>
            <a:ln w="19050">
              <a:solidFill>
                <a:srgbClr val="5F1205"/>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37" name="Rectangle 51">
              <a:extLst>
                <a:ext uri="{FF2B5EF4-FFF2-40B4-BE49-F238E27FC236}">
                  <a16:creationId xmlns:a16="http://schemas.microsoft.com/office/drawing/2014/main" id="{00115939-552D-594B-9E05-DE0D193EB891}"/>
                </a:ext>
              </a:extLst>
            </p:cNvPr>
            <p:cNvSpPr>
              <a:spLocks noChangeArrowheads="1"/>
            </p:cNvSpPr>
            <p:nvPr/>
          </p:nvSpPr>
          <p:spPr bwMode="auto">
            <a:xfrm>
              <a:off x="4861" y="2732"/>
              <a:ext cx="443" cy="565"/>
            </a:xfrm>
            <a:prstGeom prst="rect">
              <a:avLst/>
            </a:prstGeom>
            <a:solidFill>
              <a:srgbClr val="FFFFFF"/>
            </a:solidFill>
            <a:ln w="19050">
              <a:solidFill>
                <a:srgbClr val="000000"/>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38" name="Rectangle 52">
              <a:extLst>
                <a:ext uri="{FF2B5EF4-FFF2-40B4-BE49-F238E27FC236}">
                  <a16:creationId xmlns:a16="http://schemas.microsoft.com/office/drawing/2014/main" id="{4AE33389-85D2-E94D-ADB0-592558E783F2}"/>
                </a:ext>
              </a:extLst>
            </p:cNvPr>
            <p:cNvSpPr>
              <a:spLocks noChangeArrowheads="1"/>
            </p:cNvSpPr>
            <p:nvPr/>
          </p:nvSpPr>
          <p:spPr bwMode="auto">
            <a:xfrm>
              <a:off x="4930" y="2888"/>
              <a:ext cx="309" cy="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39" name="Rectangle 53">
              <a:extLst>
                <a:ext uri="{FF2B5EF4-FFF2-40B4-BE49-F238E27FC236}">
                  <a16:creationId xmlns:a16="http://schemas.microsoft.com/office/drawing/2014/main" id="{16F21C91-0D09-424A-8974-643D6F68F986}"/>
                </a:ext>
              </a:extLst>
            </p:cNvPr>
            <p:cNvSpPr>
              <a:spLocks noChangeArrowheads="1"/>
            </p:cNvSpPr>
            <p:nvPr/>
          </p:nvSpPr>
          <p:spPr bwMode="auto">
            <a:xfrm>
              <a:off x="4930" y="2887"/>
              <a:ext cx="2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Análisis </a:t>
              </a:r>
              <a:endParaRPr lang="es-ES_tradnl" altLang="es-CL"/>
            </a:p>
          </p:txBody>
        </p:sp>
        <p:sp>
          <p:nvSpPr>
            <p:cNvPr id="63540" name="Rectangle 54">
              <a:extLst>
                <a:ext uri="{FF2B5EF4-FFF2-40B4-BE49-F238E27FC236}">
                  <a16:creationId xmlns:a16="http://schemas.microsoft.com/office/drawing/2014/main" id="{20014F53-95CB-3444-B64D-0F4DBF9B5BE6}"/>
                </a:ext>
              </a:extLst>
            </p:cNvPr>
            <p:cNvSpPr>
              <a:spLocks noChangeArrowheads="1"/>
            </p:cNvSpPr>
            <p:nvPr/>
          </p:nvSpPr>
          <p:spPr bwMode="auto">
            <a:xfrm>
              <a:off x="5030" y="2971"/>
              <a:ext cx="109" cy="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41" name="Rectangle 55">
              <a:extLst>
                <a:ext uri="{FF2B5EF4-FFF2-40B4-BE49-F238E27FC236}">
                  <a16:creationId xmlns:a16="http://schemas.microsoft.com/office/drawing/2014/main" id="{5C84A89C-8A84-814F-86DC-DEC17233E8CB}"/>
                </a:ext>
              </a:extLst>
            </p:cNvPr>
            <p:cNvSpPr>
              <a:spLocks noChangeArrowheads="1"/>
            </p:cNvSpPr>
            <p:nvPr/>
          </p:nvSpPr>
          <p:spPr bwMode="auto">
            <a:xfrm>
              <a:off x="5030" y="2972"/>
              <a:ext cx="10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de </a:t>
              </a:r>
              <a:endParaRPr lang="es-ES_tradnl" altLang="es-CL"/>
            </a:p>
          </p:txBody>
        </p:sp>
        <p:sp>
          <p:nvSpPr>
            <p:cNvPr id="63542" name="Rectangle 56">
              <a:extLst>
                <a:ext uri="{FF2B5EF4-FFF2-40B4-BE49-F238E27FC236}">
                  <a16:creationId xmlns:a16="http://schemas.microsoft.com/office/drawing/2014/main" id="{81371BBC-DEAE-F042-82B4-155C7E6AC0B3}"/>
                </a:ext>
              </a:extLst>
            </p:cNvPr>
            <p:cNvSpPr>
              <a:spLocks noChangeArrowheads="1"/>
            </p:cNvSpPr>
            <p:nvPr/>
          </p:nvSpPr>
          <p:spPr bwMode="auto">
            <a:xfrm>
              <a:off x="4863" y="3056"/>
              <a:ext cx="443" cy="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43" name="Rectangle 57">
              <a:extLst>
                <a:ext uri="{FF2B5EF4-FFF2-40B4-BE49-F238E27FC236}">
                  <a16:creationId xmlns:a16="http://schemas.microsoft.com/office/drawing/2014/main" id="{13AB7BE0-20BD-3C47-BF58-8D5BFA8BACCE}"/>
                </a:ext>
              </a:extLst>
            </p:cNvPr>
            <p:cNvSpPr>
              <a:spLocks noChangeArrowheads="1"/>
            </p:cNvSpPr>
            <p:nvPr/>
          </p:nvSpPr>
          <p:spPr bwMode="auto">
            <a:xfrm>
              <a:off x="4863" y="3057"/>
              <a:ext cx="42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Sensibilidad</a:t>
              </a:r>
              <a:endParaRPr lang="es-ES_tradnl" altLang="es-CL"/>
            </a:p>
          </p:txBody>
        </p:sp>
        <p:sp>
          <p:nvSpPr>
            <p:cNvPr id="63544" name="Rectangle 58">
              <a:extLst>
                <a:ext uri="{FF2B5EF4-FFF2-40B4-BE49-F238E27FC236}">
                  <a16:creationId xmlns:a16="http://schemas.microsoft.com/office/drawing/2014/main" id="{19423D68-F1A1-474E-AD2B-6E2B01F1FABF}"/>
                </a:ext>
              </a:extLst>
            </p:cNvPr>
            <p:cNvSpPr>
              <a:spLocks noChangeArrowheads="1"/>
            </p:cNvSpPr>
            <p:nvPr/>
          </p:nvSpPr>
          <p:spPr bwMode="auto">
            <a:xfrm>
              <a:off x="898" y="1827"/>
              <a:ext cx="444" cy="566"/>
            </a:xfrm>
            <a:prstGeom prst="rect">
              <a:avLst/>
            </a:prstGeom>
            <a:solidFill>
              <a:srgbClr val="8F8F8F"/>
            </a:solidFill>
            <a:ln w="19050">
              <a:solidFill>
                <a:srgbClr val="5F1205"/>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45" name="Rectangle 59">
              <a:extLst>
                <a:ext uri="{FF2B5EF4-FFF2-40B4-BE49-F238E27FC236}">
                  <a16:creationId xmlns:a16="http://schemas.microsoft.com/office/drawing/2014/main" id="{DE74C98E-0C3D-7F48-8833-C141941EF124}"/>
                </a:ext>
              </a:extLst>
            </p:cNvPr>
            <p:cNvSpPr>
              <a:spLocks noChangeArrowheads="1"/>
            </p:cNvSpPr>
            <p:nvPr/>
          </p:nvSpPr>
          <p:spPr bwMode="auto">
            <a:xfrm>
              <a:off x="872" y="1802"/>
              <a:ext cx="443" cy="566"/>
            </a:xfrm>
            <a:prstGeom prst="rect">
              <a:avLst/>
            </a:prstGeom>
            <a:solidFill>
              <a:srgbClr val="FFFFFF"/>
            </a:solidFill>
            <a:ln w="19050">
              <a:solidFill>
                <a:srgbClr val="000000"/>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46" name="Rectangle 60">
              <a:extLst>
                <a:ext uri="{FF2B5EF4-FFF2-40B4-BE49-F238E27FC236}">
                  <a16:creationId xmlns:a16="http://schemas.microsoft.com/office/drawing/2014/main" id="{42EE91D1-E83F-9440-B9E9-92B81C1EE684}"/>
                </a:ext>
              </a:extLst>
            </p:cNvPr>
            <p:cNvSpPr>
              <a:spLocks noChangeArrowheads="1"/>
            </p:cNvSpPr>
            <p:nvPr/>
          </p:nvSpPr>
          <p:spPr bwMode="auto">
            <a:xfrm>
              <a:off x="941" y="2043"/>
              <a:ext cx="307" cy="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47" name="Rectangle 61">
              <a:extLst>
                <a:ext uri="{FF2B5EF4-FFF2-40B4-BE49-F238E27FC236}">
                  <a16:creationId xmlns:a16="http://schemas.microsoft.com/office/drawing/2014/main" id="{10261F2E-AE96-C04F-960F-8E66D1240678}"/>
                </a:ext>
              </a:extLst>
            </p:cNvPr>
            <p:cNvSpPr>
              <a:spLocks noChangeArrowheads="1"/>
            </p:cNvSpPr>
            <p:nvPr/>
          </p:nvSpPr>
          <p:spPr bwMode="auto">
            <a:xfrm>
              <a:off x="941" y="2043"/>
              <a:ext cx="2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Mercado</a:t>
              </a:r>
              <a:endParaRPr lang="es-ES_tradnl" altLang="es-CL"/>
            </a:p>
          </p:txBody>
        </p:sp>
        <p:sp>
          <p:nvSpPr>
            <p:cNvPr id="63548" name="Rectangle 62">
              <a:extLst>
                <a:ext uri="{FF2B5EF4-FFF2-40B4-BE49-F238E27FC236}">
                  <a16:creationId xmlns:a16="http://schemas.microsoft.com/office/drawing/2014/main" id="{82853ABE-CEBC-BC42-880C-EF96AB4554F4}"/>
                </a:ext>
              </a:extLst>
            </p:cNvPr>
            <p:cNvSpPr>
              <a:spLocks noChangeArrowheads="1"/>
            </p:cNvSpPr>
            <p:nvPr/>
          </p:nvSpPr>
          <p:spPr bwMode="auto">
            <a:xfrm>
              <a:off x="1499" y="2433"/>
              <a:ext cx="444" cy="565"/>
            </a:xfrm>
            <a:prstGeom prst="rect">
              <a:avLst/>
            </a:prstGeom>
            <a:solidFill>
              <a:srgbClr val="8F8F8F"/>
            </a:solidFill>
            <a:ln w="19050">
              <a:solidFill>
                <a:srgbClr val="5F1205"/>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49" name="Rectangle 63">
              <a:extLst>
                <a:ext uri="{FF2B5EF4-FFF2-40B4-BE49-F238E27FC236}">
                  <a16:creationId xmlns:a16="http://schemas.microsoft.com/office/drawing/2014/main" id="{5960F9FF-7101-F048-96CB-17449EDEC1BF}"/>
                </a:ext>
              </a:extLst>
            </p:cNvPr>
            <p:cNvSpPr>
              <a:spLocks noChangeArrowheads="1"/>
            </p:cNvSpPr>
            <p:nvPr/>
          </p:nvSpPr>
          <p:spPr bwMode="auto">
            <a:xfrm>
              <a:off x="1473" y="2408"/>
              <a:ext cx="443" cy="565"/>
            </a:xfrm>
            <a:prstGeom prst="rect">
              <a:avLst/>
            </a:prstGeom>
            <a:solidFill>
              <a:srgbClr val="FFFFFF"/>
            </a:solidFill>
            <a:ln w="19050">
              <a:solidFill>
                <a:srgbClr val="000000"/>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50" name="Rectangle 64">
              <a:extLst>
                <a:ext uri="{FF2B5EF4-FFF2-40B4-BE49-F238E27FC236}">
                  <a16:creationId xmlns:a16="http://schemas.microsoft.com/office/drawing/2014/main" id="{DE1D7E70-F43F-BC4E-BA31-B0D20789D930}"/>
                </a:ext>
              </a:extLst>
            </p:cNvPr>
            <p:cNvSpPr>
              <a:spLocks noChangeArrowheads="1"/>
            </p:cNvSpPr>
            <p:nvPr/>
          </p:nvSpPr>
          <p:spPr bwMode="auto">
            <a:xfrm>
              <a:off x="1471" y="2649"/>
              <a:ext cx="450" cy="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51" name="Rectangle 65">
              <a:extLst>
                <a:ext uri="{FF2B5EF4-FFF2-40B4-BE49-F238E27FC236}">
                  <a16:creationId xmlns:a16="http://schemas.microsoft.com/office/drawing/2014/main" id="{5C938010-18BD-A74E-B62C-C79B1851F53D}"/>
                </a:ext>
              </a:extLst>
            </p:cNvPr>
            <p:cNvSpPr>
              <a:spLocks noChangeArrowheads="1"/>
            </p:cNvSpPr>
            <p:nvPr/>
          </p:nvSpPr>
          <p:spPr bwMode="auto">
            <a:xfrm>
              <a:off x="1471" y="2648"/>
              <a:ext cx="43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Localización</a:t>
              </a:r>
              <a:endParaRPr lang="es-ES_tradnl" altLang="es-CL"/>
            </a:p>
          </p:txBody>
        </p:sp>
        <p:sp>
          <p:nvSpPr>
            <p:cNvPr id="63552" name="Rectangle 66">
              <a:extLst>
                <a:ext uri="{FF2B5EF4-FFF2-40B4-BE49-F238E27FC236}">
                  <a16:creationId xmlns:a16="http://schemas.microsoft.com/office/drawing/2014/main" id="{538AF87D-A87F-3746-8A9B-09D9E46B4031}"/>
                </a:ext>
              </a:extLst>
            </p:cNvPr>
            <p:cNvSpPr>
              <a:spLocks noChangeArrowheads="1"/>
            </p:cNvSpPr>
            <p:nvPr/>
          </p:nvSpPr>
          <p:spPr bwMode="auto">
            <a:xfrm>
              <a:off x="1494" y="1222"/>
              <a:ext cx="443" cy="565"/>
            </a:xfrm>
            <a:prstGeom prst="rect">
              <a:avLst/>
            </a:prstGeom>
            <a:solidFill>
              <a:srgbClr val="8F8F8F"/>
            </a:solidFill>
            <a:ln w="19050">
              <a:solidFill>
                <a:srgbClr val="5F1205"/>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53" name="Rectangle 67">
              <a:extLst>
                <a:ext uri="{FF2B5EF4-FFF2-40B4-BE49-F238E27FC236}">
                  <a16:creationId xmlns:a16="http://schemas.microsoft.com/office/drawing/2014/main" id="{55009A1A-AB50-044E-A232-E901E3B5A114}"/>
                </a:ext>
              </a:extLst>
            </p:cNvPr>
            <p:cNvSpPr>
              <a:spLocks noChangeArrowheads="1"/>
            </p:cNvSpPr>
            <p:nvPr/>
          </p:nvSpPr>
          <p:spPr bwMode="auto">
            <a:xfrm>
              <a:off x="1468" y="1197"/>
              <a:ext cx="443" cy="565"/>
            </a:xfrm>
            <a:prstGeom prst="rect">
              <a:avLst/>
            </a:prstGeom>
            <a:solidFill>
              <a:srgbClr val="FFFFFF"/>
            </a:solidFill>
            <a:ln w="19050">
              <a:solidFill>
                <a:srgbClr val="000000"/>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54" name="Rectangle 68">
              <a:extLst>
                <a:ext uri="{FF2B5EF4-FFF2-40B4-BE49-F238E27FC236}">
                  <a16:creationId xmlns:a16="http://schemas.microsoft.com/office/drawing/2014/main" id="{809DE2EA-F84E-E440-A39A-5F2671817796}"/>
                </a:ext>
              </a:extLst>
            </p:cNvPr>
            <p:cNvSpPr>
              <a:spLocks noChangeArrowheads="1"/>
            </p:cNvSpPr>
            <p:nvPr/>
          </p:nvSpPr>
          <p:spPr bwMode="auto">
            <a:xfrm>
              <a:off x="1547" y="1438"/>
              <a:ext cx="288" cy="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55" name="Rectangle 69">
              <a:extLst>
                <a:ext uri="{FF2B5EF4-FFF2-40B4-BE49-F238E27FC236}">
                  <a16:creationId xmlns:a16="http://schemas.microsoft.com/office/drawing/2014/main" id="{C7D8FC02-E72E-D440-BEB3-4E61DCE82E5F}"/>
                </a:ext>
              </a:extLst>
            </p:cNvPr>
            <p:cNvSpPr>
              <a:spLocks noChangeArrowheads="1"/>
            </p:cNvSpPr>
            <p:nvPr/>
          </p:nvSpPr>
          <p:spPr bwMode="auto">
            <a:xfrm>
              <a:off x="1547" y="1437"/>
              <a:ext cx="27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Tamaño</a:t>
              </a:r>
              <a:endParaRPr lang="es-ES_tradnl" altLang="es-CL"/>
            </a:p>
          </p:txBody>
        </p:sp>
        <p:sp>
          <p:nvSpPr>
            <p:cNvPr id="63556" name="Rectangle 70">
              <a:extLst>
                <a:ext uri="{FF2B5EF4-FFF2-40B4-BE49-F238E27FC236}">
                  <a16:creationId xmlns:a16="http://schemas.microsoft.com/office/drawing/2014/main" id="{C32A333B-711C-CB4E-B133-7A21C1AD6F47}"/>
                </a:ext>
              </a:extLst>
            </p:cNvPr>
            <p:cNvSpPr>
              <a:spLocks noChangeArrowheads="1"/>
            </p:cNvSpPr>
            <p:nvPr/>
          </p:nvSpPr>
          <p:spPr bwMode="auto">
            <a:xfrm>
              <a:off x="2145" y="1525"/>
              <a:ext cx="443" cy="565"/>
            </a:xfrm>
            <a:prstGeom prst="rect">
              <a:avLst/>
            </a:prstGeom>
            <a:solidFill>
              <a:srgbClr val="8F8F8F"/>
            </a:solidFill>
            <a:ln w="19050">
              <a:solidFill>
                <a:srgbClr val="5F1205"/>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57" name="Rectangle 71">
              <a:extLst>
                <a:ext uri="{FF2B5EF4-FFF2-40B4-BE49-F238E27FC236}">
                  <a16:creationId xmlns:a16="http://schemas.microsoft.com/office/drawing/2014/main" id="{16A011DA-7A81-AD4B-8F78-72BE10408BE7}"/>
                </a:ext>
              </a:extLst>
            </p:cNvPr>
            <p:cNvSpPr>
              <a:spLocks noChangeArrowheads="1"/>
            </p:cNvSpPr>
            <p:nvPr/>
          </p:nvSpPr>
          <p:spPr bwMode="auto">
            <a:xfrm>
              <a:off x="2118" y="1500"/>
              <a:ext cx="444" cy="565"/>
            </a:xfrm>
            <a:prstGeom prst="rect">
              <a:avLst/>
            </a:prstGeom>
            <a:solidFill>
              <a:srgbClr val="FFFFFF"/>
            </a:solidFill>
            <a:ln w="19050">
              <a:solidFill>
                <a:srgbClr val="000000"/>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58" name="Rectangle 72">
              <a:extLst>
                <a:ext uri="{FF2B5EF4-FFF2-40B4-BE49-F238E27FC236}">
                  <a16:creationId xmlns:a16="http://schemas.microsoft.com/office/drawing/2014/main" id="{D9EDB835-4248-EF4A-8809-7337514E6658}"/>
                </a:ext>
              </a:extLst>
            </p:cNvPr>
            <p:cNvSpPr>
              <a:spLocks noChangeArrowheads="1"/>
            </p:cNvSpPr>
            <p:nvPr/>
          </p:nvSpPr>
          <p:spPr bwMode="auto">
            <a:xfrm>
              <a:off x="2104" y="1741"/>
              <a:ext cx="475" cy="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59" name="Rectangle 73">
              <a:extLst>
                <a:ext uri="{FF2B5EF4-FFF2-40B4-BE49-F238E27FC236}">
                  <a16:creationId xmlns:a16="http://schemas.microsoft.com/office/drawing/2014/main" id="{5FA0C4D1-9E37-4642-A027-421EBE87A4EE}"/>
                </a:ext>
              </a:extLst>
            </p:cNvPr>
            <p:cNvSpPr>
              <a:spLocks noChangeArrowheads="1"/>
            </p:cNvSpPr>
            <p:nvPr/>
          </p:nvSpPr>
          <p:spPr bwMode="auto">
            <a:xfrm>
              <a:off x="2104" y="1740"/>
              <a:ext cx="45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Organización</a:t>
              </a:r>
              <a:endParaRPr lang="es-ES_tradnl" altLang="es-CL"/>
            </a:p>
          </p:txBody>
        </p:sp>
        <p:sp>
          <p:nvSpPr>
            <p:cNvPr id="63560" name="Rectangle 74">
              <a:extLst>
                <a:ext uri="{FF2B5EF4-FFF2-40B4-BE49-F238E27FC236}">
                  <a16:creationId xmlns:a16="http://schemas.microsoft.com/office/drawing/2014/main" id="{2524A150-6C91-9748-85EE-373159E3A614}"/>
                </a:ext>
              </a:extLst>
            </p:cNvPr>
            <p:cNvSpPr>
              <a:spLocks noChangeArrowheads="1"/>
            </p:cNvSpPr>
            <p:nvPr/>
          </p:nvSpPr>
          <p:spPr bwMode="auto">
            <a:xfrm>
              <a:off x="902" y="2911"/>
              <a:ext cx="443" cy="566"/>
            </a:xfrm>
            <a:prstGeom prst="rect">
              <a:avLst/>
            </a:prstGeom>
            <a:solidFill>
              <a:srgbClr val="8F8F8F"/>
            </a:solidFill>
            <a:ln w="19050">
              <a:solidFill>
                <a:srgbClr val="5F1205"/>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61" name="Rectangle 75">
              <a:extLst>
                <a:ext uri="{FF2B5EF4-FFF2-40B4-BE49-F238E27FC236}">
                  <a16:creationId xmlns:a16="http://schemas.microsoft.com/office/drawing/2014/main" id="{1BBEB474-5CE2-D846-B987-7831B050C163}"/>
                </a:ext>
              </a:extLst>
            </p:cNvPr>
            <p:cNvSpPr>
              <a:spLocks noChangeArrowheads="1"/>
            </p:cNvSpPr>
            <p:nvPr/>
          </p:nvSpPr>
          <p:spPr bwMode="auto">
            <a:xfrm>
              <a:off x="875" y="2887"/>
              <a:ext cx="444" cy="565"/>
            </a:xfrm>
            <a:prstGeom prst="rect">
              <a:avLst/>
            </a:prstGeom>
            <a:solidFill>
              <a:srgbClr val="FFFFFF"/>
            </a:solidFill>
            <a:ln w="19050">
              <a:solidFill>
                <a:srgbClr val="000000"/>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62" name="Rectangle 76">
              <a:extLst>
                <a:ext uri="{FF2B5EF4-FFF2-40B4-BE49-F238E27FC236}">
                  <a16:creationId xmlns:a16="http://schemas.microsoft.com/office/drawing/2014/main" id="{45E508F4-A3F8-1C43-82B7-F18B44C191E2}"/>
                </a:ext>
              </a:extLst>
            </p:cNvPr>
            <p:cNvSpPr>
              <a:spLocks noChangeArrowheads="1"/>
            </p:cNvSpPr>
            <p:nvPr/>
          </p:nvSpPr>
          <p:spPr bwMode="auto">
            <a:xfrm>
              <a:off x="930" y="3084"/>
              <a:ext cx="335" cy="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63" name="Rectangle 77">
              <a:extLst>
                <a:ext uri="{FF2B5EF4-FFF2-40B4-BE49-F238E27FC236}">
                  <a16:creationId xmlns:a16="http://schemas.microsoft.com/office/drawing/2014/main" id="{A8F4EA1B-1AA7-FA45-8E87-36E02A474CA3}"/>
                </a:ext>
              </a:extLst>
            </p:cNvPr>
            <p:cNvSpPr>
              <a:spLocks noChangeArrowheads="1"/>
            </p:cNvSpPr>
            <p:nvPr/>
          </p:nvSpPr>
          <p:spPr bwMode="auto">
            <a:xfrm>
              <a:off x="930" y="3084"/>
              <a:ext cx="32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Aspectos</a:t>
              </a:r>
              <a:endParaRPr lang="es-ES_tradnl" altLang="es-CL"/>
            </a:p>
          </p:txBody>
        </p:sp>
        <p:sp>
          <p:nvSpPr>
            <p:cNvPr id="63564" name="Rectangle 78">
              <a:extLst>
                <a:ext uri="{FF2B5EF4-FFF2-40B4-BE49-F238E27FC236}">
                  <a16:creationId xmlns:a16="http://schemas.microsoft.com/office/drawing/2014/main" id="{CC1ABD79-9F1E-034E-A026-06CF7C3624F7}"/>
                </a:ext>
              </a:extLst>
            </p:cNvPr>
            <p:cNvSpPr>
              <a:spLocks noChangeArrowheads="1"/>
            </p:cNvSpPr>
            <p:nvPr/>
          </p:nvSpPr>
          <p:spPr bwMode="auto">
            <a:xfrm>
              <a:off x="959" y="3168"/>
              <a:ext cx="278" cy="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65" name="Rectangle 79">
              <a:extLst>
                <a:ext uri="{FF2B5EF4-FFF2-40B4-BE49-F238E27FC236}">
                  <a16:creationId xmlns:a16="http://schemas.microsoft.com/office/drawing/2014/main" id="{92C38009-5A9B-1249-8EF5-D3DA00F99E17}"/>
                </a:ext>
              </a:extLst>
            </p:cNvPr>
            <p:cNvSpPr>
              <a:spLocks noChangeArrowheads="1"/>
            </p:cNvSpPr>
            <p:nvPr/>
          </p:nvSpPr>
          <p:spPr bwMode="auto">
            <a:xfrm>
              <a:off x="959" y="3168"/>
              <a:ext cx="26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Legales</a:t>
              </a:r>
              <a:endParaRPr lang="es-ES_tradnl" altLang="es-CL"/>
            </a:p>
          </p:txBody>
        </p:sp>
        <p:sp>
          <p:nvSpPr>
            <p:cNvPr id="63566" name="Rectangle 80">
              <a:extLst>
                <a:ext uri="{FF2B5EF4-FFF2-40B4-BE49-F238E27FC236}">
                  <a16:creationId xmlns:a16="http://schemas.microsoft.com/office/drawing/2014/main" id="{E9814856-D635-1540-BE67-C7D54CE1375C}"/>
                </a:ext>
              </a:extLst>
            </p:cNvPr>
            <p:cNvSpPr>
              <a:spLocks noChangeArrowheads="1"/>
            </p:cNvSpPr>
            <p:nvPr/>
          </p:nvSpPr>
          <p:spPr bwMode="auto">
            <a:xfrm>
              <a:off x="881" y="597"/>
              <a:ext cx="443" cy="565"/>
            </a:xfrm>
            <a:prstGeom prst="rect">
              <a:avLst/>
            </a:prstGeom>
            <a:solidFill>
              <a:srgbClr val="8F8F8F"/>
            </a:solidFill>
            <a:ln w="19050">
              <a:solidFill>
                <a:srgbClr val="5F1205"/>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67" name="Rectangle 81">
              <a:extLst>
                <a:ext uri="{FF2B5EF4-FFF2-40B4-BE49-F238E27FC236}">
                  <a16:creationId xmlns:a16="http://schemas.microsoft.com/office/drawing/2014/main" id="{4DB03A01-8695-8C4E-A151-C93CD8531A8B}"/>
                </a:ext>
              </a:extLst>
            </p:cNvPr>
            <p:cNvSpPr>
              <a:spLocks noChangeArrowheads="1"/>
            </p:cNvSpPr>
            <p:nvPr/>
          </p:nvSpPr>
          <p:spPr bwMode="auto">
            <a:xfrm>
              <a:off x="854" y="572"/>
              <a:ext cx="443" cy="565"/>
            </a:xfrm>
            <a:prstGeom prst="rect">
              <a:avLst/>
            </a:prstGeom>
            <a:solidFill>
              <a:srgbClr val="FFFFFF"/>
            </a:solidFill>
            <a:ln w="19050">
              <a:solidFill>
                <a:srgbClr val="000000"/>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68" name="Rectangle 82">
              <a:extLst>
                <a:ext uri="{FF2B5EF4-FFF2-40B4-BE49-F238E27FC236}">
                  <a16:creationId xmlns:a16="http://schemas.microsoft.com/office/drawing/2014/main" id="{916B7FD6-240E-D846-AC1E-1C7BC5869818}"/>
                </a:ext>
              </a:extLst>
            </p:cNvPr>
            <p:cNvSpPr>
              <a:spLocks noChangeArrowheads="1"/>
            </p:cNvSpPr>
            <p:nvPr/>
          </p:nvSpPr>
          <p:spPr bwMode="auto">
            <a:xfrm>
              <a:off x="900" y="813"/>
              <a:ext cx="355" cy="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569" name="Rectangle 83">
              <a:extLst>
                <a:ext uri="{FF2B5EF4-FFF2-40B4-BE49-F238E27FC236}">
                  <a16:creationId xmlns:a16="http://schemas.microsoft.com/office/drawing/2014/main" id="{567BB774-9B94-EA4F-A840-6091DB8E481E}"/>
                </a:ext>
              </a:extLst>
            </p:cNvPr>
            <p:cNvSpPr>
              <a:spLocks noChangeArrowheads="1"/>
            </p:cNvSpPr>
            <p:nvPr/>
          </p:nvSpPr>
          <p:spPr bwMode="auto">
            <a:xfrm>
              <a:off x="900" y="812"/>
              <a:ext cx="3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Ingeniería</a:t>
              </a:r>
              <a:endParaRPr lang="es-ES_tradnl" altLang="es-CL"/>
            </a:p>
          </p:txBody>
        </p:sp>
        <p:sp>
          <p:nvSpPr>
            <p:cNvPr id="63570" name="Line 84">
              <a:extLst>
                <a:ext uri="{FF2B5EF4-FFF2-40B4-BE49-F238E27FC236}">
                  <a16:creationId xmlns:a16="http://schemas.microsoft.com/office/drawing/2014/main" id="{B1F031EA-EA92-3842-B244-1F9A1586ECBB}"/>
                </a:ext>
              </a:extLst>
            </p:cNvPr>
            <p:cNvSpPr>
              <a:spLocks noChangeShapeType="1"/>
            </p:cNvSpPr>
            <p:nvPr/>
          </p:nvSpPr>
          <p:spPr bwMode="auto">
            <a:xfrm>
              <a:off x="817" y="2102"/>
              <a:ext cx="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571" name="Freeform 85">
              <a:extLst>
                <a:ext uri="{FF2B5EF4-FFF2-40B4-BE49-F238E27FC236}">
                  <a16:creationId xmlns:a16="http://schemas.microsoft.com/office/drawing/2014/main" id="{91E2606F-123D-9A48-A86E-B3EEBBBD7E9D}"/>
                </a:ext>
              </a:extLst>
            </p:cNvPr>
            <p:cNvSpPr>
              <a:spLocks/>
            </p:cNvSpPr>
            <p:nvPr/>
          </p:nvSpPr>
          <p:spPr bwMode="auto">
            <a:xfrm>
              <a:off x="819" y="2085"/>
              <a:ext cx="55" cy="33"/>
            </a:xfrm>
            <a:custGeom>
              <a:avLst/>
              <a:gdLst>
                <a:gd name="T0" fmla="*/ 0 w 55"/>
                <a:gd name="T1" fmla="*/ 17 h 33"/>
                <a:gd name="T2" fmla="*/ 0 w 55"/>
                <a:gd name="T3" fmla="*/ 0 h 33"/>
                <a:gd name="T4" fmla="*/ 55 w 55"/>
                <a:gd name="T5" fmla="*/ 17 h 33"/>
                <a:gd name="T6" fmla="*/ 0 w 55"/>
                <a:gd name="T7" fmla="*/ 33 h 33"/>
                <a:gd name="T8" fmla="*/ 0 w 55"/>
                <a:gd name="T9" fmla="*/ 17 h 33"/>
                <a:gd name="T10" fmla="*/ 0 60000 65536"/>
                <a:gd name="T11" fmla="*/ 0 60000 65536"/>
                <a:gd name="T12" fmla="*/ 0 60000 65536"/>
                <a:gd name="T13" fmla="*/ 0 60000 65536"/>
                <a:gd name="T14" fmla="*/ 0 60000 65536"/>
                <a:gd name="T15" fmla="*/ 0 w 55"/>
                <a:gd name="T16" fmla="*/ 0 h 33"/>
                <a:gd name="T17" fmla="*/ 55 w 55"/>
                <a:gd name="T18" fmla="*/ 33 h 33"/>
              </a:gdLst>
              <a:ahLst/>
              <a:cxnLst>
                <a:cxn ang="T10">
                  <a:pos x="T0" y="T1"/>
                </a:cxn>
                <a:cxn ang="T11">
                  <a:pos x="T2" y="T3"/>
                </a:cxn>
                <a:cxn ang="T12">
                  <a:pos x="T4" y="T5"/>
                </a:cxn>
                <a:cxn ang="T13">
                  <a:pos x="T6" y="T7"/>
                </a:cxn>
                <a:cxn ang="T14">
                  <a:pos x="T8" y="T9"/>
                </a:cxn>
              </a:cxnLst>
              <a:rect l="T15" t="T16" r="T17" b="T18"/>
              <a:pathLst>
                <a:path w="55" h="33">
                  <a:moveTo>
                    <a:pt x="0" y="17"/>
                  </a:moveTo>
                  <a:lnTo>
                    <a:pt x="0" y="0"/>
                  </a:lnTo>
                  <a:lnTo>
                    <a:pt x="55" y="17"/>
                  </a:lnTo>
                  <a:lnTo>
                    <a:pt x="0" y="33"/>
                  </a:lnTo>
                  <a:lnTo>
                    <a:pt x="0" y="17"/>
                  </a:lnTo>
                  <a:close/>
                </a:path>
              </a:pathLst>
            </a:custGeom>
            <a:solidFill>
              <a:srgbClr val="000000"/>
            </a:solidFill>
            <a:ln w="4763">
              <a:solidFill>
                <a:srgbClr val="000000"/>
              </a:solidFill>
              <a:prstDash val="solid"/>
              <a:round/>
              <a:headEnd/>
              <a:tailEnd/>
            </a:ln>
          </p:spPr>
          <p:txBody>
            <a:bodyPr/>
            <a:lstStyle/>
            <a:p>
              <a:endParaRPr lang="es-CL"/>
            </a:p>
          </p:txBody>
        </p:sp>
        <p:sp>
          <p:nvSpPr>
            <p:cNvPr id="63572" name="Line 86">
              <a:extLst>
                <a:ext uri="{FF2B5EF4-FFF2-40B4-BE49-F238E27FC236}">
                  <a16:creationId xmlns:a16="http://schemas.microsoft.com/office/drawing/2014/main" id="{FA7F774F-E23F-2B47-9C69-7CE97D0D0880}"/>
                </a:ext>
              </a:extLst>
            </p:cNvPr>
            <p:cNvSpPr>
              <a:spLocks noChangeShapeType="1"/>
            </p:cNvSpPr>
            <p:nvPr/>
          </p:nvSpPr>
          <p:spPr bwMode="auto">
            <a:xfrm>
              <a:off x="765" y="2102"/>
              <a:ext cx="5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573" name="Line 87">
              <a:extLst>
                <a:ext uri="{FF2B5EF4-FFF2-40B4-BE49-F238E27FC236}">
                  <a16:creationId xmlns:a16="http://schemas.microsoft.com/office/drawing/2014/main" id="{F396ED39-988D-5A49-8188-1E9FF141E039}"/>
                </a:ext>
              </a:extLst>
            </p:cNvPr>
            <p:cNvSpPr>
              <a:spLocks noChangeShapeType="1"/>
            </p:cNvSpPr>
            <p:nvPr/>
          </p:nvSpPr>
          <p:spPr bwMode="auto">
            <a:xfrm>
              <a:off x="796" y="861"/>
              <a:ext cx="1"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574" name="Freeform 88">
              <a:extLst>
                <a:ext uri="{FF2B5EF4-FFF2-40B4-BE49-F238E27FC236}">
                  <a16:creationId xmlns:a16="http://schemas.microsoft.com/office/drawing/2014/main" id="{362C5BDE-5272-BA41-A599-81C21BCDD1B1}"/>
                </a:ext>
              </a:extLst>
            </p:cNvPr>
            <p:cNvSpPr>
              <a:spLocks/>
            </p:cNvSpPr>
            <p:nvPr/>
          </p:nvSpPr>
          <p:spPr bwMode="auto">
            <a:xfrm>
              <a:off x="797" y="844"/>
              <a:ext cx="55" cy="34"/>
            </a:xfrm>
            <a:custGeom>
              <a:avLst/>
              <a:gdLst>
                <a:gd name="T0" fmla="*/ 0 w 55"/>
                <a:gd name="T1" fmla="*/ 17 h 34"/>
                <a:gd name="T2" fmla="*/ 0 w 55"/>
                <a:gd name="T3" fmla="*/ 0 h 34"/>
                <a:gd name="T4" fmla="*/ 55 w 55"/>
                <a:gd name="T5" fmla="*/ 17 h 34"/>
                <a:gd name="T6" fmla="*/ 0 w 55"/>
                <a:gd name="T7" fmla="*/ 34 h 34"/>
                <a:gd name="T8" fmla="*/ 0 w 55"/>
                <a:gd name="T9" fmla="*/ 17 h 34"/>
                <a:gd name="T10" fmla="*/ 0 60000 65536"/>
                <a:gd name="T11" fmla="*/ 0 60000 65536"/>
                <a:gd name="T12" fmla="*/ 0 60000 65536"/>
                <a:gd name="T13" fmla="*/ 0 60000 65536"/>
                <a:gd name="T14" fmla="*/ 0 60000 65536"/>
                <a:gd name="T15" fmla="*/ 0 w 55"/>
                <a:gd name="T16" fmla="*/ 0 h 34"/>
                <a:gd name="T17" fmla="*/ 55 w 55"/>
                <a:gd name="T18" fmla="*/ 34 h 34"/>
              </a:gdLst>
              <a:ahLst/>
              <a:cxnLst>
                <a:cxn ang="T10">
                  <a:pos x="T0" y="T1"/>
                </a:cxn>
                <a:cxn ang="T11">
                  <a:pos x="T2" y="T3"/>
                </a:cxn>
                <a:cxn ang="T12">
                  <a:pos x="T4" y="T5"/>
                </a:cxn>
                <a:cxn ang="T13">
                  <a:pos x="T6" y="T7"/>
                </a:cxn>
                <a:cxn ang="T14">
                  <a:pos x="T8" y="T9"/>
                </a:cxn>
              </a:cxnLst>
              <a:rect l="T15" t="T16" r="T17" b="T18"/>
              <a:pathLst>
                <a:path w="55" h="34">
                  <a:moveTo>
                    <a:pt x="0" y="17"/>
                  </a:moveTo>
                  <a:lnTo>
                    <a:pt x="0" y="0"/>
                  </a:lnTo>
                  <a:lnTo>
                    <a:pt x="55" y="17"/>
                  </a:lnTo>
                  <a:lnTo>
                    <a:pt x="0" y="34"/>
                  </a:lnTo>
                  <a:lnTo>
                    <a:pt x="0" y="17"/>
                  </a:lnTo>
                  <a:close/>
                </a:path>
              </a:pathLst>
            </a:custGeom>
            <a:solidFill>
              <a:srgbClr val="000000"/>
            </a:solidFill>
            <a:ln w="4763">
              <a:solidFill>
                <a:srgbClr val="000000"/>
              </a:solidFill>
              <a:prstDash val="solid"/>
              <a:round/>
              <a:headEnd/>
              <a:tailEnd/>
            </a:ln>
          </p:spPr>
          <p:txBody>
            <a:bodyPr/>
            <a:lstStyle/>
            <a:p>
              <a:endParaRPr lang="es-CL"/>
            </a:p>
          </p:txBody>
        </p:sp>
        <p:sp>
          <p:nvSpPr>
            <p:cNvPr id="63575" name="Freeform 89">
              <a:extLst>
                <a:ext uri="{FF2B5EF4-FFF2-40B4-BE49-F238E27FC236}">
                  <a16:creationId xmlns:a16="http://schemas.microsoft.com/office/drawing/2014/main" id="{023A2F6C-1050-264F-A659-6C2ACD5D3F08}"/>
                </a:ext>
              </a:extLst>
            </p:cNvPr>
            <p:cNvSpPr>
              <a:spLocks/>
            </p:cNvSpPr>
            <p:nvPr/>
          </p:nvSpPr>
          <p:spPr bwMode="auto">
            <a:xfrm>
              <a:off x="677" y="861"/>
              <a:ext cx="119" cy="950"/>
            </a:xfrm>
            <a:custGeom>
              <a:avLst/>
              <a:gdLst>
                <a:gd name="T0" fmla="*/ 0 w 119"/>
                <a:gd name="T1" fmla="*/ 950 h 950"/>
                <a:gd name="T2" fmla="*/ 0 w 119"/>
                <a:gd name="T3" fmla="*/ 0 h 950"/>
                <a:gd name="T4" fmla="*/ 119 w 119"/>
                <a:gd name="T5" fmla="*/ 0 h 950"/>
                <a:gd name="T6" fmla="*/ 0 60000 65536"/>
                <a:gd name="T7" fmla="*/ 0 60000 65536"/>
                <a:gd name="T8" fmla="*/ 0 60000 65536"/>
                <a:gd name="T9" fmla="*/ 0 w 119"/>
                <a:gd name="T10" fmla="*/ 0 h 950"/>
                <a:gd name="T11" fmla="*/ 119 w 119"/>
                <a:gd name="T12" fmla="*/ 950 h 950"/>
              </a:gdLst>
              <a:ahLst/>
              <a:cxnLst>
                <a:cxn ang="T6">
                  <a:pos x="T0" y="T1"/>
                </a:cxn>
                <a:cxn ang="T7">
                  <a:pos x="T2" y="T3"/>
                </a:cxn>
                <a:cxn ang="T8">
                  <a:pos x="T4" y="T5"/>
                </a:cxn>
              </a:cxnLst>
              <a:rect l="T9" t="T10" r="T11" b="T12"/>
              <a:pathLst>
                <a:path w="119" h="950">
                  <a:moveTo>
                    <a:pt x="0" y="950"/>
                  </a:moveTo>
                  <a:lnTo>
                    <a:pt x="0" y="0"/>
                  </a:lnTo>
                  <a:lnTo>
                    <a:pt x="11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576" name="Line 90">
              <a:extLst>
                <a:ext uri="{FF2B5EF4-FFF2-40B4-BE49-F238E27FC236}">
                  <a16:creationId xmlns:a16="http://schemas.microsoft.com/office/drawing/2014/main" id="{CDFEDC6D-8EC1-C043-9239-694716009BD6}"/>
                </a:ext>
              </a:extLst>
            </p:cNvPr>
            <p:cNvSpPr>
              <a:spLocks noChangeShapeType="1"/>
            </p:cNvSpPr>
            <p:nvPr/>
          </p:nvSpPr>
          <p:spPr bwMode="auto">
            <a:xfrm>
              <a:off x="817" y="3169"/>
              <a:ext cx="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577" name="Freeform 91">
              <a:extLst>
                <a:ext uri="{FF2B5EF4-FFF2-40B4-BE49-F238E27FC236}">
                  <a16:creationId xmlns:a16="http://schemas.microsoft.com/office/drawing/2014/main" id="{F4272EE6-EE0D-F044-9895-30251BC44D35}"/>
                </a:ext>
              </a:extLst>
            </p:cNvPr>
            <p:cNvSpPr>
              <a:spLocks/>
            </p:cNvSpPr>
            <p:nvPr/>
          </p:nvSpPr>
          <p:spPr bwMode="auto">
            <a:xfrm>
              <a:off x="819" y="3153"/>
              <a:ext cx="55" cy="33"/>
            </a:xfrm>
            <a:custGeom>
              <a:avLst/>
              <a:gdLst>
                <a:gd name="T0" fmla="*/ 0 w 55"/>
                <a:gd name="T1" fmla="*/ 16 h 33"/>
                <a:gd name="T2" fmla="*/ 0 w 55"/>
                <a:gd name="T3" fmla="*/ 0 h 33"/>
                <a:gd name="T4" fmla="*/ 55 w 55"/>
                <a:gd name="T5" fmla="*/ 16 h 33"/>
                <a:gd name="T6" fmla="*/ 0 w 55"/>
                <a:gd name="T7" fmla="*/ 33 h 33"/>
                <a:gd name="T8" fmla="*/ 0 w 55"/>
                <a:gd name="T9" fmla="*/ 16 h 33"/>
                <a:gd name="T10" fmla="*/ 0 60000 65536"/>
                <a:gd name="T11" fmla="*/ 0 60000 65536"/>
                <a:gd name="T12" fmla="*/ 0 60000 65536"/>
                <a:gd name="T13" fmla="*/ 0 60000 65536"/>
                <a:gd name="T14" fmla="*/ 0 60000 65536"/>
                <a:gd name="T15" fmla="*/ 0 w 55"/>
                <a:gd name="T16" fmla="*/ 0 h 33"/>
                <a:gd name="T17" fmla="*/ 55 w 55"/>
                <a:gd name="T18" fmla="*/ 33 h 33"/>
              </a:gdLst>
              <a:ahLst/>
              <a:cxnLst>
                <a:cxn ang="T10">
                  <a:pos x="T0" y="T1"/>
                </a:cxn>
                <a:cxn ang="T11">
                  <a:pos x="T2" y="T3"/>
                </a:cxn>
                <a:cxn ang="T12">
                  <a:pos x="T4" y="T5"/>
                </a:cxn>
                <a:cxn ang="T13">
                  <a:pos x="T6" y="T7"/>
                </a:cxn>
                <a:cxn ang="T14">
                  <a:pos x="T8" y="T9"/>
                </a:cxn>
              </a:cxnLst>
              <a:rect l="T15" t="T16" r="T17" b="T18"/>
              <a:pathLst>
                <a:path w="55" h="33">
                  <a:moveTo>
                    <a:pt x="0" y="16"/>
                  </a:moveTo>
                  <a:lnTo>
                    <a:pt x="0" y="0"/>
                  </a:lnTo>
                  <a:lnTo>
                    <a:pt x="55" y="16"/>
                  </a:lnTo>
                  <a:lnTo>
                    <a:pt x="0" y="33"/>
                  </a:lnTo>
                  <a:lnTo>
                    <a:pt x="0" y="16"/>
                  </a:lnTo>
                  <a:close/>
                </a:path>
              </a:pathLst>
            </a:custGeom>
            <a:solidFill>
              <a:srgbClr val="000000"/>
            </a:solidFill>
            <a:ln w="4763">
              <a:solidFill>
                <a:srgbClr val="000000"/>
              </a:solidFill>
              <a:prstDash val="solid"/>
              <a:round/>
              <a:headEnd/>
              <a:tailEnd/>
            </a:ln>
          </p:spPr>
          <p:txBody>
            <a:bodyPr/>
            <a:lstStyle/>
            <a:p>
              <a:endParaRPr lang="es-CL"/>
            </a:p>
          </p:txBody>
        </p:sp>
        <p:sp>
          <p:nvSpPr>
            <p:cNvPr id="63578" name="Freeform 92">
              <a:extLst>
                <a:ext uri="{FF2B5EF4-FFF2-40B4-BE49-F238E27FC236}">
                  <a16:creationId xmlns:a16="http://schemas.microsoft.com/office/drawing/2014/main" id="{0636DD98-4648-ED49-BC92-1F8914E4FD31}"/>
                </a:ext>
              </a:extLst>
            </p:cNvPr>
            <p:cNvSpPr>
              <a:spLocks/>
            </p:cNvSpPr>
            <p:nvPr/>
          </p:nvSpPr>
          <p:spPr bwMode="auto">
            <a:xfrm>
              <a:off x="677" y="2376"/>
              <a:ext cx="140" cy="793"/>
            </a:xfrm>
            <a:custGeom>
              <a:avLst/>
              <a:gdLst>
                <a:gd name="T0" fmla="*/ 0 w 140"/>
                <a:gd name="T1" fmla="*/ 0 h 793"/>
                <a:gd name="T2" fmla="*/ 0 w 140"/>
                <a:gd name="T3" fmla="*/ 793 h 793"/>
                <a:gd name="T4" fmla="*/ 140 w 140"/>
                <a:gd name="T5" fmla="*/ 793 h 793"/>
                <a:gd name="T6" fmla="*/ 0 60000 65536"/>
                <a:gd name="T7" fmla="*/ 0 60000 65536"/>
                <a:gd name="T8" fmla="*/ 0 60000 65536"/>
                <a:gd name="T9" fmla="*/ 0 w 140"/>
                <a:gd name="T10" fmla="*/ 0 h 793"/>
                <a:gd name="T11" fmla="*/ 140 w 140"/>
                <a:gd name="T12" fmla="*/ 793 h 793"/>
              </a:gdLst>
              <a:ahLst/>
              <a:cxnLst>
                <a:cxn ang="T6">
                  <a:pos x="T0" y="T1"/>
                </a:cxn>
                <a:cxn ang="T7">
                  <a:pos x="T2" y="T3"/>
                </a:cxn>
                <a:cxn ang="T8">
                  <a:pos x="T4" y="T5"/>
                </a:cxn>
              </a:cxnLst>
              <a:rect l="T9" t="T10" r="T11" b="T12"/>
              <a:pathLst>
                <a:path w="140" h="793">
                  <a:moveTo>
                    <a:pt x="0" y="0"/>
                  </a:moveTo>
                  <a:lnTo>
                    <a:pt x="0" y="793"/>
                  </a:lnTo>
                  <a:lnTo>
                    <a:pt x="140" y="79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579" name="Line 93">
              <a:extLst>
                <a:ext uri="{FF2B5EF4-FFF2-40B4-BE49-F238E27FC236}">
                  <a16:creationId xmlns:a16="http://schemas.microsoft.com/office/drawing/2014/main" id="{B68610B8-2105-FF4C-A212-E26305024A37}"/>
                </a:ext>
              </a:extLst>
            </p:cNvPr>
            <p:cNvSpPr>
              <a:spLocks noChangeShapeType="1"/>
            </p:cNvSpPr>
            <p:nvPr/>
          </p:nvSpPr>
          <p:spPr bwMode="auto">
            <a:xfrm flipV="1">
              <a:off x="1078" y="1190"/>
              <a:ext cx="1" cy="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580" name="Freeform 94">
              <a:extLst>
                <a:ext uri="{FF2B5EF4-FFF2-40B4-BE49-F238E27FC236}">
                  <a16:creationId xmlns:a16="http://schemas.microsoft.com/office/drawing/2014/main" id="{591CC25B-2AAF-E84C-B2AA-CA5E192AB8D4}"/>
                </a:ext>
              </a:extLst>
            </p:cNvPr>
            <p:cNvSpPr>
              <a:spLocks/>
            </p:cNvSpPr>
            <p:nvPr/>
          </p:nvSpPr>
          <p:spPr bwMode="auto">
            <a:xfrm>
              <a:off x="1060" y="1139"/>
              <a:ext cx="35" cy="51"/>
            </a:xfrm>
            <a:custGeom>
              <a:avLst/>
              <a:gdLst>
                <a:gd name="T0" fmla="*/ 18 w 35"/>
                <a:gd name="T1" fmla="*/ 51 h 51"/>
                <a:gd name="T2" fmla="*/ 0 w 35"/>
                <a:gd name="T3" fmla="*/ 51 h 51"/>
                <a:gd name="T4" fmla="*/ 18 w 35"/>
                <a:gd name="T5" fmla="*/ 0 h 51"/>
                <a:gd name="T6" fmla="*/ 35 w 35"/>
                <a:gd name="T7" fmla="*/ 51 h 51"/>
                <a:gd name="T8" fmla="*/ 18 w 35"/>
                <a:gd name="T9" fmla="*/ 51 h 51"/>
                <a:gd name="T10" fmla="*/ 0 60000 65536"/>
                <a:gd name="T11" fmla="*/ 0 60000 65536"/>
                <a:gd name="T12" fmla="*/ 0 60000 65536"/>
                <a:gd name="T13" fmla="*/ 0 60000 65536"/>
                <a:gd name="T14" fmla="*/ 0 60000 65536"/>
                <a:gd name="T15" fmla="*/ 0 w 35"/>
                <a:gd name="T16" fmla="*/ 0 h 51"/>
                <a:gd name="T17" fmla="*/ 35 w 35"/>
                <a:gd name="T18" fmla="*/ 51 h 51"/>
              </a:gdLst>
              <a:ahLst/>
              <a:cxnLst>
                <a:cxn ang="T10">
                  <a:pos x="T0" y="T1"/>
                </a:cxn>
                <a:cxn ang="T11">
                  <a:pos x="T2" y="T3"/>
                </a:cxn>
                <a:cxn ang="T12">
                  <a:pos x="T4" y="T5"/>
                </a:cxn>
                <a:cxn ang="T13">
                  <a:pos x="T6" y="T7"/>
                </a:cxn>
                <a:cxn ang="T14">
                  <a:pos x="T8" y="T9"/>
                </a:cxn>
              </a:cxnLst>
              <a:rect l="T15" t="T16" r="T17" b="T18"/>
              <a:pathLst>
                <a:path w="35" h="51">
                  <a:moveTo>
                    <a:pt x="18" y="51"/>
                  </a:moveTo>
                  <a:lnTo>
                    <a:pt x="0" y="51"/>
                  </a:lnTo>
                  <a:lnTo>
                    <a:pt x="18" y="0"/>
                  </a:lnTo>
                  <a:lnTo>
                    <a:pt x="35" y="51"/>
                  </a:lnTo>
                  <a:lnTo>
                    <a:pt x="18" y="51"/>
                  </a:lnTo>
                  <a:close/>
                </a:path>
              </a:pathLst>
            </a:custGeom>
            <a:solidFill>
              <a:srgbClr val="000000"/>
            </a:solidFill>
            <a:ln w="4763">
              <a:solidFill>
                <a:srgbClr val="000000"/>
              </a:solidFill>
              <a:prstDash val="solid"/>
              <a:round/>
              <a:headEnd/>
              <a:tailEnd/>
            </a:ln>
          </p:spPr>
          <p:txBody>
            <a:bodyPr/>
            <a:lstStyle/>
            <a:p>
              <a:endParaRPr lang="es-CL"/>
            </a:p>
          </p:txBody>
        </p:sp>
        <p:sp>
          <p:nvSpPr>
            <p:cNvPr id="63581" name="Freeform 95">
              <a:extLst>
                <a:ext uri="{FF2B5EF4-FFF2-40B4-BE49-F238E27FC236}">
                  <a16:creationId xmlns:a16="http://schemas.microsoft.com/office/drawing/2014/main" id="{8E1EE89A-2DF1-5B49-AED4-90FB01B9795D}"/>
                </a:ext>
              </a:extLst>
            </p:cNvPr>
            <p:cNvSpPr>
              <a:spLocks/>
            </p:cNvSpPr>
            <p:nvPr/>
          </p:nvSpPr>
          <p:spPr bwMode="auto">
            <a:xfrm>
              <a:off x="1078" y="1192"/>
              <a:ext cx="1" cy="610"/>
            </a:xfrm>
            <a:custGeom>
              <a:avLst/>
              <a:gdLst>
                <a:gd name="T0" fmla="*/ 1 w 1"/>
                <a:gd name="T1" fmla="*/ 610 h 610"/>
                <a:gd name="T2" fmla="*/ 1 w 1"/>
                <a:gd name="T3" fmla="*/ 230 h 610"/>
                <a:gd name="T4" fmla="*/ 0 w 1"/>
                <a:gd name="T5" fmla="*/ 230 h 610"/>
                <a:gd name="T6" fmla="*/ 0 w 1"/>
                <a:gd name="T7" fmla="*/ 0 h 610"/>
                <a:gd name="T8" fmla="*/ 0 60000 65536"/>
                <a:gd name="T9" fmla="*/ 0 60000 65536"/>
                <a:gd name="T10" fmla="*/ 0 60000 65536"/>
                <a:gd name="T11" fmla="*/ 0 60000 65536"/>
                <a:gd name="T12" fmla="*/ 0 w 1"/>
                <a:gd name="T13" fmla="*/ 0 h 610"/>
                <a:gd name="T14" fmla="*/ 1 w 1"/>
                <a:gd name="T15" fmla="*/ 610 h 610"/>
              </a:gdLst>
              <a:ahLst/>
              <a:cxnLst>
                <a:cxn ang="T8">
                  <a:pos x="T0" y="T1"/>
                </a:cxn>
                <a:cxn ang="T9">
                  <a:pos x="T2" y="T3"/>
                </a:cxn>
                <a:cxn ang="T10">
                  <a:pos x="T4" y="T5"/>
                </a:cxn>
                <a:cxn ang="T11">
                  <a:pos x="T6" y="T7"/>
                </a:cxn>
              </a:cxnLst>
              <a:rect l="T12" t="T13" r="T14" b="T15"/>
              <a:pathLst>
                <a:path w="1" h="610">
                  <a:moveTo>
                    <a:pt x="1" y="610"/>
                  </a:moveTo>
                  <a:lnTo>
                    <a:pt x="1" y="230"/>
                  </a:lnTo>
                  <a:lnTo>
                    <a:pt x="0" y="230"/>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582" name="Line 96">
              <a:extLst>
                <a:ext uri="{FF2B5EF4-FFF2-40B4-BE49-F238E27FC236}">
                  <a16:creationId xmlns:a16="http://schemas.microsoft.com/office/drawing/2014/main" id="{B397DC39-17A5-1C41-BE35-70FBCE274917}"/>
                </a:ext>
              </a:extLst>
            </p:cNvPr>
            <p:cNvSpPr>
              <a:spLocks noChangeShapeType="1"/>
            </p:cNvSpPr>
            <p:nvPr/>
          </p:nvSpPr>
          <p:spPr bwMode="auto">
            <a:xfrm>
              <a:off x="1076" y="2832"/>
              <a:ext cx="1"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583" name="Freeform 97">
              <a:extLst>
                <a:ext uri="{FF2B5EF4-FFF2-40B4-BE49-F238E27FC236}">
                  <a16:creationId xmlns:a16="http://schemas.microsoft.com/office/drawing/2014/main" id="{416E57B5-C0D6-D442-B14A-BDF345E58B03}"/>
                </a:ext>
              </a:extLst>
            </p:cNvPr>
            <p:cNvSpPr>
              <a:spLocks/>
            </p:cNvSpPr>
            <p:nvPr/>
          </p:nvSpPr>
          <p:spPr bwMode="auto">
            <a:xfrm>
              <a:off x="1058" y="2833"/>
              <a:ext cx="35" cy="52"/>
            </a:xfrm>
            <a:custGeom>
              <a:avLst/>
              <a:gdLst>
                <a:gd name="T0" fmla="*/ 18 w 35"/>
                <a:gd name="T1" fmla="*/ 0 h 52"/>
                <a:gd name="T2" fmla="*/ 35 w 35"/>
                <a:gd name="T3" fmla="*/ 0 h 52"/>
                <a:gd name="T4" fmla="*/ 18 w 35"/>
                <a:gd name="T5" fmla="*/ 52 h 52"/>
                <a:gd name="T6" fmla="*/ 0 w 35"/>
                <a:gd name="T7" fmla="*/ 0 h 52"/>
                <a:gd name="T8" fmla="*/ 18 w 35"/>
                <a:gd name="T9" fmla="*/ 0 h 52"/>
                <a:gd name="T10" fmla="*/ 0 60000 65536"/>
                <a:gd name="T11" fmla="*/ 0 60000 65536"/>
                <a:gd name="T12" fmla="*/ 0 60000 65536"/>
                <a:gd name="T13" fmla="*/ 0 60000 65536"/>
                <a:gd name="T14" fmla="*/ 0 60000 65536"/>
                <a:gd name="T15" fmla="*/ 0 w 35"/>
                <a:gd name="T16" fmla="*/ 0 h 52"/>
                <a:gd name="T17" fmla="*/ 35 w 35"/>
                <a:gd name="T18" fmla="*/ 52 h 52"/>
              </a:gdLst>
              <a:ahLst/>
              <a:cxnLst>
                <a:cxn ang="T10">
                  <a:pos x="T0" y="T1"/>
                </a:cxn>
                <a:cxn ang="T11">
                  <a:pos x="T2" y="T3"/>
                </a:cxn>
                <a:cxn ang="T12">
                  <a:pos x="T4" y="T5"/>
                </a:cxn>
                <a:cxn ang="T13">
                  <a:pos x="T6" y="T7"/>
                </a:cxn>
                <a:cxn ang="T14">
                  <a:pos x="T8" y="T9"/>
                </a:cxn>
              </a:cxnLst>
              <a:rect l="T15" t="T16" r="T17" b="T18"/>
              <a:pathLst>
                <a:path w="35" h="52">
                  <a:moveTo>
                    <a:pt x="18" y="0"/>
                  </a:moveTo>
                  <a:lnTo>
                    <a:pt x="35" y="0"/>
                  </a:lnTo>
                  <a:lnTo>
                    <a:pt x="18" y="52"/>
                  </a:lnTo>
                  <a:lnTo>
                    <a:pt x="0" y="0"/>
                  </a:lnTo>
                  <a:lnTo>
                    <a:pt x="18" y="0"/>
                  </a:lnTo>
                  <a:close/>
                </a:path>
              </a:pathLst>
            </a:custGeom>
            <a:solidFill>
              <a:srgbClr val="000000"/>
            </a:solidFill>
            <a:ln w="4763">
              <a:solidFill>
                <a:srgbClr val="000000"/>
              </a:solidFill>
              <a:prstDash val="solid"/>
              <a:round/>
              <a:headEnd/>
              <a:tailEnd/>
            </a:ln>
          </p:spPr>
          <p:txBody>
            <a:bodyPr/>
            <a:lstStyle/>
            <a:p>
              <a:endParaRPr lang="es-CL"/>
            </a:p>
          </p:txBody>
        </p:sp>
        <p:sp>
          <p:nvSpPr>
            <p:cNvPr id="63584" name="Line 98">
              <a:extLst>
                <a:ext uri="{FF2B5EF4-FFF2-40B4-BE49-F238E27FC236}">
                  <a16:creationId xmlns:a16="http://schemas.microsoft.com/office/drawing/2014/main" id="{B37A1574-3D90-2142-8917-AA855A1E6496}"/>
                </a:ext>
              </a:extLst>
            </p:cNvPr>
            <p:cNvSpPr>
              <a:spLocks noChangeShapeType="1"/>
            </p:cNvSpPr>
            <p:nvPr/>
          </p:nvSpPr>
          <p:spPr bwMode="auto">
            <a:xfrm>
              <a:off x="1076" y="2368"/>
              <a:ext cx="1" cy="46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585" name="Line 99">
              <a:extLst>
                <a:ext uri="{FF2B5EF4-FFF2-40B4-BE49-F238E27FC236}">
                  <a16:creationId xmlns:a16="http://schemas.microsoft.com/office/drawing/2014/main" id="{E35D6330-5FE2-A449-8024-21D693D04A5E}"/>
                </a:ext>
              </a:extLst>
            </p:cNvPr>
            <p:cNvSpPr>
              <a:spLocks noChangeShapeType="1"/>
            </p:cNvSpPr>
            <p:nvPr/>
          </p:nvSpPr>
          <p:spPr bwMode="auto">
            <a:xfrm>
              <a:off x="2751" y="2614"/>
              <a:ext cx="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586" name="Freeform 100">
              <a:extLst>
                <a:ext uri="{FF2B5EF4-FFF2-40B4-BE49-F238E27FC236}">
                  <a16:creationId xmlns:a16="http://schemas.microsoft.com/office/drawing/2014/main" id="{1E15C66D-FF00-E141-B95A-D5665BB29209}"/>
                </a:ext>
              </a:extLst>
            </p:cNvPr>
            <p:cNvSpPr>
              <a:spLocks/>
            </p:cNvSpPr>
            <p:nvPr/>
          </p:nvSpPr>
          <p:spPr bwMode="auto">
            <a:xfrm>
              <a:off x="2753" y="2597"/>
              <a:ext cx="55" cy="33"/>
            </a:xfrm>
            <a:custGeom>
              <a:avLst/>
              <a:gdLst>
                <a:gd name="T0" fmla="*/ 0 w 55"/>
                <a:gd name="T1" fmla="*/ 17 h 33"/>
                <a:gd name="T2" fmla="*/ 0 w 55"/>
                <a:gd name="T3" fmla="*/ 0 h 33"/>
                <a:gd name="T4" fmla="*/ 55 w 55"/>
                <a:gd name="T5" fmla="*/ 17 h 33"/>
                <a:gd name="T6" fmla="*/ 0 w 55"/>
                <a:gd name="T7" fmla="*/ 33 h 33"/>
                <a:gd name="T8" fmla="*/ 0 w 55"/>
                <a:gd name="T9" fmla="*/ 17 h 33"/>
                <a:gd name="T10" fmla="*/ 0 60000 65536"/>
                <a:gd name="T11" fmla="*/ 0 60000 65536"/>
                <a:gd name="T12" fmla="*/ 0 60000 65536"/>
                <a:gd name="T13" fmla="*/ 0 60000 65536"/>
                <a:gd name="T14" fmla="*/ 0 60000 65536"/>
                <a:gd name="T15" fmla="*/ 0 w 55"/>
                <a:gd name="T16" fmla="*/ 0 h 33"/>
                <a:gd name="T17" fmla="*/ 55 w 55"/>
                <a:gd name="T18" fmla="*/ 33 h 33"/>
              </a:gdLst>
              <a:ahLst/>
              <a:cxnLst>
                <a:cxn ang="T10">
                  <a:pos x="T0" y="T1"/>
                </a:cxn>
                <a:cxn ang="T11">
                  <a:pos x="T2" y="T3"/>
                </a:cxn>
                <a:cxn ang="T12">
                  <a:pos x="T4" y="T5"/>
                </a:cxn>
                <a:cxn ang="T13">
                  <a:pos x="T6" y="T7"/>
                </a:cxn>
                <a:cxn ang="T14">
                  <a:pos x="T8" y="T9"/>
                </a:cxn>
              </a:cxnLst>
              <a:rect l="T15" t="T16" r="T17" b="T18"/>
              <a:pathLst>
                <a:path w="55" h="33">
                  <a:moveTo>
                    <a:pt x="0" y="17"/>
                  </a:moveTo>
                  <a:lnTo>
                    <a:pt x="0" y="0"/>
                  </a:lnTo>
                  <a:lnTo>
                    <a:pt x="55" y="17"/>
                  </a:lnTo>
                  <a:lnTo>
                    <a:pt x="0" y="33"/>
                  </a:lnTo>
                  <a:lnTo>
                    <a:pt x="0" y="17"/>
                  </a:lnTo>
                  <a:close/>
                </a:path>
              </a:pathLst>
            </a:custGeom>
            <a:solidFill>
              <a:srgbClr val="000000"/>
            </a:solidFill>
            <a:ln w="4763">
              <a:solidFill>
                <a:srgbClr val="000000"/>
              </a:solidFill>
              <a:prstDash val="solid"/>
              <a:round/>
              <a:headEnd/>
              <a:tailEnd/>
            </a:ln>
          </p:spPr>
          <p:txBody>
            <a:bodyPr/>
            <a:lstStyle/>
            <a:p>
              <a:endParaRPr lang="es-CL"/>
            </a:p>
          </p:txBody>
        </p:sp>
        <p:sp>
          <p:nvSpPr>
            <p:cNvPr id="63587" name="Freeform 101">
              <a:extLst>
                <a:ext uri="{FF2B5EF4-FFF2-40B4-BE49-F238E27FC236}">
                  <a16:creationId xmlns:a16="http://schemas.microsoft.com/office/drawing/2014/main" id="{331C9E3C-61DE-2444-A4D7-3C923A2E1967}"/>
                </a:ext>
              </a:extLst>
            </p:cNvPr>
            <p:cNvSpPr>
              <a:spLocks/>
            </p:cNvSpPr>
            <p:nvPr/>
          </p:nvSpPr>
          <p:spPr bwMode="auto">
            <a:xfrm>
              <a:off x="2480" y="2065"/>
              <a:ext cx="271" cy="549"/>
            </a:xfrm>
            <a:custGeom>
              <a:avLst/>
              <a:gdLst>
                <a:gd name="T0" fmla="*/ 0 w 271"/>
                <a:gd name="T1" fmla="*/ 0 h 549"/>
                <a:gd name="T2" fmla="*/ 0 w 271"/>
                <a:gd name="T3" fmla="*/ 549 h 549"/>
                <a:gd name="T4" fmla="*/ 271 w 271"/>
                <a:gd name="T5" fmla="*/ 549 h 549"/>
                <a:gd name="T6" fmla="*/ 0 60000 65536"/>
                <a:gd name="T7" fmla="*/ 0 60000 65536"/>
                <a:gd name="T8" fmla="*/ 0 60000 65536"/>
                <a:gd name="T9" fmla="*/ 0 w 271"/>
                <a:gd name="T10" fmla="*/ 0 h 549"/>
                <a:gd name="T11" fmla="*/ 271 w 271"/>
                <a:gd name="T12" fmla="*/ 549 h 549"/>
              </a:gdLst>
              <a:ahLst/>
              <a:cxnLst>
                <a:cxn ang="T6">
                  <a:pos x="T0" y="T1"/>
                </a:cxn>
                <a:cxn ang="T7">
                  <a:pos x="T2" y="T3"/>
                </a:cxn>
                <a:cxn ang="T8">
                  <a:pos x="T4" y="T5"/>
                </a:cxn>
              </a:cxnLst>
              <a:rect l="T9" t="T10" r="T11" b="T12"/>
              <a:pathLst>
                <a:path w="271" h="549">
                  <a:moveTo>
                    <a:pt x="0" y="0"/>
                  </a:moveTo>
                  <a:lnTo>
                    <a:pt x="0" y="549"/>
                  </a:lnTo>
                  <a:lnTo>
                    <a:pt x="271" y="54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588" name="Line 102">
              <a:extLst>
                <a:ext uri="{FF2B5EF4-FFF2-40B4-BE49-F238E27FC236}">
                  <a16:creationId xmlns:a16="http://schemas.microsoft.com/office/drawing/2014/main" id="{3AB4F628-0DB1-8546-8E66-8528F8B3982C}"/>
                </a:ext>
              </a:extLst>
            </p:cNvPr>
            <p:cNvSpPr>
              <a:spLocks noChangeShapeType="1"/>
            </p:cNvSpPr>
            <p:nvPr/>
          </p:nvSpPr>
          <p:spPr bwMode="auto">
            <a:xfrm>
              <a:off x="2060" y="1955"/>
              <a:ext cx="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589" name="Freeform 103">
              <a:extLst>
                <a:ext uri="{FF2B5EF4-FFF2-40B4-BE49-F238E27FC236}">
                  <a16:creationId xmlns:a16="http://schemas.microsoft.com/office/drawing/2014/main" id="{E663A75C-A848-9F40-83F1-6647A78E2934}"/>
                </a:ext>
              </a:extLst>
            </p:cNvPr>
            <p:cNvSpPr>
              <a:spLocks/>
            </p:cNvSpPr>
            <p:nvPr/>
          </p:nvSpPr>
          <p:spPr bwMode="auto">
            <a:xfrm>
              <a:off x="2062" y="1939"/>
              <a:ext cx="54" cy="33"/>
            </a:xfrm>
            <a:custGeom>
              <a:avLst/>
              <a:gdLst>
                <a:gd name="T0" fmla="*/ 0 w 54"/>
                <a:gd name="T1" fmla="*/ 16 h 33"/>
                <a:gd name="T2" fmla="*/ 0 w 54"/>
                <a:gd name="T3" fmla="*/ 0 h 33"/>
                <a:gd name="T4" fmla="*/ 54 w 54"/>
                <a:gd name="T5" fmla="*/ 16 h 33"/>
                <a:gd name="T6" fmla="*/ 0 w 54"/>
                <a:gd name="T7" fmla="*/ 33 h 33"/>
                <a:gd name="T8" fmla="*/ 0 w 54"/>
                <a:gd name="T9" fmla="*/ 16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0" y="16"/>
                  </a:moveTo>
                  <a:lnTo>
                    <a:pt x="0" y="0"/>
                  </a:lnTo>
                  <a:lnTo>
                    <a:pt x="54" y="16"/>
                  </a:lnTo>
                  <a:lnTo>
                    <a:pt x="0" y="33"/>
                  </a:lnTo>
                  <a:lnTo>
                    <a:pt x="0" y="16"/>
                  </a:lnTo>
                  <a:close/>
                </a:path>
              </a:pathLst>
            </a:custGeom>
            <a:solidFill>
              <a:srgbClr val="000000"/>
            </a:solidFill>
            <a:ln w="4763">
              <a:solidFill>
                <a:srgbClr val="000000"/>
              </a:solidFill>
              <a:prstDash val="solid"/>
              <a:round/>
              <a:headEnd/>
              <a:tailEnd/>
            </a:ln>
          </p:spPr>
          <p:txBody>
            <a:bodyPr/>
            <a:lstStyle/>
            <a:p>
              <a:endParaRPr lang="es-CL"/>
            </a:p>
          </p:txBody>
        </p:sp>
        <p:sp>
          <p:nvSpPr>
            <p:cNvPr id="63590" name="Line 104">
              <a:extLst>
                <a:ext uri="{FF2B5EF4-FFF2-40B4-BE49-F238E27FC236}">
                  <a16:creationId xmlns:a16="http://schemas.microsoft.com/office/drawing/2014/main" id="{6EBB9D1E-A4FD-6244-9424-C84C9D0B784F}"/>
                </a:ext>
              </a:extLst>
            </p:cNvPr>
            <p:cNvSpPr>
              <a:spLocks noChangeShapeType="1"/>
            </p:cNvSpPr>
            <p:nvPr/>
          </p:nvSpPr>
          <p:spPr bwMode="auto">
            <a:xfrm>
              <a:off x="1315" y="1955"/>
              <a:ext cx="745"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591" name="Line 105">
              <a:extLst>
                <a:ext uri="{FF2B5EF4-FFF2-40B4-BE49-F238E27FC236}">
                  <a16:creationId xmlns:a16="http://schemas.microsoft.com/office/drawing/2014/main" id="{2C48562E-B5A0-6C46-8607-892BF0283986}"/>
                </a:ext>
              </a:extLst>
            </p:cNvPr>
            <p:cNvSpPr>
              <a:spLocks noChangeShapeType="1"/>
            </p:cNvSpPr>
            <p:nvPr/>
          </p:nvSpPr>
          <p:spPr bwMode="auto">
            <a:xfrm>
              <a:off x="2067" y="1608"/>
              <a:ext cx="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592" name="Freeform 106">
              <a:extLst>
                <a:ext uri="{FF2B5EF4-FFF2-40B4-BE49-F238E27FC236}">
                  <a16:creationId xmlns:a16="http://schemas.microsoft.com/office/drawing/2014/main" id="{3880178C-A91C-D54A-8FF4-704706EDE583}"/>
                </a:ext>
              </a:extLst>
            </p:cNvPr>
            <p:cNvSpPr>
              <a:spLocks/>
            </p:cNvSpPr>
            <p:nvPr/>
          </p:nvSpPr>
          <p:spPr bwMode="auto">
            <a:xfrm>
              <a:off x="2069" y="1591"/>
              <a:ext cx="55" cy="33"/>
            </a:xfrm>
            <a:custGeom>
              <a:avLst/>
              <a:gdLst>
                <a:gd name="T0" fmla="*/ 0 w 55"/>
                <a:gd name="T1" fmla="*/ 17 h 33"/>
                <a:gd name="T2" fmla="*/ 0 w 55"/>
                <a:gd name="T3" fmla="*/ 0 h 33"/>
                <a:gd name="T4" fmla="*/ 55 w 55"/>
                <a:gd name="T5" fmla="*/ 17 h 33"/>
                <a:gd name="T6" fmla="*/ 0 w 55"/>
                <a:gd name="T7" fmla="*/ 33 h 33"/>
                <a:gd name="T8" fmla="*/ 0 w 55"/>
                <a:gd name="T9" fmla="*/ 17 h 33"/>
                <a:gd name="T10" fmla="*/ 0 60000 65536"/>
                <a:gd name="T11" fmla="*/ 0 60000 65536"/>
                <a:gd name="T12" fmla="*/ 0 60000 65536"/>
                <a:gd name="T13" fmla="*/ 0 60000 65536"/>
                <a:gd name="T14" fmla="*/ 0 60000 65536"/>
                <a:gd name="T15" fmla="*/ 0 w 55"/>
                <a:gd name="T16" fmla="*/ 0 h 33"/>
                <a:gd name="T17" fmla="*/ 55 w 55"/>
                <a:gd name="T18" fmla="*/ 33 h 33"/>
              </a:gdLst>
              <a:ahLst/>
              <a:cxnLst>
                <a:cxn ang="T10">
                  <a:pos x="T0" y="T1"/>
                </a:cxn>
                <a:cxn ang="T11">
                  <a:pos x="T2" y="T3"/>
                </a:cxn>
                <a:cxn ang="T12">
                  <a:pos x="T4" y="T5"/>
                </a:cxn>
                <a:cxn ang="T13">
                  <a:pos x="T6" y="T7"/>
                </a:cxn>
                <a:cxn ang="T14">
                  <a:pos x="T8" y="T9"/>
                </a:cxn>
              </a:cxnLst>
              <a:rect l="T15" t="T16" r="T17" b="T18"/>
              <a:pathLst>
                <a:path w="55" h="33">
                  <a:moveTo>
                    <a:pt x="0" y="17"/>
                  </a:moveTo>
                  <a:lnTo>
                    <a:pt x="0" y="0"/>
                  </a:lnTo>
                  <a:lnTo>
                    <a:pt x="55" y="17"/>
                  </a:lnTo>
                  <a:lnTo>
                    <a:pt x="0" y="33"/>
                  </a:lnTo>
                  <a:lnTo>
                    <a:pt x="0" y="17"/>
                  </a:lnTo>
                  <a:close/>
                </a:path>
              </a:pathLst>
            </a:custGeom>
            <a:solidFill>
              <a:srgbClr val="000000"/>
            </a:solidFill>
            <a:ln w="4763">
              <a:solidFill>
                <a:srgbClr val="000000"/>
              </a:solidFill>
              <a:prstDash val="solid"/>
              <a:round/>
              <a:headEnd/>
              <a:tailEnd/>
            </a:ln>
          </p:spPr>
          <p:txBody>
            <a:bodyPr/>
            <a:lstStyle/>
            <a:p>
              <a:endParaRPr lang="es-CL"/>
            </a:p>
          </p:txBody>
        </p:sp>
        <p:sp>
          <p:nvSpPr>
            <p:cNvPr id="63593" name="Line 107">
              <a:extLst>
                <a:ext uri="{FF2B5EF4-FFF2-40B4-BE49-F238E27FC236}">
                  <a16:creationId xmlns:a16="http://schemas.microsoft.com/office/drawing/2014/main" id="{25E4ED0C-0585-7843-A6CC-B0793E857292}"/>
                </a:ext>
              </a:extLst>
            </p:cNvPr>
            <p:cNvSpPr>
              <a:spLocks noChangeShapeType="1"/>
            </p:cNvSpPr>
            <p:nvPr/>
          </p:nvSpPr>
          <p:spPr bwMode="auto">
            <a:xfrm>
              <a:off x="1918" y="1608"/>
              <a:ext cx="149"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594" name="Line 108">
              <a:extLst>
                <a:ext uri="{FF2B5EF4-FFF2-40B4-BE49-F238E27FC236}">
                  <a16:creationId xmlns:a16="http://schemas.microsoft.com/office/drawing/2014/main" id="{04C47A25-71D8-CE40-A85E-BCAF10D24899}"/>
                </a:ext>
              </a:extLst>
            </p:cNvPr>
            <p:cNvSpPr>
              <a:spLocks noChangeShapeType="1"/>
            </p:cNvSpPr>
            <p:nvPr/>
          </p:nvSpPr>
          <p:spPr bwMode="auto">
            <a:xfrm>
              <a:off x="2730" y="1727"/>
              <a:ext cx="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595" name="Freeform 109">
              <a:extLst>
                <a:ext uri="{FF2B5EF4-FFF2-40B4-BE49-F238E27FC236}">
                  <a16:creationId xmlns:a16="http://schemas.microsoft.com/office/drawing/2014/main" id="{562C08A9-7DF8-5D44-96EA-640F6D5CF8F4}"/>
                </a:ext>
              </a:extLst>
            </p:cNvPr>
            <p:cNvSpPr>
              <a:spLocks/>
            </p:cNvSpPr>
            <p:nvPr/>
          </p:nvSpPr>
          <p:spPr bwMode="auto">
            <a:xfrm>
              <a:off x="2732" y="1711"/>
              <a:ext cx="55" cy="33"/>
            </a:xfrm>
            <a:custGeom>
              <a:avLst/>
              <a:gdLst>
                <a:gd name="T0" fmla="*/ 0 w 55"/>
                <a:gd name="T1" fmla="*/ 16 h 33"/>
                <a:gd name="T2" fmla="*/ 0 w 55"/>
                <a:gd name="T3" fmla="*/ 0 h 33"/>
                <a:gd name="T4" fmla="*/ 55 w 55"/>
                <a:gd name="T5" fmla="*/ 16 h 33"/>
                <a:gd name="T6" fmla="*/ 0 w 55"/>
                <a:gd name="T7" fmla="*/ 33 h 33"/>
                <a:gd name="T8" fmla="*/ 0 w 55"/>
                <a:gd name="T9" fmla="*/ 16 h 33"/>
                <a:gd name="T10" fmla="*/ 0 60000 65536"/>
                <a:gd name="T11" fmla="*/ 0 60000 65536"/>
                <a:gd name="T12" fmla="*/ 0 60000 65536"/>
                <a:gd name="T13" fmla="*/ 0 60000 65536"/>
                <a:gd name="T14" fmla="*/ 0 60000 65536"/>
                <a:gd name="T15" fmla="*/ 0 w 55"/>
                <a:gd name="T16" fmla="*/ 0 h 33"/>
                <a:gd name="T17" fmla="*/ 55 w 55"/>
                <a:gd name="T18" fmla="*/ 33 h 33"/>
              </a:gdLst>
              <a:ahLst/>
              <a:cxnLst>
                <a:cxn ang="T10">
                  <a:pos x="T0" y="T1"/>
                </a:cxn>
                <a:cxn ang="T11">
                  <a:pos x="T2" y="T3"/>
                </a:cxn>
                <a:cxn ang="T12">
                  <a:pos x="T4" y="T5"/>
                </a:cxn>
                <a:cxn ang="T13">
                  <a:pos x="T6" y="T7"/>
                </a:cxn>
                <a:cxn ang="T14">
                  <a:pos x="T8" y="T9"/>
                </a:cxn>
              </a:cxnLst>
              <a:rect l="T15" t="T16" r="T17" b="T18"/>
              <a:pathLst>
                <a:path w="55" h="33">
                  <a:moveTo>
                    <a:pt x="0" y="16"/>
                  </a:moveTo>
                  <a:lnTo>
                    <a:pt x="0" y="0"/>
                  </a:lnTo>
                  <a:lnTo>
                    <a:pt x="55" y="16"/>
                  </a:lnTo>
                  <a:lnTo>
                    <a:pt x="0" y="33"/>
                  </a:lnTo>
                  <a:lnTo>
                    <a:pt x="0" y="16"/>
                  </a:lnTo>
                  <a:close/>
                </a:path>
              </a:pathLst>
            </a:custGeom>
            <a:solidFill>
              <a:srgbClr val="000000"/>
            </a:solidFill>
            <a:ln w="4763">
              <a:solidFill>
                <a:srgbClr val="000000"/>
              </a:solidFill>
              <a:prstDash val="solid"/>
              <a:round/>
              <a:headEnd/>
              <a:tailEnd/>
            </a:ln>
          </p:spPr>
          <p:txBody>
            <a:bodyPr/>
            <a:lstStyle/>
            <a:p>
              <a:endParaRPr lang="es-CL"/>
            </a:p>
          </p:txBody>
        </p:sp>
        <p:sp>
          <p:nvSpPr>
            <p:cNvPr id="63596" name="Freeform 110">
              <a:extLst>
                <a:ext uri="{FF2B5EF4-FFF2-40B4-BE49-F238E27FC236}">
                  <a16:creationId xmlns:a16="http://schemas.microsoft.com/office/drawing/2014/main" id="{FF032A32-D58A-1E41-A617-88E3E80FAF78}"/>
                </a:ext>
              </a:extLst>
            </p:cNvPr>
            <p:cNvSpPr>
              <a:spLocks/>
            </p:cNvSpPr>
            <p:nvPr/>
          </p:nvSpPr>
          <p:spPr bwMode="auto">
            <a:xfrm>
              <a:off x="1315" y="1721"/>
              <a:ext cx="1415" cy="429"/>
            </a:xfrm>
            <a:custGeom>
              <a:avLst/>
              <a:gdLst>
                <a:gd name="T0" fmla="*/ 0 w 1415"/>
                <a:gd name="T1" fmla="*/ 429 h 429"/>
                <a:gd name="T2" fmla="*/ 1379 w 1415"/>
                <a:gd name="T3" fmla="*/ 429 h 429"/>
                <a:gd name="T4" fmla="*/ 1379 w 1415"/>
                <a:gd name="T5" fmla="*/ 0 h 429"/>
                <a:gd name="T6" fmla="*/ 1381 w 1415"/>
                <a:gd name="T7" fmla="*/ 0 h 429"/>
                <a:gd name="T8" fmla="*/ 1381 w 1415"/>
                <a:gd name="T9" fmla="*/ 6 h 429"/>
                <a:gd name="T10" fmla="*/ 1415 w 1415"/>
                <a:gd name="T11" fmla="*/ 6 h 429"/>
                <a:gd name="T12" fmla="*/ 0 60000 65536"/>
                <a:gd name="T13" fmla="*/ 0 60000 65536"/>
                <a:gd name="T14" fmla="*/ 0 60000 65536"/>
                <a:gd name="T15" fmla="*/ 0 60000 65536"/>
                <a:gd name="T16" fmla="*/ 0 60000 65536"/>
                <a:gd name="T17" fmla="*/ 0 60000 65536"/>
                <a:gd name="T18" fmla="*/ 0 w 1415"/>
                <a:gd name="T19" fmla="*/ 0 h 429"/>
                <a:gd name="T20" fmla="*/ 1415 w 1415"/>
                <a:gd name="T21" fmla="*/ 429 h 429"/>
              </a:gdLst>
              <a:ahLst/>
              <a:cxnLst>
                <a:cxn ang="T12">
                  <a:pos x="T0" y="T1"/>
                </a:cxn>
                <a:cxn ang="T13">
                  <a:pos x="T2" y="T3"/>
                </a:cxn>
                <a:cxn ang="T14">
                  <a:pos x="T4" y="T5"/>
                </a:cxn>
                <a:cxn ang="T15">
                  <a:pos x="T6" y="T7"/>
                </a:cxn>
                <a:cxn ang="T16">
                  <a:pos x="T8" y="T9"/>
                </a:cxn>
                <a:cxn ang="T17">
                  <a:pos x="T10" y="T11"/>
                </a:cxn>
              </a:cxnLst>
              <a:rect l="T18" t="T19" r="T20" b="T21"/>
              <a:pathLst>
                <a:path w="1415" h="429">
                  <a:moveTo>
                    <a:pt x="0" y="429"/>
                  </a:moveTo>
                  <a:lnTo>
                    <a:pt x="1379" y="429"/>
                  </a:lnTo>
                  <a:lnTo>
                    <a:pt x="1379" y="0"/>
                  </a:lnTo>
                  <a:lnTo>
                    <a:pt x="1381" y="0"/>
                  </a:lnTo>
                  <a:lnTo>
                    <a:pt x="1381" y="6"/>
                  </a:lnTo>
                  <a:lnTo>
                    <a:pt x="1415" y="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597" name="Line 111">
              <a:extLst>
                <a:ext uri="{FF2B5EF4-FFF2-40B4-BE49-F238E27FC236}">
                  <a16:creationId xmlns:a16="http://schemas.microsoft.com/office/drawing/2014/main" id="{5ADB9BA0-6047-E443-ABF2-D539AE10142D}"/>
                </a:ext>
              </a:extLst>
            </p:cNvPr>
            <p:cNvSpPr>
              <a:spLocks noChangeShapeType="1"/>
            </p:cNvSpPr>
            <p:nvPr/>
          </p:nvSpPr>
          <p:spPr bwMode="auto">
            <a:xfrm>
              <a:off x="2751" y="2732"/>
              <a:ext cx="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598" name="Freeform 112">
              <a:extLst>
                <a:ext uri="{FF2B5EF4-FFF2-40B4-BE49-F238E27FC236}">
                  <a16:creationId xmlns:a16="http://schemas.microsoft.com/office/drawing/2014/main" id="{EFB1E63A-8556-6148-B867-44C5BA9B203D}"/>
                </a:ext>
              </a:extLst>
            </p:cNvPr>
            <p:cNvSpPr>
              <a:spLocks/>
            </p:cNvSpPr>
            <p:nvPr/>
          </p:nvSpPr>
          <p:spPr bwMode="auto">
            <a:xfrm>
              <a:off x="2753" y="2715"/>
              <a:ext cx="55" cy="33"/>
            </a:xfrm>
            <a:custGeom>
              <a:avLst/>
              <a:gdLst>
                <a:gd name="T0" fmla="*/ 0 w 55"/>
                <a:gd name="T1" fmla="*/ 17 h 33"/>
                <a:gd name="T2" fmla="*/ 0 w 55"/>
                <a:gd name="T3" fmla="*/ 0 h 33"/>
                <a:gd name="T4" fmla="*/ 55 w 55"/>
                <a:gd name="T5" fmla="*/ 17 h 33"/>
                <a:gd name="T6" fmla="*/ 0 w 55"/>
                <a:gd name="T7" fmla="*/ 33 h 33"/>
                <a:gd name="T8" fmla="*/ 0 w 55"/>
                <a:gd name="T9" fmla="*/ 17 h 33"/>
                <a:gd name="T10" fmla="*/ 0 60000 65536"/>
                <a:gd name="T11" fmla="*/ 0 60000 65536"/>
                <a:gd name="T12" fmla="*/ 0 60000 65536"/>
                <a:gd name="T13" fmla="*/ 0 60000 65536"/>
                <a:gd name="T14" fmla="*/ 0 60000 65536"/>
                <a:gd name="T15" fmla="*/ 0 w 55"/>
                <a:gd name="T16" fmla="*/ 0 h 33"/>
                <a:gd name="T17" fmla="*/ 55 w 55"/>
                <a:gd name="T18" fmla="*/ 33 h 33"/>
              </a:gdLst>
              <a:ahLst/>
              <a:cxnLst>
                <a:cxn ang="T10">
                  <a:pos x="T0" y="T1"/>
                </a:cxn>
                <a:cxn ang="T11">
                  <a:pos x="T2" y="T3"/>
                </a:cxn>
                <a:cxn ang="T12">
                  <a:pos x="T4" y="T5"/>
                </a:cxn>
                <a:cxn ang="T13">
                  <a:pos x="T6" y="T7"/>
                </a:cxn>
                <a:cxn ang="T14">
                  <a:pos x="T8" y="T9"/>
                </a:cxn>
              </a:cxnLst>
              <a:rect l="T15" t="T16" r="T17" b="T18"/>
              <a:pathLst>
                <a:path w="55" h="33">
                  <a:moveTo>
                    <a:pt x="0" y="17"/>
                  </a:moveTo>
                  <a:lnTo>
                    <a:pt x="0" y="0"/>
                  </a:lnTo>
                  <a:lnTo>
                    <a:pt x="55" y="17"/>
                  </a:lnTo>
                  <a:lnTo>
                    <a:pt x="0" y="33"/>
                  </a:lnTo>
                  <a:lnTo>
                    <a:pt x="0" y="17"/>
                  </a:lnTo>
                  <a:close/>
                </a:path>
              </a:pathLst>
            </a:custGeom>
            <a:solidFill>
              <a:srgbClr val="000000"/>
            </a:solidFill>
            <a:ln w="4763">
              <a:solidFill>
                <a:srgbClr val="000000"/>
              </a:solidFill>
              <a:prstDash val="solid"/>
              <a:round/>
              <a:headEnd/>
              <a:tailEnd/>
            </a:ln>
          </p:spPr>
          <p:txBody>
            <a:bodyPr/>
            <a:lstStyle/>
            <a:p>
              <a:endParaRPr lang="es-CL"/>
            </a:p>
          </p:txBody>
        </p:sp>
        <p:sp>
          <p:nvSpPr>
            <p:cNvPr id="63599" name="Freeform 113">
              <a:extLst>
                <a:ext uri="{FF2B5EF4-FFF2-40B4-BE49-F238E27FC236}">
                  <a16:creationId xmlns:a16="http://schemas.microsoft.com/office/drawing/2014/main" id="{3969C93A-36FA-D943-8699-C9DAE39555B2}"/>
                </a:ext>
              </a:extLst>
            </p:cNvPr>
            <p:cNvSpPr>
              <a:spLocks/>
            </p:cNvSpPr>
            <p:nvPr/>
          </p:nvSpPr>
          <p:spPr bwMode="auto">
            <a:xfrm>
              <a:off x="1315" y="2226"/>
              <a:ext cx="1436" cy="506"/>
            </a:xfrm>
            <a:custGeom>
              <a:avLst/>
              <a:gdLst>
                <a:gd name="T0" fmla="*/ 0 w 1436"/>
                <a:gd name="T1" fmla="*/ 0 h 506"/>
                <a:gd name="T2" fmla="*/ 1083 w 1436"/>
                <a:gd name="T3" fmla="*/ 0 h 506"/>
                <a:gd name="T4" fmla="*/ 1083 w 1436"/>
                <a:gd name="T5" fmla="*/ 506 h 506"/>
                <a:gd name="T6" fmla="*/ 1436 w 1436"/>
                <a:gd name="T7" fmla="*/ 506 h 506"/>
                <a:gd name="T8" fmla="*/ 0 60000 65536"/>
                <a:gd name="T9" fmla="*/ 0 60000 65536"/>
                <a:gd name="T10" fmla="*/ 0 60000 65536"/>
                <a:gd name="T11" fmla="*/ 0 60000 65536"/>
                <a:gd name="T12" fmla="*/ 0 w 1436"/>
                <a:gd name="T13" fmla="*/ 0 h 506"/>
                <a:gd name="T14" fmla="*/ 1436 w 1436"/>
                <a:gd name="T15" fmla="*/ 506 h 506"/>
              </a:gdLst>
              <a:ahLst/>
              <a:cxnLst>
                <a:cxn ang="T8">
                  <a:pos x="T0" y="T1"/>
                </a:cxn>
                <a:cxn ang="T9">
                  <a:pos x="T2" y="T3"/>
                </a:cxn>
                <a:cxn ang="T10">
                  <a:pos x="T4" y="T5"/>
                </a:cxn>
                <a:cxn ang="T11">
                  <a:pos x="T6" y="T7"/>
                </a:cxn>
              </a:cxnLst>
              <a:rect l="T12" t="T13" r="T14" b="T15"/>
              <a:pathLst>
                <a:path w="1436" h="506">
                  <a:moveTo>
                    <a:pt x="0" y="0"/>
                  </a:moveTo>
                  <a:lnTo>
                    <a:pt x="1083" y="0"/>
                  </a:lnTo>
                  <a:lnTo>
                    <a:pt x="1083" y="506"/>
                  </a:lnTo>
                  <a:lnTo>
                    <a:pt x="1436" y="50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600" name="Line 114">
              <a:extLst>
                <a:ext uri="{FF2B5EF4-FFF2-40B4-BE49-F238E27FC236}">
                  <a16:creationId xmlns:a16="http://schemas.microsoft.com/office/drawing/2014/main" id="{C0238874-FE38-CE49-85B2-33B3DBE4AA72}"/>
                </a:ext>
              </a:extLst>
            </p:cNvPr>
            <p:cNvSpPr>
              <a:spLocks noChangeShapeType="1"/>
            </p:cNvSpPr>
            <p:nvPr/>
          </p:nvSpPr>
          <p:spPr bwMode="auto">
            <a:xfrm flipV="1">
              <a:off x="1570" y="1816"/>
              <a:ext cx="1"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01" name="Freeform 115">
              <a:extLst>
                <a:ext uri="{FF2B5EF4-FFF2-40B4-BE49-F238E27FC236}">
                  <a16:creationId xmlns:a16="http://schemas.microsoft.com/office/drawing/2014/main" id="{ECAB2A87-C890-0947-AD76-08A86C6126AE}"/>
                </a:ext>
              </a:extLst>
            </p:cNvPr>
            <p:cNvSpPr>
              <a:spLocks/>
            </p:cNvSpPr>
            <p:nvPr/>
          </p:nvSpPr>
          <p:spPr bwMode="auto">
            <a:xfrm>
              <a:off x="1553" y="1764"/>
              <a:ext cx="35" cy="52"/>
            </a:xfrm>
            <a:custGeom>
              <a:avLst/>
              <a:gdLst>
                <a:gd name="T0" fmla="*/ 17 w 35"/>
                <a:gd name="T1" fmla="*/ 52 h 52"/>
                <a:gd name="T2" fmla="*/ 0 w 35"/>
                <a:gd name="T3" fmla="*/ 52 h 52"/>
                <a:gd name="T4" fmla="*/ 17 w 35"/>
                <a:gd name="T5" fmla="*/ 0 h 52"/>
                <a:gd name="T6" fmla="*/ 35 w 35"/>
                <a:gd name="T7" fmla="*/ 52 h 52"/>
                <a:gd name="T8" fmla="*/ 17 w 35"/>
                <a:gd name="T9" fmla="*/ 52 h 52"/>
                <a:gd name="T10" fmla="*/ 0 60000 65536"/>
                <a:gd name="T11" fmla="*/ 0 60000 65536"/>
                <a:gd name="T12" fmla="*/ 0 60000 65536"/>
                <a:gd name="T13" fmla="*/ 0 60000 65536"/>
                <a:gd name="T14" fmla="*/ 0 60000 65536"/>
                <a:gd name="T15" fmla="*/ 0 w 35"/>
                <a:gd name="T16" fmla="*/ 0 h 52"/>
                <a:gd name="T17" fmla="*/ 35 w 35"/>
                <a:gd name="T18" fmla="*/ 52 h 52"/>
              </a:gdLst>
              <a:ahLst/>
              <a:cxnLst>
                <a:cxn ang="T10">
                  <a:pos x="T0" y="T1"/>
                </a:cxn>
                <a:cxn ang="T11">
                  <a:pos x="T2" y="T3"/>
                </a:cxn>
                <a:cxn ang="T12">
                  <a:pos x="T4" y="T5"/>
                </a:cxn>
                <a:cxn ang="T13">
                  <a:pos x="T6" y="T7"/>
                </a:cxn>
                <a:cxn ang="T14">
                  <a:pos x="T8" y="T9"/>
                </a:cxn>
              </a:cxnLst>
              <a:rect l="T15" t="T16" r="T17" b="T18"/>
              <a:pathLst>
                <a:path w="35" h="52">
                  <a:moveTo>
                    <a:pt x="17" y="52"/>
                  </a:moveTo>
                  <a:lnTo>
                    <a:pt x="0" y="52"/>
                  </a:lnTo>
                  <a:lnTo>
                    <a:pt x="17" y="0"/>
                  </a:lnTo>
                  <a:lnTo>
                    <a:pt x="35" y="52"/>
                  </a:lnTo>
                  <a:lnTo>
                    <a:pt x="17" y="52"/>
                  </a:lnTo>
                  <a:close/>
                </a:path>
              </a:pathLst>
            </a:custGeom>
            <a:solidFill>
              <a:srgbClr val="000000"/>
            </a:solidFill>
            <a:ln w="4763">
              <a:solidFill>
                <a:srgbClr val="000000"/>
              </a:solidFill>
              <a:prstDash val="solid"/>
              <a:round/>
              <a:headEnd/>
              <a:tailEnd/>
            </a:ln>
          </p:spPr>
          <p:txBody>
            <a:bodyPr/>
            <a:lstStyle/>
            <a:p>
              <a:endParaRPr lang="es-CL"/>
            </a:p>
          </p:txBody>
        </p:sp>
        <p:sp>
          <p:nvSpPr>
            <p:cNvPr id="63602" name="Freeform 116">
              <a:extLst>
                <a:ext uri="{FF2B5EF4-FFF2-40B4-BE49-F238E27FC236}">
                  <a16:creationId xmlns:a16="http://schemas.microsoft.com/office/drawing/2014/main" id="{A86067CC-AD30-D04E-B283-9686DC3B256E}"/>
                </a:ext>
              </a:extLst>
            </p:cNvPr>
            <p:cNvSpPr>
              <a:spLocks/>
            </p:cNvSpPr>
            <p:nvPr/>
          </p:nvSpPr>
          <p:spPr bwMode="auto">
            <a:xfrm>
              <a:off x="1315" y="1817"/>
              <a:ext cx="255" cy="70"/>
            </a:xfrm>
            <a:custGeom>
              <a:avLst/>
              <a:gdLst>
                <a:gd name="T0" fmla="*/ 0 w 255"/>
                <a:gd name="T1" fmla="*/ 70 h 70"/>
                <a:gd name="T2" fmla="*/ 255 w 255"/>
                <a:gd name="T3" fmla="*/ 70 h 70"/>
                <a:gd name="T4" fmla="*/ 255 w 255"/>
                <a:gd name="T5" fmla="*/ 0 h 70"/>
                <a:gd name="T6" fmla="*/ 0 60000 65536"/>
                <a:gd name="T7" fmla="*/ 0 60000 65536"/>
                <a:gd name="T8" fmla="*/ 0 60000 65536"/>
                <a:gd name="T9" fmla="*/ 0 w 255"/>
                <a:gd name="T10" fmla="*/ 0 h 70"/>
                <a:gd name="T11" fmla="*/ 255 w 255"/>
                <a:gd name="T12" fmla="*/ 70 h 70"/>
              </a:gdLst>
              <a:ahLst/>
              <a:cxnLst>
                <a:cxn ang="T6">
                  <a:pos x="T0" y="T1"/>
                </a:cxn>
                <a:cxn ang="T7">
                  <a:pos x="T2" y="T3"/>
                </a:cxn>
                <a:cxn ang="T8">
                  <a:pos x="T4" y="T5"/>
                </a:cxn>
              </a:cxnLst>
              <a:rect l="T9" t="T10" r="T11" b="T12"/>
              <a:pathLst>
                <a:path w="255" h="70">
                  <a:moveTo>
                    <a:pt x="0" y="70"/>
                  </a:moveTo>
                  <a:lnTo>
                    <a:pt x="255" y="70"/>
                  </a:lnTo>
                  <a:lnTo>
                    <a:pt x="25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603" name="Line 117">
              <a:extLst>
                <a:ext uri="{FF2B5EF4-FFF2-40B4-BE49-F238E27FC236}">
                  <a16:creationId xmlns:a16="http://schemas.microsoft.com/office/drawing/2014/main" id="{4EB9D7D6-BC12-E14F-85F8-401E992ED465}"/>
                </a:ext>
              </a:extLst>
            </p:cNvPr>
            <p:cNvSpPr>
              <a:spLocks noChangeShapeType="1"/>
            </p:cNvSpPr>
            <p:nvPr/>
          </p:nvSpPr>
          <p:spPr bwMode="auto">
            <a:xfrm>
              <a:off x="1581" y="2353"/>
              <a:ext cx="1"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04" name="Freeform 118">
              <a:extLst>
                <a:ext uri="{FF2B5EF4-FFF2-40B4-BE49-F238E27FC236}">
                  <a16:creationId xmlns:a16="http://schemas.microsoft.com/office/drawing/2014/main" id="{33B2E39C-DBBC-C249-80BF-216FC0570882}"/>
                </a:ext>
              </a:extLst>
            </p:cNvPr>
            <p:cNvSpPr>
              <a:spLocks/>
            </p:cNvSpPr>
            <p:nvPr/>
          </p:nvSpPr>
          <p:spPr bwMode="auto">
            <a:xfrm>
              <a:off x="1563" y="2354"/>
              <a:ext cx="36" cy="52"/>
            </a:xfrm>
            <a:custGeom>
              <a:avLst/>
              <a:gdLst>
                <a:gd name="T0" fmla="*/ 18 w 36"/>
                <a:gd name="T1" fmla="*/ 0 h 52"/>
                <a:gd name="T2" fmla="*/ 36 w 36"/>
                <a:gd name="T3" fmla="*/ 0 h 52"/>
                <a:gd name="T4" fmla="*/ 18 w 36"/>
                <a:gd name="T5" fmla="*/ 52 h 52"/>
                <a:gd name="T6" fmla="*/ 0 w 36"/>
                <a:gd name="T7" fmla="*/ 0 h 52"/>
                <a:gd name="T8" fmla="*/ 18 w 36"/>
                <a:gd name="T9" fmla="*/ 0 h 52"/>
                <a:gd name="T10" fmla="*/ 0 60000 65536"/>
                <a:gd name="T11" fmla="*/ 0 60000 65536"/>
                <a:gd name="T12" fmla="*/ 0 60000 65536"/>
                <a:gd name="T13" fmla="*/ 0 60000 65536"/>
                <a:gd name="T14" fmla="*/ 0 60000 65536"/>
                <a:gd name="T15" fmla="*/ 0 w 36"/>
                <a:gd name="T16" fmla="*/ 0 h 52"/>
                <a:gd name="T17" fmla="*/ 36 w 36"/>
                <a:gd name="T18" fmla="*/ 52 h 52"/>
              </a:gdLst>
              <a:ahLst/>
              <a:cxnLst>
                <a:cxn ang="T10">
                  <a:pos x="T0" y="T1"/>
                </a:cxn>
                <a:cxn ang="T11">
                  <a:pos x="T2" y="T3"/>
                </a:cxn>
                <a:cxn ang="T12">
                  <a:pos x="T4" y="T5"/>
                </a:cxn>
                <a:cxn ang="T13">
                  <a:pos x="T6" y="T7"/>
                </a:cxn>
                <a:cxn ang="T14">
                  <a:pos x="T8" y="T9"/>
                </a:cxn>
              </a:cxnLst>
              <a:rect l="T15" t="T16" r="T17" b="T18"/>
              <a:pathLst>
                <a:path w="36" h="52">
                  <a:moveTo>
                    <a:pt x="18" y="0"/>
                  </a:moveTo>
                  <a:lnTo>
                    <a:pt x="36" y="0"/>
                  </a:lnTo>
                  <a:lnTo>
                    <a:pt x="18" y="52"/>
                  </a:lnTo>
                  <a:lnTo>
                    <a:pt x="0" y="0"/>
                  </a:lnTo>
                  <a:lnTo>
                    <a:pt x="18" y="0"/>
                  </a:lnTo>
                  <a:close/>
                </a:path>
              </a:pathLst>
            </a:custGeom>
            <a:solidFill>
              <a:srgbClr val="000000"/>
            </a:solidFill>
            <a:ln w="4763">
              <a:solidFill>
                <a:srgbClr val="000000"/>
              </a:solidFill>
              <a:prstDash val="solid"/>
              <a:round/>
              <a:headEnd/>
              <a:tailEnd/>
            </a:ln>
          </p:spPr>
          <p:txBody>
            <a:bodyPr/>
            <a:lstStyle/>
            <a:p>
              <a:endParaRPr lang="es-CL"/>
            </a:p>
          </p:txBody>
        </p:sp>
        <p:sp>
          <p:nvSpPr>
            <p:cNvPr id="63605" name="Freeform 119">
              <a:extLst>
                <a:ext uri="{FF2B5EF4-FFF2-40B4-BE49-F238E27FC236}">
                  <a16:creationId xmlns:a16="http://schemas.microsoft.com/office/drawing/2014/main" id="{75BFC3C5-F543-3942-B246-6ED3BF562C3E}"/>
                </a:ext>
              </a:extLst>
            </p:cNvPr>
            <p:cNvSpPr>
              <a:spLocks/>
            </p:cNvSpPr>
            <p:nvPr/>
          </p:nvSpPr>
          <p:spPr bwMode="auto">
            <a:xfrm>
              <a:off x="1315" y="2296"/>
              <a:ext cx="266" cy="57"/>
            </a:xfrm>
            <a:custGeom>
              <a:avLst/>
              <a:gdLst>
                <a:gd name="T0" fmla="*/ 0 w 266"/>
                <a:gd name="T1" fmla="*/ 0 h 57"/>
                <a:gd name="T2" fmla="*/ 264 w 266"/>
                <a:gd name="T3" fmla="*/ 0 h 57"/>
                <a:gd name="T4" fmla="*/ 264 w 266"/>
                <a:gd name="T5" fmla="*/ 7 h 57"/>
                <a:gd name="T6" fmla="*/ 266 w 266"/>
                <a:gd name="T7" fmla="*/ 7 h 57"/>
                <a:gd name="T8" fmla="*/ 266 w 266"/>
                <a:gd name="T9" fmla="*/ 57 h 57"/>
                <a:gd name="T10" fmla="*/ 0 60000 65536"/>
                <a:gd name="T11" fmla="*/ 0 60000 65536"/>
                <a:gd name="T12" fmla="*/ 0 60000 65536"/>
                <a:gd name="T13" fmla="*/ 0 60000 65536"/>
                <a:gd name="T14" fmla="*/ 0 60000 65536"/>
                <a:gd name="T15" fmla="*/ 0 w 266"/>
                <a:gd name="T16" fmla="*/ 0 h 57"/>
                <a:gd name="T17" fmla="*/ 266 w 266"/>
                <a:gd name="T18" fmla="*/ 57 h 57"/>
              </a:gdLst>
              <a:ahLst/>
              <a:cxnLst>
                <a:cxn ang="T10">
                  <a:pos x="T0" y="T1"/>
                </a:cxn>
                <a:cxn ang="T11">
                  <a:pos x="T2" y="T3"/>
                </a:cxn>
                <a:cxn ang="T12">
                  <a:pos x="T4" y="T5"/>
                </a:cxn>
                <a:cxn ang="T13">
                  <a:pos x="T6" y="T7"/>
                </a:cxn>
                <a:cxn ang="T14">
                  <a:pos x="T8" y="T9"/>
                </a:cxn>
              </a:cxnLst>
              <a:rect l="T15" t="T16" r="T17" b="T18"/>
              <a:pathLst>
                <a:path w="266" h="57">
                  <a:moveTo>
                    <a:pt x="0" y="0"/>
                  </a:moveTo>
                  <a:lnTo>
                    <a:pt x="264" y="0"/>
                  </a:lnTo>
                  <a:lnTo>
                    <a:pt x="264" y="7"/>
                  </a:lnTo>
                  <a:lnTo>
                    <a:pt x="266" y="7"/>
                  </a:lnTo>
                  <a:lnTo>
                    <a:pt x="266" y="5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606" name="Line 120">
              <a:extLst>
                <a:ext uri="{FF2B5EF4-FFF2-40B4-BE49-F238E27FC236}">
                  <a16:creationId xmlns:a16="http://schemas.microsoft.com/office/drawing/2014/main" id="{9B71801A-888A-9C48-89C9-25E5D56D4EC5}"/>
                </a:ext>
              </a:extLst>
            </p:cNvPr>
            <p:cNvSpPr>
              <a:spLocks noChangeShapeType="1"/>
            </p:cNvSpPr>
            <p:nvPr/>
          </p:nvSpPr>
          <p:spPr bwMode="auto">
            <a:xfrm flipV="1">
              <a:off x="1597" y="3016"/>
              <a:ext cx="1" cy="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07" name="Freeform 121">
              <a:extLst>
                <a:ext uri="{FF2B5EF4-FFF2-40B4-BE49-F238E27FC236}">
                  <a16:creationId xmlns:a16="http://schemas.microsoft.com/office/drawing/2014/main" id="{91605F24-A10C-944C-BD13-701B0197039E}"/>
                </a:ext>
              </a:extLst>
            </p:cNvPr>
            <p:cNvSpPr>
              <a:spLocks/>
            </p:cNvSpPr>
            <p:nvPr/>
          </p:nvSpPr>
          <p:spPr bwMode="auto">
            <a:xfrm>
              <a:off x="1579" y="2965"/>
              <a:ext cx="36" cy="51"/>
            </a:xfrm>
            <a:custGeom>
              <a:avLst/>
              <a:gdLst>
                <a:gd name="T0" fmla="*/ 18 w 36"/>
                <a:gd name="T1" fmla="*/ 51 h 51"/>
                <a:gd name="T2" fmla="*/ 0 w 36"/>
                <a:gd name="T3" fmla="*/ 51 h 51"/>
                <a:gd name="T4" fmla="*/ 18 w 36"/>
                <a:gd name="T5" fmla="*/ 0 h 51"/>
                <a:gd name="T6" fmla="*/ 36 w 36"/>
                <a:gd name="T7" fmla="*/ 51 h 51"/>
                <a:gd name="T8" fmla="*/ 18 w 36"/>
                <a:gd name="T9" fmla="*/ 51 h 51"/>
                <a:gd name="T10" fmla="*/ 0 60000 65536"/>
                <a:gd name="T11" fmla="*/ 0 60000 65536"/>
                <a:gd name="T12" fmla="*/ 0 60000 65536"/>
                <a:gd name="T13" fmla="*/ 0 60000 65536"/>
                <a:gd name="T14" fmla="*/ 0 60000 65536"/>
                <a:gd name="T15" fmla="*/ 0 w 36"/>
                <a:gd name="T16" fmla="*/ 0 h 51"/>
                <a:gd name="T17" fmla="*/ 36 w 36"/>
                <a:gd name="T18" fmla="*/ 51 h 51"/>
              </a:gdLst>
              <a:ahLst/>
              <a:cxnLst>
                <a:cxn ang="T10">
                  <a:pos x="T0" y="T1"/>
                </a:cxn>
                <a:cxn ang="T11">
                  <a:pos x="T2" y="T3"/>
                </a:cxn>
                <a:cxn ang="T12">
                  <a:pos x="T4" y="T5"/>
                </a:cxn>
                <a:cxn ang="T13">
                  <a:pos x="T6" y="T7"/>
                </a:cxn>
                <a:cxn ang="T14">
                  <a:pos x="T8" y="T9"/>
                </a:cxn>
              </a:cxnLst>
              <a:rect l="T15" t="T16" r="T17" b="T18"/>
              <a:pathLst>
                <a:path w="36" h="51">
                  <a:moveTo>
                    <a:pt x="18" y="51"/>
                  </a:moveTo>
                  <a:lnTo>
                    <a:pt x="0" y="51"/>
                  </a:lnTo>
                  <a:lnTo>
                    <a:pt x="18" y="0"/>
                  </a:lnTo>
                  <a:lnTo>
                    <a:pt x="36" y="51"/>
                  </a:lnTo>
                  <a:lnTo>
                    <a:pt x="18" y="51"/>
                  </a:lnTo>
                  <a:close/>
                </a:path>
              </a:pathLst>
            </a:custGeom>
            <a:solidFill>
              <a:srgbClr val="000000"/>
            </a:solidFill>
            <a:ln w="4763">
              <a:solidFill>
                <a:srgbClr val="000000"/>
              </a:solidFill>
              <a:prstDash val="solid"/>
              <a:round/>
              <a:headEnd/>
              <a:tailEnd/>
            </a:ln>
          </p:spPr>
          <p:txBody>
            <a:bodyPr/>
            <a:lstStyle/>
            <a:p>
              <a:endParaRPr lang="es-CL"/>
            </a:p>
          </p:txBody>
        </p:sp>
        <p:sp>
          <p:nvSpPr>
            <p:cNvPr id="63608" name="Freeform 122">
              <a:extLst>
                <a:ext uri="{FF2B5EF4-FFF2-40B4-BE49-F238E27FC236}">
                  <a16:creationId xmlns:a16="http://schemas.microsoft.com/office/drawing/2014/main" id="{214B0235-3E10-8B43-BD78-E99DF2B4D3CC}"/>
                </a:ext>
              </a:extLst>
            </p:cNvPr>
            <p:cNvSpPr>
              <a:spLocks/>
            </p:cNvSpPr>
            <p:nvPr/>
          </p:nvSpPr>
          <p:spPr bwMode="auto">
            <a:xfrm>
              <a:off x="1342" y="3018"/>
              <a:ext cx="255" cy="70"/>
            </a:xfrm>
            <a:custGeom>
              <a:avLst/>
              <a:gdLst>
                <a:gd name="T0" fmla="*/ 0 w 255"/>
                <a:gd name="T1" fmla="*/ 70 h 70"/>
                <a:gd name="T2" fmla="*/ 255 w 255"/>
                <a:gd name="T3" fmla="*/ 70 h 70"/>
                <a:gd name="T4" fmla="*/ 255 w 255"/>
                <a:gd name="T5" fmla="*/ 0 h 70"/>
                <a:gd name="T6" fmla="*/ 0 60000 65536"/>
                <a:gd name="T7" fmla="*/ 0 60000 65536"/>
                <a:gd name="T8" fmla="*/ 0 60000 65536"/>
                <a:gd name="T9" fmla="*/ 0 w 255"/>
                <a:gd name="T10" fmla="*/ 0 h 70"/>
                <a:gd name="T11" fmla="*/ 255 w 255"/>
                <a:gd name="T12" fmla="*/ 70 h 70"/>
              </a:gdLst>
              <a:ahLst/>
              <a:cxnLst>
                <a:cxn ang="T6">
                  <a:pos x="T0" y="T1"/>
                </a:cxn>
                <a:cxn ang="T7">
                  <a:pos x="T2" y="T3"/>
                </a:cxn>
                <a:cxn ang="T8">
                  <a:pos x="T4" y="T5"/>
                </a:cxn>
              </a:cxnLst>
              <a:rect l="T9" t="T10" r="T11" b="T12"/>
              <a:pathLst>
                <a:path w="255" h="70">
                  <a:moveTo>
                    <a:pt x="0" y="70"/>
                  </a:moveTo>
                  <a:lnTo>
                    <a:pt x="255" y="70"/>
                  </a:lnTo>
                  <a:lnTo>
                    <a:pt x="25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609" name="Line 123">
              <a:extLst>
                <a:ext uri="{FF2B5EF4-FFF2-40B4-BE49-F238E27FC236}">
                  <a16:creationId xmlns:a16="http://schemas.microsoft.com/office/drawing/2014/main" id="{30811F6A-8F83-B94F-8C76-3B6E924AE37C}"/>
                </a:ext>
              </a:extLst>
            </p:cNvPr>
            <p:cNvSpPr>
              <a:spLocks noChangeShapeType="1"/>
            </p:cNvSpPr>
            <p:nvPr/>
          </p:nvSpPr>
          <p:spPr bwMode="auto">
            <a:xfrm>
              <a:off x="1585" y="1152"/>
              <a:ext cx="1" cy="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10" name="Freeform 124">
              <a:extLst>
                <a:ext uri="{FF2B5EF4-FFF2-40B4-BE49-F238E27FC236}">
                  <a16:creationId xmlns:a16="http://schemas.microsoft.com/office/drawing/2014/main" id="{54AB4C33-EC31-974F-B877-E1F15737CF4D}"/>
                </a:ext>
              </a:extLst>
            </p:cNvPr>
            <p:cNvSpPr>
              <a:spLocks/>
            </p:cNvSpPr>
            <p:nvPr/>
          </p:nvSpPr>
          <p:spPr bwMode="auto">
            <a:xfrm>
              <a:off x="1567" y="1154"/>
              <a:ext cx="35" cy="51"/>
            </a:xfrm>
            <a:custGeom>
              <a:avLst/>
              <a:gdLst>
                <a:gd name="T0" fmla="*/ 18 w 35"/>
                <a:gd name="T1" fmla="*/ 0 h 51"/>
                <a:gd name="T2" fmla="*/ 35 w 35"/>
                <a:gd name="T3" fmla="*/ 0 h 51"/>
                <a:gd name="T4" fmla="*/ 18 w 35"/>
                <a:gd name="T5" fmla="*/ 51 h 51"/>
                <a:gd name="T6" fmla="*/ 0 w 35"/>
                <a:gd name="T7" fmla="*/ 0 h 51"/>
                <a:gd name="T8" fmla="*/ 18 w 35"/>
                <a:gd name="T9" fmla="*/ 0 h 51"/>
                <a:gd name="T10" fmla="*/ 0 60000 65536"/>
                <a:gd name="T11" fmla="*/ 0 60000 65536"/>
                <a:gd name="T12" fmla="*/ 0 60000 65536"/>
                <a:gd name="T13" fmla="*/ 0 60000 65536"/>
                <a:gd name="T14" fmla="*/ 0 60000 65536"/>
                <a:gd name="T15" fmla="*/ 0 w 35"/>
                <a:gd name="T16" fmla="*/ 0 h 51"/>
                <a:gd name="T17" fmla="*/ 35 w 35"/>
                <a:gd name="T18" fmla="*/ 51 h 51"/>
              </a:gdLst>
              <a:ahLst/>
              <a:cxnLst>
                <a:cxn ang="T10">
                  <a:pos x="T0" y="T1"/>
                </a:cxn>
                <a:cxn ang="T11">
                  <a:pos x="T2" y="T3"/>
                </a:cxn>
                <a:cxn ang="T12">
                  <a:pos x="T4" y="T5"/>
                </a:cxn>
                <a:cxn ang="T13">
                  <a:pos x="T6" y="T7"/>
                </a:cxn>
                <a:cxn ang="T14">
                  <a:pos x="T8" y="T9"/>
                </a:cxn>
              </a:cxnLst>
              <a:rect l="T15" t="T16" r="T17" b="T18"/>
              <a:pathLst>
                <a:path w="35" h="51">
                  <a:moveTo>
                    <a:pt x="18" y="0"/>
                  </a:moveTo>
                  <a:lnTo>
                    <a:pt x="35" y="0"/>
                  </a:lnTo>
                  <a:lnTo>
                    <a:pt x="18" y="51"/>
                  </a:lnTo>
                  <a:lnTo>
                    <a:pt x="0" y="0"/>
                  </a:lnTo>
                  <a:lnTo>
                    <a:pt x="18" y="0"/>
                  </a:lnTo>
                  <a:close/>
                </a:path>
              </a:pathLst>
            </a:custGeom>
            <a:solidFill>
              <a:srgbClr val="000000"/>
            </a:solidFill>
            <a:ln w="4763">
              <a:solidFill>
                <a:srgbClr val="000000"/>
              </a:solidFill>
              <a:prstDash val="solid"/>
              <a:round/>
              <a:headEnd/>
              <a:tailEnd/>
            </a:ln>
          </p:spPr>
          <p:txBody>
            <a:bodyPr/>
            <a:lstStyle/>
            <a:p>
              <a:endParaRPr lang="es-CL"/>
            </a:p>
          </p:txBody>
        </p:sp>
        <p:sp>
          <p:nvSpPr>
            <p:cNvPr id="63611" name="Freeform 125">
              <a:extLst>
                <a:ext uri="{FF2B5EF4-FFF2-40B4-BE49-F238E27FC236}">
                  <a16:creationId xmlns:a16="http://schemas.microsoft.com/office/drawing/2014/main" id="{44CAB351-C348-5847-B301-AF0E92644D3A}"/>
                </a:ext>
              </a:extLst>
            </p:cNvPr>
            <p:cNvSpPr>
              <a:spLocks/>
            </p:cNvSpPr>
            <p:nvPr/>
          </p:nvSpPr>
          <p:spPr bwMode="auto">
            <a:xfrm>
              <a:off x="1297" y="958"/>
              <a:ext cx="288" cy="194"/>
            </a:xfrm>
            <a:custGeom>
              <a:avLst/>
              <a:gdLst>
                <a:gd name="T0" fmla="*/ 0 w 288"/>
                <a:gd name="T1" fmla="*/ 0 h 194"/>
                <a:gd name="T2" fmla="*/ 286 w 288"/>
                <a:gd name="T3" fmla="*/ 0 h 194"/>
                <a:gd name="T4" fmla="*/ 286 w 288"/>
                <a:gd name="T5" fmla="*/ 144 h 194"/>
                <a:gd name="T6" fmla="*/ 288 w 288"/>
                <a:gd name="T7" fmla="*/ 144 h 194"/>
                <a:gd name="T8" fmla="*/ 288 w 288"/>
                <a:gd name="T9" fmla="*/ 194 h 194"/>
                <a:gd name="T10" fmla="*/ 0 60000 65536"/>
                <a:gd name="T11" fmla="*/ 0 60000 65536"/>
                <a:gd name="T12" fmla="*/ 0 60000 65536"/>
                <a:gd name="T13" fmla="*/ 0 60000 65536"/>
                <a:gd name="T14" fmla="*/ 0 60000 65536"/>
                <a:gd name="T15" fmla="*/ 0 w 288"/>
                <a:gd name="T16" fmla="*/ 0 h 194"/>
                <a:gd name="T17" fmla="*/ 288 w 288"/>
                <a:gd name="T18" fmla="*/ 194 h 194"/>
              </a:gdLst>
              <a:ahLst/>
              <a:cxnLst>
                <a:cxn ang="T10">
                  <a:pos x="T0" y="T1"/>
                </a:cxn>
                <a:cxn ang="T11">
                  <a:pos x="T2" y="T3"/>
                </a:cxn>
                <a:cxn ang="T12">
                  <a:pos x="T4" y="T5"/>
                </a:cxn>
                <a:cxn ang="T13">
                  <a:pos x="T6" y="T7"/>
                </a:cxn>
                <a:cxn ang="T14">
                  <a:pos x="T8" y="T9"/>
                </a:cxn>
              </a:cxnLst>
              <a:rect l="T15" t="T16" r="T17" b="T18"/>
              <a:pathLst>
                <a:path w="288" h="194">
                  <a:moveTo>
                    <a:pt x="0" y="0"/>
                  </a:moveTo>
                  <a:lnTo>
                    <a:pt x="286" y="0"/>
                  </a:lnTo>
                  <a:lnTo>
                    <a:pt x="286" y="144"/>
                  </a:lnTo>
                  <a:lnTo>
                    <a:pt x="288" y="144"/>
                  </a:lnTo>
                  <a:lnTo>
                    <a:pt x="288" y="19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612" name="Line 126">
              <a:extLst>
                <a:ext uri="{FF2B5EF4-FFF2-40B4-BE49-F238E27FC236}">
                  <a16:creationId xmlns:a16="http://schemas.microsoft.com/office/drawing/2014/main" id="{19E33864-ECB7-3B47-87CE-CF310B2B984A}"/>
                </a:ext>
              </a:extLst>
            </p:cNvPr>
            <p:cNvSpPr>
              <a:spLocks noChangeShapeType="1"/>
            </p:cNvSpPr>
            <p:nvPr/>
          </p:nvSpPr>
          <p:spPr bwMode="auto">
            <a:xfrm>
              <a:off x="1297" y="1049"/>
              <a:ext cx="1"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13" name="Rectangle 127">
              <a:extLst>
                <a:ext uri="{FF2B5EF4-FFF2-40B4-BE49-F238E27FC236}">
                  <a16:creationId xmlns:a16="http://schemas.microsoft.com/office/drawing/2014/main" id="{DF880D44-0452-4D49-91F8-D7C5BD0CB58F}"/>
                </a:ext>
              </a:extLst>
            </p:cNvPr>
            <p:cNvSpPr>
              <a:spLocks noChangeArrowheads="1"/>
            </p:cNvSpPr>
            <p:nvPr/>
          </p:nvSpPr>
          <p:spPr bwMode="auto">
            <a:xfrm>
              <a:off x="1297" y="1049"/>
              <a:ext cx="1" cy="1"/>
            </a:xfrm>
            <a:prstGeom prst="rect">
              <a:avLst/>
            </a:prstGeom>
            <a:solidFill>
              <a:srgbClr val="000000"/>
            </a:solidFill>
            <a:ln w="4763">
              <a:solidFill>
                <a:srgbClr val="000000"/>
              </a:solidFill>
              <a:miter lim="800000"/>
              <a:headEnd/>
              <a:tailEnd/>
            </a:ln>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14" name="Line 128">
              <a:extLst>
                <a:ext uri="{FF2B5EF4-FFF2-40B4-BE49-F238E27FC236}">
                  <a16:creationId xmlns:a16="http://schemas.microsoft.com/office/drawing/2014/main" id="{91A05400-C009-574D-9927-CAB00CA6F895}"/>
                </a:ext>
              </a:extLst>
            </p:cNvPr>
            <p:cNvSpPr>
              <a:spLocks noChangeShapeType="1"/>
            </p:cNvSpPr>
            <p:nvPr/>
          </p:nvSpPr>
          <p:spPr bwMode="auto">
            <a:xfrm>
              <a:off x="1297" y="1049"/>
              <a:ext cx="1"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15" name="Line 129">
              <a:extLst>
                <a:ext uri="{FF2B5EF4-FFF2-40B4-BE49-F238E27FC236}">
                  <a16:creationId xmlns:a16="http://schemas.microsoft.com/office/drawing/2014/main" id="{D70ECFC4-18F4-254C-9A8D-97AA38648D43}"/>
                </a:ext>
              </a:extLst>
            </p:cNvPr>
            <p:cNvSpPr>
              <a:spLocks noChangeShapeType="1"/>
            </p:cNvSpPr>
            <p:nvPr/>
          </p:nvSpPr>
          <p:spPr bwMode="auto">
            <a:xfrm>
              <a:off x="1414" y="2511"/>
              <a:ext cx="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16" name="Freeform 130">
              <a:extLst>
                <a:ext uri="{FF2B5EF4-FFF2-40B4-BE49-F238E27FC236}">
                  <a16:creationId xmlns:a16="http://schemas.microsoft.com/office/drawing/2014/main" id="{02747B86-8F3D-A642-8E01-199209A64D6F}"/>
                </a:ext>
              </a:extLst>
            </p:cNvPr>
            <p:cNvSpPr>
              <a:spLocks/>
            </p:cNvSpPr>
            <p:nvPr/>
          </p:nvSpPr>
          <p:spPr bwMode="auto">
            <a:xfrm>
              <a:off x="1416" y="2494"/>
              <a:ext cx="55" cy="33"/>
            </a:xfrm>
            <a:custGeom>
              <a:avLst/>
              <a:gdLst>
                <a:gd name="T0" fmla="*/ 0 w 55"/>
                <a:gd name="T1" fmla="*/ 17 h 33"/>
                <a:gd name="T2" fmla="*/ 0 w 55"/>
                <a:gd name="T3" fmla="*/ 0 h 33"/>
                <a:gd name="T4" fmla="*/ 55 w 55"/>
                <a:gd name="T5" fmla="*/ 17 h 33"/>
                <a:gd name="T6" fmla="*/ 0 w 55"/>
                <a:gd name="T7" fmla="*/ 33 h 33"/>
                <a:gd name="T8" fmla="*/ 0 w 55"/>
                <a:gd name="T9" fmla="*/ 17 h 33"/>
                <a:gd name="T10" fmla="*/ 0 60000 65536"/>
                <a:gd name="T11" fmla="*/ 0 60000 65536"/>
                <a:gd name="T12" fmla="*/ 0 60000 65536"/>
                <a:gd name="T13" fmla="*/ 0 60000 65536"/>
                <a:gd name="T14" fmla="*/ 0 60000 65536"/>
                <a:gd name="T15" fmla="*/ 0 w 55"/>
                <a:gd name="T16" fmla="*/ 0 h 33"/>
                <a:gd name="T17" fmla="*/ 55 w 55"/>
                <a:gd name="T18" fmla="*/ 33 h 33"/>
              </a:gdLst>
              <a:ahLst/>
              <a:cxnLst>
                <a:cxn ang="T10">
                  <a:pos x="T0" y="T1"/>
                </a:cxn>
                <a:cxn ang="T11">
                  <a:pos x="T2" y="T3"/>
                </a:cxn>
                <a:cxn ang="T12">
                  <a:pos x="T4" y="T5"/>
                </a:cxn>
                <a:cxn ang="T13">
                  <a:pos x="T6" y="T7"/>
                </a:cxn>
                <a:cxn ang="T14">
                  <a:pos x="T8" y="T9"/>
                </a:cxn>
              </a:cxnLst>
              <a:rect l="T15" t="T16" r="T17" b="T18"/>
              <a:pathLst>
                <a:path w="55" h="33">
                  <a:moveTo>
                    <a:pt x="0" y="17"/>
                  </a:moveTo>
                  <a:lnTo>
                    <a:pt x="0" y="0"/>
                  </a:lnTo>
                  <a:lnTo>
                    <a:pt x="55" y="17"/>
                  </a:lnTo>
                  <a:lnTo>
                    <a:pt x="0" y="33"/>
                  </a:lnTo>
                  <a:lnTo>
                    <a:pt x="0" y="17"/>
                  </a:lnTo>
                  <a:close/>
                </a:path>
              </a:pathLst>
            </a:custGeom>
            <a:solidFill>
              <a:srgbClr val="000000"/>
            </a:solidFill>
            <a:ln w="4763">
              <a:solidFill>
                <a:srgbClr val="000000"/>
              </a:solidFill>
              <a:prstDash val="solid"/>
              <a:round/>
              <a:headEnd/>
              <a:tailEnd/>
            </a:ln>
          </p:spPr>
          <p:txBody>
            <a:bodyPr/>
            <a:lstStyle/>
            <a:p>
              <a:endParaRPr lang="es-CL"/>
            </a:p>
          </p:txBody>
        </p:sp>
        <p:sp>
          <p:nvSpPr>
            <p:cNvPr id="63617" name="Freeform 131">
              <a:extLst>
                <a:ext uri="{FF2B5EF4-FFF2-40B4-BE49-F238E27FC236}">
                  <a16:creationId xmlns:a16="http://schemas.microsoft.com/office/drawing/2014/main" id="{E780CC74-8C54-454A-B91C-C4FC7207B055}"/>
                </a:ext>
              </a:extLst>
            </p:cNvPr>
            <p:cNvSpPr>
              <a:spLocks/>
            </p:cNvSpPr>
            <p:nvPr/>
          </p:nvSpPr>
          <p:spPr bwMode="auto">
            <a:xfrm>
              <a:off x="1328" y="1027"/>
              <a:ext cx="86" cy="1484"/>
            </a:xfrm>
            <a:custGeom>
              <a:avLst/>
              <a:gdLst>
                <a:gd name="T0" fmla="*/ 0 w 86"/>
                <a:gd name="T1" fmla="*/ 0 h 1484"/>
                <a:gd name="T2" fmla="*/ 74 w 86"/>
                <a:gd name="T3" fmla="*/ 0 h 1484"/>
                <a:gd name="T4" fmla="*/ 74 w 86"/>
                <a:gd name="T5" fmla="*/ 1484 h 1484"/>
                <a:gd name="T6" fmla="*/ 86 w 86"/>
                <a:gd name="T7" fmla="*/ 1484 h 1484"/>
                <a:gd name="T8" fmla="*/ 0 60000 65536"/>
                <a:gd name="T9" fmla="*/ 0 60000 65536"/>
                <a:gd name="T10" fmla="*/ 0 60000 65536"/>
                <a:gd name="T11" fmla="*/ 0 60000 65536"/>
                <a:gd name="T12" fmla="*/ 0 w 86"/>
                <a:gd name="T13" fmla="*/ 0 h 1484"/>
                <a:gd name="T14" fmla="*/ 86 w 86"/>
                <a:gd name="T15" fmla="*/ 1484 h 1484"/>
              </a:gdLst>
              <a:ahLst/>
              <a:cxnLst>
                <a:cxn ang="T8">
                  <a:pos x="T0" y="T1"/>
                </a:cxn>
                <a:cxn ang="T9">
                  <a:pos x="T2" y="T3"/>
                </a:cxn>
                <a:cxn ang="T10">
                  <a:pos x="T4" y="T5"/>
                </a:cxn>
                <a:cxn ang="T11">
                  <a:pos x="T6" y="T7"/>
                </a:cxn>
              </a:cxnLst>
              <a:rect l="T12" t="T13" r="T14" b="T15"/>
              <a:pathLst>
                <a:path w="86" h="1484">
                  <a:moveTo>
                    <a:pt x="0" y="0"/>
                  </a:moveTo>
                  <a:lnTo>
                    <a:pt x="74" y="0"/>
                  </a:lnTo>
                  <a:lnTo>
                    <a:pt x="74" y="1484"/>
                  </a:lnTo>
                  <a:lnTo>
                    <a:pt x="86" y="148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618" name="Line 132">
              <a:extLst>
                <a:ext uri="{FF2B5EF4-FFF2-40B4-BE49-F238E27FC236}">
                  <a16:creationId xmlns:a16="http://schemas.microsoft.com/office/drawing/2014/main" id="{BF0BC8B5-74D0-8C49-9B57-50E7D64374F8}"/>
                </a:ext>
              </a:extLst>
            </p:cNvPr>
            <p:cNvSpPr>
              <a:spLocks noChangeShapeType="1"/>
            </p:cNvSpPr>
            <p:nvPr/>
          </p:nvSpPr>
          <p:spPr bwMode="auto">
            <a:xfrm flipV="1">
              <a:off x="2184" y="2118"/>
              <a:ext cx="1" cy="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19" name="Freeform 133">
              <a:extLst>
                <a:ext uri="{FF2B5EF4-FFF2-40B4-BE49-F238E27FC236}">
                  <a16:creationId xmlns:a16="http://schemas.microsoft.com/office/drawing/2014/main" id="{BA89A27B-3EB6-DB4A-AABB-8E58AAF7CF58}"/>
                </a:ext>
              </a:extLst>
            </p:cNvPr>
            <p:cNvSpPr>
              <a:spLocks/>
            </p:cNvSpPr>
            <p:nvPr/>
          </p:nvSpPr>
          <p:spPr bwMode="auto">
            <a:xfrm>
              <a:off x="2166" y="2067"/>
              <a:ext cx="36" cy="51"/>
            </a:xfrm>
            <a:custGeom>
              <a:avLst/>
              <a:gdLst>
                <a:gd name="T0" fmla="*/ 18 w 36"/>
                <a:gd name="T1" fmla="*/ 51 h 51"/>
                <a:gd name="T2" fmla="*/ 0 w 36"/>
                <a:gd name="T3" fmla="*/ 51 h 51"/>
                <a:gd name="T4" fmla="*/ 18 w 36"/>
                <a:gd name="T5" fmla="*/ 0 h 51"/>
                <a:gd name="T6" fmla="*/ 36 w 36"/>
                <a:gd name="T7" fmla="*/ 51 h 51"/>
                <a:gd name="T8" fmla="*/ 18 w 36"/>
                <a:gd name="T9" fmla="*/ 51 h 51"/>
                <a:gd name="T10" fmla="*/ 0 60000 65536"/>
                <a:gd name="T11" fmla="*/ 0 60000 65536"/>
                <a:gd name="T12" fmla="*/ 0 60000 65536"/>
                <a:gd name="T13" fmla="*/ 0 60000 65536"/>
                <a:gd name="T14" fmla="*/ 0 60000 65536"/>
                <a:gd name="T15" fmla="*/ 0 w 36"/>
                <a:gd name="T16" fmla="*/ 0 h 51"/>
                <a:gd name="T17" fmla="*/ 36 w 36"/>
                <a:gd name="T18" fmla="*/ 51 h 51"/>
              </a:gdLst>
              <a:ahLst/>
              <a:cxnLst>
                <a:cxn ang="T10">
                  <a:pos x="T0" y="T1"/>
                </a:cxn>
                <a:cxn ang="T11">
                  <a:pos x="T2" y="T3"/>
                </a:cxn>
                <a:cxn ang="T12">
                  <a:pos x="T4" y="T5"/>
                </a:cxn>
                <a:cxn ang="T13">
                  <a:pos x="T6" y="T7"/>
                </a:cxn>
                <a:cxn ang="T14">
                  <a:pos x="T8" y="T9"/>
                </a:cxn>
              </a:cxnLst>
              <a:rect l="T15" t="T16" r="T17" b="T18"/>
              <a:pathLst>
                <a:path w="36" h="51">
                  <a:moveTo>
                    <a:pt x="18" y="51"/>
                  </a:moveTo>
                  <a:lnTo>
                    <a:pt x="0" y="51"/>
                  </a:lnTo>
                  <a:lnTo>
                    <a:pt x="18" y="0"/>
                  </a:lnTo>
                  <a:lnTo>
                    <a:pt x="36" y="51"/>
                  </a:lnTo>
                  <a:lnTo>
                    <a:pt x="18" y="51"/>
                  </a:lnTo>
                  <a:close/>
                </a:path>
              </a:pathLst>
            </a:custGeom>
            <a:solidFill>
              <a:srgbClr val="000000"/>
            </a:solidFill>
            <a:ln w="4763">
              <a:solidFill>
                <a:srgbClr val="000000"/>
              </a:solidFill>
              <a:prstDash val="solid"/>
              <a:round/>
              <a:headEnd/>
              <a:tailEnd/>
            </a:ln>
          </p:spPr>
          <p:txBody>
            <a:bodyPr/>
            <a:lstStyle/>
            <a:p>
              <a:endParaRPr lang="es-CL"/>
            </a:p>
          </p:txBody>
        </p:sp>
        <p:sp>
          <p:nvSpPr>
            <p:cNvPr id="63620" name="Freeform 134">
              <a:extLst>
                <a:ext uri="{FF2B5EF4-FFF2-40B4-BE49-F238E27FC236}">
                  <a16:creationId xmlns:a16="http://schemas.microsoft.com/office/drawing/2014/main" id="{3B87C6C2-16E8-B940-9B25-59D0E6E012C4}"/>
                </a:ext>
              </a:extLst>
            </p:cNvPr>
            <p:cNvSpPr>
              <a:spLocks/>
            </p:cNvSpPr>
            <p:nvPr/>
          </p:nvSpPr>
          <p:spPr bwMode="auto">
            <a:xfrm>
              <a:off x="1319" y="2120"/>
              <a:ext cx="865" cy="1082"/>
            </a:xfrm>
            <a:custGeom>
              <a:avLst/>
              <a:gdLst>
                <a:gd name="T0" fmla="*/ 0 w 865"/>
                <a:gd name="T1" fmla="*/ 1082 h 1082"/>
                <a:gd name="T2" fmla="*/ 865 w 865"/>
                <a:gd name="T3" fmla="*/ 1082 h 1082"/>
                <a:gd name="T4" fmla="*/ 865 w 865"/>
                <a:gd name="T5" fmla="*/ 0 h 1082"/>
                <a:gd name="T6" fmla="*/ 0 60000 65536"/>
                <a:gd name="T7" fmla="*/ 0 60000 65536"/>
                <a:gd name="T8" fmla="*/ 0 60000 65536"/>
                <a:gd name="T9" fmla="*/ 0 w 865"/>
                <a:gd name="T10" fmla="*/ 0 h 1082"/>
                <a:gd name="T11" fmla="*/ 865 w 865"/>
                <a:gd name="T12" fmla="*/ 1082 h 1082"/>
              </a:gdLst>
              <a:ahLst/>
              <a:cxnLst>
                <a:cxn ang="T6">
                  <a:pos x="T0" y="T1"/>
                </a:cxn>
                <a:cxn ang="T7">
                  <a:pos x="T2" y="T3"/>
                </a:cxn>
                <a:cxn ang="T8">
                  <a:pos x="T4" y="T5"/>
                </a:cxn>
              </a:cxnLst>
              <a:rect l="T9" t="T10" r="T11" b="T12"/>
              <a:pathLst>
                <a:path w="865" h="1082">
                  <a:moveTo>
                    <a:pt x="0" y="1082"/>
                  </a:moveTo>
                  <a:lnTo>
                    <a:pt x="865" y="1082"/>
                  </a:lnTo>
                  <a:lnTo>
                    <a:pt x="86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621" name="Line 135">
              <a:extLst>
                <a:ext uri="{FF2B5EF4-FFF2-40B4-BE49-F238E27FC236}">
                  <a16:creationId xmlns:a16="http://schemas.microsoft.com/office/drawing/2014/main" id="{44ACA45F-01DB-494E-93E2-D88EFA9536B8}"/>
                </a:ext>
              </a:extLst>
            </p:cNvPr>
            <p:cNvSpPr>
              <a:spLocks noChangeShapeType="1"/>
            </p:cNvSpPr>
            <p:nvPr/>
          </p:nvSpPr>
          <p:spPr bwMode="auto">
            <a:xfrm flipV="1">
              <a:off x="3476" y="2449"/>
              <a:ext cx="1" cy="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22" name="Freeform 136">
              <a:extLst>
                <a:ext uri="{FF2B5EF4-FFF2-40B4-BE49-F238E27FC236}">
                  <a16:creationId xmlns:a16="http://schemas.microsoft.com/office/drawing/2014/main" id="{83980F5A-9537-EF4F-A159-6B4AC2AD4E84}"/>
                </a:ext>
              </a:extLst>
            </p:cNvPr>
            <p:cNvSpPr>
              <a:spLocks/>
            </p:cNvSpPr>
            <p:nvPr/>
          </p:nvSpPr>
          <p:spPr bwMode="auto">
            <a:xfrm>
              <a:off x="3459" y="2398"/>
              <a:ext cx="35" cy="51"/>
            </a:xfrm>
            <a:custGeom>
              <a:avLst/>
              <a:gdLst>
                <a:gd name="T0" fmla="*/ 17 w 35"/>
                <a:gd name="T1" fmla="*/ 51 h 51"/>
                <a:gd name="T2" fmla="*/ 0 w 35"/>
                <a:gd name="T3" fmla="*/ 51 h 51"/>
                <a:gd name="T4" fmla="*/ 17 w 35"/>
                <a:gd name="T5" fmla="*/ 0 h 51"/>
                <a:gd name="T6" fmla="*/ 35 w 35"/>
                <a:gd name="T7" fmla="*/ 51 h 51"/>
                <a:gd name="T8" fmla="*/ 17 w 35"/>
                <a:gd name="T9" fmla="*/ 51 h 51"/>
                <a:gd name="T10" fmla="*/ 0 60000 65536"/>
                <a:gd name="T11" fmla="*/ 0 60000 65536"/>
                <a:gd name="T12" fmla="*/ 0 60000 65536"/>
                <a:gd name="T13" fmla="*/ 0 60000 65536"/>
                <a:gd name="T14" fmla="*/ 0 60000 65536"/>
                <a:gd name="T15" fmla="*/ 0 w 35"/>
                <a:gd name="T16" fmla="*/ 0 h 51"/>
                <a:gd name="T17" fmla="*/ 35 w 35"/>
                <a:gd name="T18" fmla="*/ 51 h 51"/>
              </a:gdLst>
              <a:ahLst/>
              <a:cxnLst>
                <a:cxn ang="T10">
                  <a:pos x="T0" y="T1"/>
                </a:cxn>
                <a:cxn ang="T11">
                  <a:pos x="T2" y="T3"/>
                </a:cxn>
                <a:cxn ang="T12">
                  <a:pos x="T4" y="T5"/>
                </a:cxn>
                <a:cxn ang="T13">
                  <a:pos x="T6" y="T7"/>
                </a:cxn>
                <a:cxn ang="T14">
                  <a:pos x="T8" y="T9"/>
                </a:cxn>
              </a:cxnLst>
              <a:rect l="T15" t="T16" r="T17" b="T18"/>
              <a:pathLst>
                <a:path w="35" h="51">
                  <a:moveTo>
                    <a:pt x="17" y="51"/>
                  </a:moveTo>
                  <a:lnTo>
                    <a:pt x="0" y="51"/>
                  </a:lnTo>
                  <a:lnTo>
                    <a:pt x="17" y="0"/>
                  </a:lnTo>
                  <a:lnTo>
                    <a:pt x="35" y="51"/>
                  </a:lnTo>
                  <a:lnTo>
                    <a:pt x="17" y="51"/>
                  </a:lnTo>
                  <a:close/>
                </a:path>
              </a:pathLst>
            </a:custGeom>
            <a:solidFill>
              <a:srgbClr val="000000"/>
            </a:solidFill>
            <a:ln w="4763">
              <a:solidFill>
                <a:srgbClr val="000000"/>
              </a:solidFill>
              <a:prstDash val="solid"/>
              <a:round/>
              <a:headEnd/>
              <a:tailEnd/>
            </a:ln>
          </p:spPr>
          <p:txBody>
            <a:bodyPr/>
            <a:lstStyle/>
            <a:p>
              <a:endParaRPr lang="es-CL"/>
            </a:p>
          </p:txBody>
        </p:sp>
        <p:sp>
          <p:nvSpPr>
            <p:cNvPr id="63623" name="Freeform 137">
              <a:extLst>
                <a:ext uri="{FF2B5EF4-FFF2-40B4-BE49-F238E27FC236}">
                  <a16:creationId xmlns:a16="http://schemas.microsoft.com/office/drawing/2014/main" id="{343C2ACB-CC4B-3940-B59B-B43463E4F803}"/>
                </a:ext>
              </a:extLst>
            </p:cNvPr>
            <p:cNvSpPr>
              <a:spLocks/>
            </p:cNvSpPr>
            <p:nvPr/>
          </p:nvSpPr>
          <p:spPr bwMode="auto">
            <a:xfrm>
              <a:off x="1319" y="2451"/>
              <a:ext cx="2157" cy="828"/>
            </a:xfrm>
            <a:custGeom>
              <a:avLst/>
              <a:gdLst>
                <a:gd name="T0" fmla="*/ 0 w 2157"/>
                <a:gd name="T1" fmla="*/ 828 h 828"/>
                <a:gd name="T2" fmla="*/ 2157 w 2157"/>
                <a:gd name="T3" fmla="*/ 828 h 828"/>
                <a:gd name="T4" fmla="*/ 2157 w 2157"/>
                <a:gd name="T5" fmla="*/ 0 h 828"/>
                <a:gd name="T6" fmla="*/ 0 60000 65536"/>
                <a:gd name="T7" fmla="*/ 0 60000 65536"/>
                <a:gd name="T8" fmla="*/ 0 60000 65536"/>
                <a:gd name="T9" fmla="*/ 0 w 2157"/>
                <a:gd name="T10" fmla="*/ 0 h 828"/>
                <a:gd name="T11" fmla="*/ 2157 w 2157"/>
                <a:gd name="T12" fmla="*/ 828 h 828"/>
              </a:gdLst>
              <a:ahLst/>
              <a:cxnLst>
                <a:cxn ang="T6">
                  <a:pos x="T0" y="T1"/>
                </a:cxn>
                <a:cxn ang="T7">
                  <a:pos x="T2" y="T3"/>
                </a:cxn>
                <a:cxn ang="T8">
                  <a:pos x="T4" y="T5"/>
                </a:cxn>
              </a:cxnLst>
              <a:rect l="T9" t="T10" r="T11" b="T12"/>
              <a:pathLst>
                <a:path w="2157" h="828">
                  <a:moveTo>
                    <a:pt x="0" y="828"/>
                  </a:moveTo>
                  <a:lnTo>
                    <a:pt x="2157" y="828"/>
                  </a:lnTo>
                  <a:lnTo>
                    <a:pt x="215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624" name="Line 138">
              <a:extLst>
                <a:ext uri="{FF2B5EF4-FFF2-40B4-BE49-F238E27FC236}">
                  <a16:creationId xmlns:a16="http://schemas.microsoft.com/office/drawing/2014/main" id="{F50B30FB-C48E-B74A-AC45-197A3334B1AC}"/>
                </a:ext>
              </a:extLst>
            </p:cNvPr>
            <p:cNvSpPr>
              <a:spLocks noChangeShapeType="1"/>
            </p:cNvSpPr>
            <p:nvPr/>
          </p:nvSpPr>
          <p:spPr bwMode="auto">
            <a:xfrm flipV="1">
              <a:off x="3388" y="2449"/>
              <a:ext cx="1" cy="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25" name="Freeform 139">
              <a:extLst>
                <a:ext uri="{FF2B5EF4-FFF2-40B4-BE49-F238E27FC236}">
                  <a16:creationId xmlns:a16="http://schemas.microsoft.com/office/drawing/2014/main" id="{D59724EF-E86B-BC48-AFCD-3E3BCCCD7592}"/>
                </a:ext>
              </a:extLst>
            </p:cNvPr>
            <p:cNvSpPr>
              <a:spLocks/>
            </p:cNvSpPr>
            <p:nvPr/>
          </p:nvSpPr>
          <p:spPr bwMode="auto">
            <a:xfrm>
              <a:off x="3370" y="2398"/>
              <a:ext cx="35" cy="51"/>
            </a:xfrm>
            <a:custGeom>
              <a:avLst/>
              <a:gdLst>
                <a:gd name="T0" fmla="*/ 18 w 35"/>
                <a:gd name="T1" fmla="*/ 51 h 51"/>
                <a:gd name="T2" fmla="*/ 0 w 35"/>
                <a:gd name="T3" fmla="*/ 51 h 51"/>
                <a:gd name="T4" fmla="*/ 18 w 35"/>
                <a:gd name="T5" fmla="*/ 0 h 51"/>
                <a:gd name="T6" fmla="*/ 35 w 35"/>
                <a:gd name="T7" fmla="*/ 51 h 51"/>
                <a:gd name="T8" fmla="*/ 18 w 35"/>
                <a:gd name="T9" fmla="*/ 51 h 51"/>
                <a:gd name="T10" fmla="*/ 0 60000 65536"/>
                <a:gd name="T11" fmla="*/ 0 60000 65536"/>
                <a:gd name="T12" fmla="*/ 0 60000 65536"/>
                <a:gd name="T13" fmla="*/ 0 60000 65536"/>
                <a:gd name="T14" fmla="*/ 0 60000 65536"/>
                <a:gd name="T15" fmla="*/ 0 w 35"/>
                <a:gd name="T16" fmla="*/ 0 h 51"/>
                <a:gd name="T17" fmla="*/ 35 w 35"/>
                <a:gd name="T18" fmla="*/ 51 h 51"/>
              </a:gdLst>
              <a:ahLst/>
              <a:cxnLst>
                <a:cxn ang="T10">
                  <a:pos x="T0" y="T1"/>
                </a:cxn>
                <a:cxn ang="T11">
                  <a:pos x="T2" y="T3"/>
                </a:cxn>
                <a:cxn ang="T12">
                  <a:pos x="T4" y="T5"/>
                </a:cxn>
                <a:cxn ang="T13">
                  <a:pos x="T6" y="T7"/>
                </a:cxn>
                <a:cxn ang="T14">
                  <a:pos x="T8" y="T9"/>
                </a:cxn>
              </a:cxnLst>
              <a:rect l="T15" t="T16" r="T17" b="T18"/>
              <a:pathLst>
                <a:path w="35" h="51">
                  <a:moveTo>
                    <a:pt x="18" y="51"/>
                  </a:moveTo>
                  <a:lnTo>
                    <a:pt x="0" y="51"/>
                  </a:lnTo>
                  <a:lnTo>
                    <a:pt x="18" y="0"/>
                  </a:lnTo>
                  <a:lnTo>
                    <a:pt x="35" y="51"/>
                  </a:lnTo>
                  <a:lnTo>
                    <a:pt x="18" y="51"/>
                  </a:lnTo>
                  <a:close/>
                </a:path>
              </a:pathLst>
            </a:custGeom>
            <a:solidFill>
              <a:srgbClr val="000000"/>
            </a:solidFill>
            <a:ln w="4763">
              <a:solidFill>
                <a:srgbClr val="000000"/>
              </a:solidFill>
              <a:prstDash val="solid"/>
              <a:round/>
              <a:headEnd/>
              <a:tailEnd/>
            </a:ln>
          </p:spPr>
          <p:txBody>
            <a:bodyPr/>
            <a:lstStyle/>
            <a:p>
              <a:endParaRPr lang="es-CL"/>
            </a:p>
          </p:txBody>
        </p:sp>
        <p:sp>
          <p:nvSpPr>
            <p:cNvPr id="63626" name="Freeform 140">
              <a:extLst>
                <a:ext uri="{FF2B5EF4-FFF2-40B4-BE49-F238E27FC236}">
                  <a16:creationId xmlns:a16="http://schemas.microsoft.com/office/drawing/2014/main" id="{D539D9B3-57BD-E44F-B2D1-B114F974A262}"/>
                </a:ext>
              </a:extLst>
            </p:cNvPr>
            <p:cNvSpPr>
              <a:spLocks/>
            </p:cNvSpPr>
            <p:nvPr/>
          </p:nvSpPr>
          <p:spPr bwMode="auto">
            <a:xfrm>
              <a:off x="3253" y="2451"/>
              <a:ext cx="135" cy="261"/>
            </a:xfrm>
            <a:custGeom>
              <a:avLst/>
              <a:gdLst>
                <a:gd name="T0" fmla="*/ 0 w 135"/>
                <a:gd name="T1" fmla="*/ 261 h 261"/>
                <a:gd name="T2" fmla="*/ 135 w 135"/>
                <a:gd name="T3" fmla="*/ 261 h 261"/>
                <a:gd name="T4" fmla="*/ 135 w 135"/>
                <a:gd name="T5" fmla="*/ 0 h 261"/>
                <a:gd name="T6" fmla="*/ 0 60000 65536"/>
                <a:gd name="T7" fmla="*/ 0 60000 65536"/>
                <a:gd name="T8" fmla="*/ 0 60000 65536"/>
                <a:gd name="T9" fmla="*/ 0 w 135"/>
                <a:gd name="T10" fmla="*/ 0 h 261"/>
                <a:gd name="T11" fmla="*/ 135 w 135"/>
                <a:gd name="T12" fmla="*/ 261 h 261"/>
              </a:gdLst>
              <a:ahLst/>
              <a:cxnLst>
                <a:cxn ang="T6">
                  <a:pos x="T0" y="T1"/>
                </a:cxn>
                <a:cxn ang="T7">
                  <a:pos x="T2" y="T3"/>
                </a:cxn>
                <a:cxn ang="T8">
                  <a:pos x="T4" y="T5"/>
                </a:cxn>
              </a:cxnLst>
              <a:rect l="T9" t="T10" r="T11" b="T12"/>
              <a:pathLst>
                <a:path w="135" h="261">
                  <a:moveTo>
                    <a:pt x="0" y="261"/>
                  </a:moveTo>
                  <a:lnTo>
                    <a:pt x="135" y="261"/>
                  </a:lnTo>
                  <a:lnTo>
                    <a:pt x="13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627" name="Line 141">
              <a:extLst>
                <a:ext uri="{FF2B5EF4-FFF2-40B4-BE49-F238E27FC236}">
                  <a16:creationId xmlns:a16="http://schemas.microsoft.com/office/drawing/2014/main" id="{EB079169-DBBE-CC48-9E96-0638579E5158}"/>
                </a:ext>
              </a:extLst>
            </p:cNvPr>
            <p:cNvSpPr>
              <a:spLocks noChangeShapeType="1"/>
            </p:cNvSpPr>
            <p:nvPr/>
          </p:nvSpPr>
          <p:spPr bwMode="auto">
            <a:xfrm>
              <a:off x="3425" y="1776"/>
              <a:ext cx="1"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28" name="Freeform 142">
              <a:extLst>
                <a:ext uri="{FF2B5EF4-FFF2-40B4-BE49-F238E27FC236}">
                  <a16:creationId xmlns:a16="http://schemas.microsoft.com/office/drawing/2014/main" id="{999CA74F-E34D-8D40-8C2E-74FE28611AE3}"/>
                </a:ext>
              </a:extLst>
            </p:cNvPr>
            <p:cNvSpPr>
              <a:spLocks/>
            </p:cNvSpPr>
            <p:nvPr/>
          </p:nvSpPr>
          <p:spPr bwMode="auto">
            <a:xfrm>
              <a:off x="3407" y="1777"/>
              <a:ext cx="36" cy="52"/>
            </a:xfrm>
            <a:custGeom>
              <a:avLst/>
              <a:gdLst>
                <a:gd name="T0" fmla="*/ 18 w 36"/>
                <a:gd name="T1" fmla="*/ 0 h 52"/>
                <a:gd name="T2" fmla="*/ 36 w 36"/>
                <a:gd name="T3" fmla="*/ 0 h 52"/>
                <a:gd name="T4" fmla="*/ 18 w 36"/>
                <a:gd name="T5" fmla="*/ 52 h 52"/>
                <a:gd name="T6" fmla="*/ 0 w 36"/>
                <a:gd name="T7" fmla="*/ 0 h 52"/>
                <a:gd name="T8" fmla="*/ 18 w 36"/>
                <a:gd name="T9" fmla="*/ 0 h 52"/>
                <a:gd name="T10" fmla="*/ 0 60000 65536"/>
                <a:gd name="T11" fmla="*/ 0 60000 65536"/>
                <a:gd name="T12" fmla="*/ 0 60000 65536"/>
                <a:gd name="T13" fmla="*/ 0 60000 65536"/>
                <a:gd name="T14" fmla="*/ 0 60000 65536"/>
                <a:gd name="T15" fmla="*/ 0 w 36"/>
                <a:gd name="T16" fmla="*/ 0 h 52"/>
                <a:gd name="T17" fmla="*/ 36 w 36"/>
                <a:gd name="T18" fmla="*/ 52 h 52"/>
              </a:gdLst>
              <a:ahLst/>
              <a:cxnLst>
                <a:cxn ang="T10">
                  <a:pos x="T0" y="T1"/>
                </a:cxn>
                <a:cxn ang="T11">
                  <a:pos x="T2" y="T3"/>
                </a:cxn>
                <a:cxn ang="T12">
                  <a:pos x="T4" y="T5"/>
                </a:cxn>
                <a:cxn ang="T13">
                  <a:pos x="T6" y="T7"/>
                </a:cxn>
                <a:cxn ang="T14">
                  <a:pos x="T8" y="T9"/>
                </a:cxn>
              </a:cxnLst>
              <a:rect l="T15" t="T16" r="T17" b="T18"/>
              <a:pathLst>
                <a:path w="36" h="52">
                  <a:moveTo>
                    <a:pt x="18" y="0"/>
                  </a:moveTo>
                  <a:lnTo>
                    <a:pt x="36" y="0"/>
                  </a:lnTo>
                  <a:lnTo>
                    <a:pt x="18" y="52"/>
                  </a:lnTo>
                  <a:lnTo>
                    <a:pt x="0" y="0"/>
                  </a:lnTo>
                  <a:lnTo>
                    <a:pt x="18" y="0"/>
                  </a:lnTo>
                  <a:close/>
                </a:path>
              </a:pathLst>
            </a:custGeom>
            <a:solidFill>
              <a:srgbClr val="000000"/>
            </a:solidFill>
            <a:ln w="4763">
              <a:solidFill>
                <a:srgbClr val="000000"/>
              </a:solidFill>
              <a:prstDash val="solid"/>
              <a:round/>
              <a:headEnd/>
              <a:tailEnd/>
            </a:ln>
          </p:spPr>
          <p:txBody>
            <a:bodyPr/>
            <a:lstStyle/>
            <a:p>
              <a:endParaRPr lang="es-CL"/>
            </a:p>
          </p:txBody>
        </p:sp>
        <p:sp>
          <p:nvSpPr>
            <p:cNvPr id="63629" name="Freeform 143">
              <a:extLst>
                <a:ext uri="{FF2B5EF4-FFF2-40B4-BE49-F238E27FC236}">
                  <a16:creationId xmlns:a16="http://schemas.microsoft.com/office/drawing/2014/main" id="{C792ECC9-A544-FA4E-9895-7AA2A3109D49}"/>
                </a:ext>
              </a:extLst>
            </p:cNvPr>
            <p:cNvSpPr>
              <a:spLocks/>
            </p:cNvSpPr>
            <p:nvPr/>
          </p:nvSpPr>
          <p:spPr bwMode="auto">
            <a:xfrm>
              <a:off x="3232" y="1511"/>
              <a:ext cx="193" cy="265"/>
            </a:xfrm>
            <a:custGeom>
              <a:avLst/>
              <a:gdLst>
                <a:gd name="T0" fmla="*/ 0 w 193"/>
                <a:gd name="T1" fmla="*/ 0 h 265"/>
                <a:gd name="T2" fmla="*/ 193 w 193"/>
                <a:gd name="T3" fmla="*/ 0 h 265"/>
                <a:gd name="T4" fmla="*/ 193 w 193"/>
                <a:gd name="T5" fmla="*/ 265 h 265"/>
                <a:gd name="T6" fmla="*/ 0 60000 65536"/>
                <a:gd name="T7" fmla="*/ 0 60000 65536"/>
                <a:gd name="T8" fmla="*/ 0 60000 65536"/>
                <a:gd name="T9" fmla="*/ 0 w 193"/>
                <a:gd name="T10" fmla="*/ 0 h 265"/>
                <a:gd name="T11" fmla="*/ 193 w 193"/>
                <a:gd name="T12" fmla="*/ 265 h 265"/>
              </a:gdLst>
              <a:ahLst/>
              <a:cxnLst>
                <a:cxn ang="T6">
                  <a:pos x="T0" y="T1"/>
                </a:cxn>
                <a:cxn ang="T7">
                  <a:pos x="T2" y="T3"/>
                </a:cxn>
                <a:cxn ang="T8">
                  <a:pos x="T4" y="T5"/>
                </a:cxn>
              </a:cxnLst>
              <a:rect l="T9" t="T10" r="T11" b="T12"/>
              <a:pathLst>
                <a:path w="193" h="265">
                  <a:moveTo>
                    <a:pt x="0" y="0"/>
                  </a:moveTo>
                  <a:lnTo>
                    <a:pt x="193" y="0"/>
                  </a:lnTo>
                  <a:lnTo>
                    <a:pt x="193" y="26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630" name="Line 144">
              <a:extLst>
                <a:ext uri="{FF2B5EF4-FFF2-40B4-BE49-F238E27FC236}">
                  <a16:creationId xmlns:a16="http://schemas.microsoft.com/office/drawing/2014/main" id="{36D5A05B-BF9F-8946-B8AE-6F8E7803AB27}"/>
                </a:ext>
              </a:extLst>
            </p:cNvPr>
            <p:cNvSpPr>
              <a:spLocks noChangeShapeType="1"/>
            </p:cNvSpPr>
            <p:nvPr/>
          </p:nvSpPr>
          <p:spPr bwMode="auto">
            <a:xfrm>
              <a:off x="2751" y="2918"/>
              <a:ext cx="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31" name="Freeform 145">
              <a:extLst>
                <a:ext uri="{FF2B5EF4-FFF2-40B4-BE49-F238E27FC236}">
                  <a16:creationId xmlns:a16="http://schemas.microsoft.com/office/drawing/2014/main" id="{9D8A32AD-8D4F-FF40-AA7C-C4B6137B7EE1}"/>
                </a:ext>
              </a:extLst>
            </p:cNvPr>
            <p:cNvSpPr>
              <a:spLocks/>
            </p:cNvSpPr>
            <p:nvPr/>
          </p:nvSpPr>
          <p:spPr bwMode="auto">
            <a:xfrm>
              <a:off x="2753" y="2901"/>
              <a:ext cx="55" cy="34"/>
            </a:xfrm>
            <a:custGeom>
              <a:avLst/>
              <a:gdLst>
                <a:gd name="T0" fmla="*/ 0 w 55"/>
                <a:gd name="T1" fmla="*/ 17 h 34"/>
                <a:gd name="T2" fmla="*/ 0 w 55"/>
                <a:gd name="T3" fmla="*/ 0 h 34"/>
                <a:gd name="T4" fmla="*/ 55 w 55"/>
                <a:gd name="T5" fmla="*/ 17 h 34"/>
                <a:gd name="T6" fmla="*/ 0 w 55"/>
                <a:gd name="T7" fmla="*/ 34 h 34"/>
                <a:gd name="T8" fmla="*/ 0 w 55"/>
                <a:gd name="T9" fmla="*/ 17 h 34"/>
                <a:gd name="T10" fmla="*/ 0 60000 65536"/>
                <a:gd name="T11" fmla="*/ 0 60000 65536"/>
                <a:gd name="T12" fmla="*/ 0 60000 65536"/>
                <a:gd name="T13" fmla="*/ 0 60000 65536"/>
                <a:gd name="T14" fmla="*/ 0 60000 65536"/>
                <a:gd name="T15" fmla="*/ 0 w 55"/>
                <a:gd name="T16" fmla="*/ 0 h 34"/>
                <a:gd name="T17" fmla="*/ 55 w 55"/>
                <a:gd name="T18" fmla="*/ 34 h 34"/>
              </a:gdLst>
              <a:ahLst/>
              <a:cxnLst>
                <a:cxn ang="T10">
                  <a:pos x="T0" y="T1"/>
                </a:cxn>
                <a:cxn ang="T11">
                  <a:pos x="T2" y="T3"/>
                </a:cxn>
                <a:cxn ang="T12">
                  <a:pos x="T4" y="T5"/>
                </a:cxn>
                <a:cxn ang="T13">
                  <a:pos x="T6" y="T7"/>
                </a:cxn>
                <a:cxn ang="T14">
                  <a:pos x="T8" y="T9"/>
                </a:cxn>
              </a:cxnLst>
              <a:rect l="T15" t="T16" r="T17" b="T18"/>
              <a:pathLst>
                <a:path w="55" h="34">
                  <a:moveTo>
                    <a:pt x="0" y="17"/>
                  </a:moveTo>
                  <a:lnTo>
                    <a:pt x="0" y="0"/>
                  </a:lnTo>
                  <a:lnTo>
                    <a:pt x="55" y="17"/>
                  </a:lnTo>
                  <a:lnTo>
                    <a:pt x="0" y="34"/>
                  </a:lnTo>
                  <a:lnTo>
                    <a:pt x="0" y="17"/>
                  </a:lnTo>
                  <a:close/>
                </a:path>
              </a:pathLst>
            </a:custGeom>
            <a:solidFill>
              <a:srgbClr val="000000"/>
            </a:solidFill>
            <a:ln w="4763">
              <a:solidFill>
                <a:srgbClr val="000000"/>
              </a:solidFill>
              <a:prstDash val="solid"/>
              <a:round/>
              <a:headEnd/>
              <a:tailEnd/>
            </a:ln>
          </p:spPr>
          <p:txBody>
            <a:bodyPr/>
            <a:lstStyle/>
            <a:p>
              <a:endParaRPr lang="es-CL"/>
            </a:p>
          </p:txBody>
        </p:sp>
        <p:sp>
          <p:nvSpPr>
            <p:cNvPr id="63632" name="Line 146">
              <a:extLst>
                <a:ext uri="{FF2B5EF4-FFF2-40B4-BE49-F238E27FC236}">
                  <a16:creationId xmlns:a16="http://schemas.microsoft.com/office/drawing/2014/main" id="{7A5FFBB2-C1D5-C749-9F01-39E82AB24F76}"/>
                </a:ext>
              </a:extLst>
            </p:cNvPr>
            <p:cNvSpPr>
              <a:spLocks noChangeShapeType="1"/>
            </p:cNvSpPr>
            <p:nvPr/>
          </p:nvSpPr>
          <p:spPr bwMode="auto">
            <a:xfrm>
              <a:off x="1916" y="2918"/>
              <a:ext cx="835"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33" name="Line 147">
              <a:extLst>
                <a:ext uri="{FF2B5EF4-FFF2-40B4-BE49-F238E27FC236}">
                  <a16:creationId xmlns:a16="http://schemas.microsoft.com/office/drawing/2014/main" id="{E021F3AA-6E08-5D45-AEE6-25B016F9B0A9}"/>
                </a:ext>
              </a:extLst>
            </p:cNvPr>
            <p:cNvSpPr>
              <a:spLocks noChangeShapeType="1"/>
            </p:cNvSpPr>
            <p:nvPr/>
          </p:nvSpPr>
          <p:spPr bwMode="auto">
            <a:xfrm>
              <a:off x="2751" y="2822"/>
              <a:ext cx="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34" name="Freeform 148">
              <a:extLst>
                <a:ext uri="{FF2B5EF4-FFF2-40B4-BE49-F238E27FC236}">
                  <a16:creationId xmlns:a16="http://schemas.microsoft.com/office/drawing/2014/main" id="{748905A5-955D-C342-92B4-BFBED40D7794}"/>
                </a:ext>
              </a:extLst>
            </p:cNvPr>
            <p:cNvSpPr>
              <a:spLocks/>
            </p:cNvSpPr>
            <p:nvPr/>
          </p:nvSpPr>
          <p:spPr bwMode="auto">
            <a:xfrm>
              <a:off x="2753" y="2805"/>
              <a:ext cx="55" cy="33"/>
            </a:xfrm>
            <a:custGeom>
              <a:avLst/>
              <a:gdLst>
                <a:gd name="T0" fmla="*/ 0 w 55"/>
                <a:gd name="T1" fmla="*/ 17 h 33"/>
                <a:gd name="T2" fmla="*/ 0 w 55"/>
                <a:gd name="T3" fmla="*/ 0 h 33"/>
                <a:gd name="T4" fmla="*/ 55 w 55"/>
                <a:gd name="T5" fmla="*/ 17 h 33"/>
                <a:gd name="T6" fmla="*/ 0 w 55"/>
                <a:gd name="T7" fmla="*/ 33 h 33"/>
                <a:gd name="T8" fmla="*/ 0 w 55"/>
                <a:gd name="T9" fmla="*/ 17 h 33"/>
                <a:gd name="T10" fmla="*/ 0 60000 65536"/>
                <a:gd name="T11" fmla="*/ 0 60000 65536"/>
                <a:gd name="T12" fmla="*/ 0 60000 65536"/>
                <a:gd name="T13" fmla="*/ 0 60000 65536"/>
                <a:gd name="T14" fmla="*/ 0 60000 65536"/>
                <a:gd name="T15" fmla="*/ 0 w 55"/>
                <a:gd name="T16" fmla="*/ 0 h 33"/>
                <a:gd name="T17" fmla="*/ 55 w 55"/>
                <a:gd name="T18" fmla="*/ 33 h 33"/>
              </a:gdLst>
              <a:ahLst/>
              <a:cxnLst>
                <a:cxn ang="T10">
                  <a:pos x="T0" y="T1"/>
                </a:cxn>
                <a:cxn ang="T11">
                  <a:pos x="T2" y="T3"/>
                </a:cxn>
                <a:cxn ang="T12">
                  <a:pos x="T4" y="T5"/>
                </a:cxn>
                <a:cxn ang="T13">
                  <a:pos x="T6" y="T7"/>
                </a:cxn>
                <a:cxn ang="T14">
                  <a:pos x="T8" y="T9"/>
                </a:cxn>
              </a:cxnLst>
              <a:rect l="T15" t="T16" r="T17" b="T18"/>
              <a:pathLst>
                <a:path w="55" h="33">
                  <a:moveTo>
                    <a:pt x="0" y="17"/>
                  </a:moveTo>
                  <a:lnTo>
                    <a:pt x="0" y="0"/>
                  </a:lnTo>
                  <a:lnTo>
                    <a:pt x="55" y="17"/>
                  </a:lnTo>
                  <a:lnTo>
                    <a:pt x="0" y="33"/>
                  </a:lnTo>
                  <a:lnTo>
                    <a:pt x="0" y="17"/>
                  </a:lnTo>
                  <a:close/>
                </a:path>
              </a:pathLst>
            </a:custGeom>
            <a:solidFill>
              <a:srgbClr val="000000"/>
            </a:solidFill>
            <a:ln w="4763">
              <a:solidFill>
                <a:srgbClr val="000000"/>
              </a:solidFill>
              <a:prstDash val="solid"/>
              <a:round/>
              <a:headEnd/>
              <a:tailEnd/>
            </a:ln>
          </p:spPr>
          <p:txBody>
            <a:bodyPr/>
            <a:lstStyle/>
            <a:p>
              <a:endParaRPr lang="es-CL"/>
            </a:p>
          </p:txBody>
        </p:sp>
        <p:sp>
          <p:nvSpPr>
            <p:cNvPr id="63635" name="Freeform 149">
              <a:extLst>
                <a:ext uri="{FF2B5EF4-FFF2-40B4-BE49-F238E27FC236}">
                  <a16:creationId xmlns:a16="http://schemas.microsoft.com/office/drawing/2014/main" id="{F3327233-91AE-7D4C-B173-B639D2774D44}"/>
                </a:ext>
              </a:extLst>
            </p:cNvPr>
            <p:cNvSpPr>
              <a:spLocks/>
            </p:cNvSpPr>
            <p:nvPr/>
          </p:nvSpPr>
          <p:spPr bwMode="auto">
            <a:xfrm>
              <a:off x="1911" y="1699"/>
              <a:ext cx="840" cy="1123"/>
            </a:xfrm>
            <a:custGeom>
              <a:avLst/>
              <a:gdLst>
                <a:gd name="T0" fmla="*/ 0 w 840"/>
                <a:gd name="T1" fmla="*/ 0 h 1123"/>
                <a:gd name="T2" fmla="*/ 96 w 840"/>
                <a:gd name="T3" fmla="*/ 0 h 1123"/>
                <a:gd name="T4" fmla="*/ 96 w 840"/>
                <a:gd name="T5" fmla="*/ 1123 h 1123"/>
                <a:gd name="T6" fmla="*/ 496 w 840"/>
                <a:gd name="T7" fmla="*/ 1123 h 1123"/>
                <a:gd name="T8" fmla="*/ 840 w 840"/>
                <a:gd name="T9" fmla="*/ 1123 h 1123"/>
                <a:gd name="T10" fmla="*/ 0 60000 65536"/>
                <a:gd name="T11" fmla="*/ 0 60000 65536"/>
                <a:gd name="T12" fmla="*/ 0 60000 65536"/>
                <a:gd name="T13" fmla="*/ 0 60000 65536"/>
                <a:gd name="T14" fmla="*/ 0 60000 65536"/>
                <a:gd name="T15" fmla="*/ 0 w 840"/>
                <a:gd name="T16" fmla="*/ 0 h 1123"/>
                <a:gd name="T17" fmla="*/ 840 w 840"/>
                <a:gd name="T18" fmla="*/ 1123 h 1123"/>
              </a:gdLst>
              <a:ahLst/>
              <a:cxnLst>
                <a:cxn ang="T10">
                  <a:pos x="T0" y="T1"/>
                </a:cxn>
                <a:cxn ang="T11">
                  <a:pos x="T2" y="T3"/>
                </a:cxn>
                <a:cxn ang="T12">
                  <a:pos x="T4" y="T5"/>
                </a:cxn>
                <a:cxn ang="T13">
                  <a:pos x="T6" y="T7"/>
                </a:cxn>
                <a:cxn ang="T14">
                  <a:pos x="T8" y="T9"/>
                </a:cxn>
              </a:cxnLst>
              <a:rect l="T15" t="T16" r="T17" b="T18"/>
              <a:pathLst>
                <a:path w="840" h="1123">
                  <a:moveTo>
                    <a:pt x="0" y="0"/>
                  </a:moveTo>
                  <a:lnTo>
                    <a:pt x="96" y="0"/>
                  </a:lnTo>
                  <a:lnTo>
                    <a:pt x="96" y="1123"/>
                  </a:lnTo>
                  <a:lnTo>
                    <a:pt x="496" y="1123"/>
                  </a:lnTo>
                  <a:lnTo>
                    <a:pt x="840" y="112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636" name="Line 150">
              <a:extLst>
                <a:ext uri="{FF2B5EF4-FFF2-40B4-BE49-F238E27FC236}">
                  <a16:creationId xmlns:a16="http://schemas.microsoft.com/office/drawing/2014/main" id="{5B251BC5-C8E3-6A4E-A2A7-F7DA2E79E27F}"/>
                </a:ext>
              </a:extLst>
            </p:cNvPr>
            <p:cNvSpPr>
              <a:spLocks noChangeShapeType="1"/>
            </p:cNvSpPr>
            <p:nvPr/>
          </p:nvSpPr>
          <p:spPr bwMode="auto">
            <a:xfrm>
              <a:off x="2191" y="1445"/>
              <a:ext cx="1"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37" name="Freeform 151">
              <a:extLst>
                <a:ext uri="{FF2B5EF4-FFF2-40B4-BE49-F238E27FC236}">
                  <a16:creationId xmlns:a16="http://schemas.microsoft.com/office/drawing/2014/main" id="{15608CEC-72AC-3D4E-860F-F2451ADC9778}"/>
                </a:ext>
              </a:extLst>
            </p:cNvPr>
            <p:cNvSpPr>
              <a:spLocks/>
            </p:cNvSpPr>
            <p:nvPr/>
          </p:nvSpPr>
          <p:spPr bwMode="auto">
            <a:xfrm>
              <a:off x="2173" y="1446"/>
              <a:ext cx="36" cy="52"/>
            </a:xfrm>
            <a:custGeom>
              <a:avLst/>
              <a:gdLst>
                <a:gd name="T0" fmla="*/ 18 w 36"/>
                <a:gd name="T1" fmla="*/ 0 h 52"/>
                <a:gd name="T2" fmla="*/ 36 w 36"/>
                <a:gd name="T3" fmla="*/ 0 h 52"/>
                <a:gd name="T4" fmla="*/ 18 w 36"/>
                <a:gd name="T5" fmla="*/ 52 h 52"/>
                <a:gd name="T6" fmla="*/ 0 w 36"/>
                <a:gd name="T7" fmla="*/ 0 h 52"/>
                <a:gd name="T8" fmla="*/ 18 w 36"/>
                <a:gd name="T9" fmla="*/ 0 h 52"/>
                <a:gd name="T10" fmla="*/ 0 60000 65536"/>
                <a:gd name="T11" fmla="*/ 0 60000 65536"/>
                <a:gd name="T12" fmla="*/ 0 60000 65536"/>
                <a:gd name="T13" fmla="*/ 0 60000 65536"/>
                <a:gd name="T14" fmla="*/ 0 60000 65536"/>
                <a:gd name="T15" fmla="*/ 0 w 36"/>
                <a:gd name="T16" fmla="*/ 0 h 52"/>
                <a:gd name="T17" fmla="*/ 36 w 36"/>
                <a:gd name="T18" fmla="*/ 52 h 52"/>
              </a:gdLst>
              <a:ahLst/>
              <a:cxnLst>
                <a:cxn ang="T10">
                  <a:pos x="T0" y="T1"/>
                </a:cxn>
                <a:cxn ang="T11">
                  <a:pos x="T2" y="T3"/>
                </a:cxn>
                <a:cxn ang="T12">
                  <a:pos x="T4" y="T5"/>
                </a:cxn>
                <a:cxn ang="T13">
                  <a:pos x="T6" y="T7"/>
                </a:cxn>
                <a:cxn ang="T14">
                  <a:pos x="T8" y="T9"/>
                </a:cxn>
              </a:cxnLst>
              <a:rect l="T15" t="T16" r="T17" b="T18"/>
              <a:pathLst>
                <a:path w="36" h="52">
                  <a:moveTo>
                    <a:pt x="18" y="0"/>
                  </a:moveTo>
                  <a:lnTo>
                    <a:pt x="36" y="0"/>
                  </a:lnTo>
                  <a:lnTo>
                    <a:pt x="18" y="52"/>
                  </a:lnTo>
                  <a:lnTo>
                    <a:pt x="0" y="0"/>
                  </a:lnTo>
                  <a:lnTo>
                    <a:pt x="18" y="0"/>
                  </a:lnTo>
                  <a:close/>
                </a:path>
              </a:pathLst>
            </a:custGeom>
            <a:solidFill>
              <a:srgbClr val="000000"/>
            </a:solidFill>
            <a:ln w="4763">
              <a:solidFill>
                <a:srgbClr val="000000"/>
              </a:solidFill>
              <a:prstDash val="solid"/>
              <a:round/>
              <a:headEnd/>
              <a:tailEnd/>
            </a:ln>
          </p:spPr>
          <p:txBody>
            <a:bodyPr/>
            <a:lstStyle/>
            <a:p>
              <a:endParaRPr lang="es-CL"/>
            </a:p>
          </p:txBody>
        </p:sp>
        <p:sp>
          <p:nvSpPr>
            <p:cNvPr id="63638" name="Freeform 152">
              <a:extLst>
                <a:ext uri="{FF2B5EF4-FFF2-40B4-BE49-F238E27FC236}">
                  <a16:creationId xmlns:a16="http://schemas.microsoft.com/office/drawing/2014/main" id="{625840C4-785E-CF49-BA2E-D4AC59AC3B5E}"/>
                </a:ext>
              </a:extLst>
            </p:cNvPr>
            <p:cNvSpPr>
              <a:spLocks/>
            </p:cNvSpPr>
            <p:nvPr/>
          </p:nvSpPr>
          <p:spPr bwMode="auto">
            <a:xfrm>
              <a:off x="1297" y="883"/>
              <a:ext cx="894" cy="562"/>
            </a:xfrm>
            <a:custGeom>
              <a:avLst/>
              <a:gdLst>
                <a:gd name="T0" fmla="*/ 0 w 894"/>
                <a:gd name="T1" fmla="*/ 0 h 562"/>
                <a:gd name="T2" fmla="*/ 894 w 894"/>
                <a:gd name="T3" fmla="*/ 0 h 562"/>
                <a:gd name="T4" fmla="*/ 894 w 894"/>
                <a:gd name="T5" fmla="*/ 562 h 562"/>
                <a:gd name="T6" fmla="*/ 0 60000 65536"/>
                <a:gd name="T7" fmla="*/ 0 60000 65536"/>
                <a:gd name="T8" fmla="*/ 0 60000 65536"/>
                <a:gd name="T9" fmla="*/ 0 w 894"/>
                <a:gd name="T10" fmla="*/ 0 h 562"/>
                <a:gd name="T11" fmla="*/ 894 w 894"/>
                <a:gd name="T12" fmla="*/ 562 h 562"/>
              </a:gdLst>
              <a:ahLst/>
              <a:cxnLst>
                <a:cxn ang="T6">
                  <a:pos x="T0" y="T1"/>
                </a:cxn>
                <a:cxn ang="T7">
                  <a:pos x="T2" y="T3"/>
                </a:cxn>
                <a:cxn ang="T8">
                  <a:pos x="T4" y="T5"/>
                </a:cxn>
              </a:cxnLst>
              <a:rect l="T9" t="T10" r="T11" b="T12"/>
              <a:pathLst>
                <a:path w="894" h="562">
                  <a:moveTo>
                    <a:pt x="0" y="0"/>
                  </a:moveTo>
                  <a:lnTo>
                    <a:pt x="894" y="0"/>
                  </a:lnTo>
                  <a:lnTo>
                    <a:pt x="894" y="56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639" name="Line 153">
              <a:extLst>
                <a:ext uri="{FF2B5EF4-FFF2-40B4-BE49-F238E27FC236}">
                  <a16:creationId xmlns:a16="http://schemas.microsoft.com/office/drawing/2014/main" id="{9F58B56F-A4CC-5943-9276-1728A395CDFD}"/>
                </a:ext>
              </a:extLst>
            </p:cNvPr>
            <p:cNvSpPr>
              <a:spLocks noChangeShapeType="1"/>
            </p:cNvSpPr>
            <p:nvPr/>
          </p:nvSpPr>
          <p:spPr bwMode="auto">
            <a:xfrm>
              <a:off x="2751" y="2517"/>
              <a:ext cx="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40" name="Freeform 154">
              <a:extLst>
                <a:ext uri="{FF2B5EF4-FFF2-40B4-BE49-F238E27FC236}">
                  <a16:creationId xmlns:a16="http://schemas.microsoft.com/office/drawing/2014/main" id="{A8A9C3E0-FDC6-B244-B1F5-9EF70DAFE7E0}"/>
                </a:ext>
              </a:extLst>
            </p:cNvPr>
            <p:cNvSpPr>
              <a:spLocks/>
            </p:cNvSpPr>
            <p:nvPr/>
          </p:nvSpPr>
          <p:spPr bwMode="auto">
            <a:xfrm>
              <a:off x="2753" y="2501"/>
              <a:ext cx="55" cy="33"/>
            </a:xfrm>
            <a:custGeom>
              <a:avLst/>
              <a:gdLst>
                <a:gd name="T0" fmla="*/ 0 w 55"/>
                <a:gd name="T1" fmla="*/ 16 h 33"/>
                <a:gd name="T2" fmla="*/ 0 w 55"/>
                <a:gd name="T3" fmla="*/ 0 h 33"/>
                <a:gd name="T4" fmla="*/ 55 w 55"/>
                <a:gd name="T5" fmla="*/ 16 h 33"/>
                <a:gd name="T6" fmla="*/ 0 w 55"/>
                <a:gd name="T7" fmla="*/ 33 h 33"/>
                <a:gd name="T8" fmla="*/ 0 w 55"/>
                <a:gd name="T9" fmla="*/ 16 h 33"/>
                <a:gd name="T10" fmla="*/ 0 60000 65536"/>
                <a:gd name="T11" fmla="*/ 0 60000 65536"/>
                <a:gd name="T12" fmla="*/ 0 60000 65536"/>
                <a:gd name="T13" fmla="*/ 0 60000 65536"/>
                <a:gd name="T14" fmla="*/ 0 60000 65536"/>
                <a:gd name="T15" fmla="*/ 0 w 55"/>
                <a:gd name="T16" fmla="*/ 0 h 33"/>
                <a:gd name="T17" fmla="*/ 55 w 55"/>
                <a:gd name="T18" fmla="*/ 33 h 33"/>
              </a:gdLst>
              <a:ahLst/>
              <a:cxnLst>
                <a:cxn ang="T10">
                  <a:pos x="T0" y="T1"/>
                </a:cxn>
                <a:cxn ang="T11">
                  <a:pos x="T2" y="T3"/>
                </a:cxn>
                <a:cxn ang="T12">
                  <a:pos x="T4" y="T5"/>
                </a:cxn>
                <a:cxn ang="T13">
                  <a:pos x="T6" y="T7"/>
                </a:cxn>
                <a:cxn ang="T14">
                  <a:pos x="T8" y="T9"/>
                </a:cxn>
              </a:cxnLst>
              <a:rect l="T15" t="T16" r="T17" b="T18"/>
              <a:pathLst>
                <a:path w="55" h="33">
                  <a:moveTo>
                    <a:pt x="0" y="16"/>
                  </a:moveTo>
                  <a:lnTo>
                    <a:pt x="0" y="0"/>
                  </a:lnTo>
                  <a:lnTo>
                    <a:pt x="55" y="16"/>
                  </a:lnTo>
                  <a:lnTo>
                    <a:pt x="0" y="33"/>
                  </a:lnTo>
                  <a:lnTo>
                    <a:pt x="0" y="16"/>
                  </a:lnTo>
                  <a:close/>
                </a:path>
              </a:pathLst>
            </a:custGeom>
            <a:solidFill>
              <a:srgbClr val="000000"/>
            </a:solidFill>
            <a:ln w="4763">
              <a:solidFill>
                <a:srgbClr val="000000"/>
              </a:solidFill>
              <a:prstDash val="solid"/>
              <a:round/>
              <a:headEnd/>
              <a:tailEnd/>
            </a:ln>
          </p:spPr>
          <p:txBody>
            <a:bodyPr/>
            <a:lstStyle/>
            <a:p>
              <a:endParaRPr lang="es-CL"/>
            </a:p>
          </p:txBody>
        </p:sp>
        <p:sp>
          <p:nvSpPr>
            <p:cNvPr id="63641" name="Freeform 155">
              <a:extLst>
                <a:ext uri="{FF2B5EF4-FFF2-40B4-BE49-F238E27FC236}">
                  <a16:creationId xmlns:a16="http://schemas.microsoft.com/office/drawing/2014/main" id="{2F3CAE98-AB84-1E46-B456-E184D3D4E363}"/>
                </a:ext>
              </a:extLst>
            </p:cNvPr>
            <p:cNvSpPr>
              <a:spLocks/>
            </p:cNvSpPr>
            <p:nvPr/>
          </p:nvSpPr>
          <p:spPr bwMode="auto">
            <a:xfrm>
              <a:off x="1297" y="820"/>
              <a:ext cx="1454" cy="1697"/>
            </a:xfrm>
            <a:custGeom>
              <a:avLst/>
              <a:gdLst>
                <a:gd name="T0" fmla="*/ 0 w 1454"/>
                <a:gd name="T1" fmla="*/ 0 h 1697"/>
                <a:gd name="T2" fmla="*/ 1330 w 1454"/>
                <a:gd name="T3" fmla="*/ 0 h 1697"/>
                <a:gd name="T4" fmla="*/ 1330 w 1454"/>
                <a:gd name="T5" fmla="*/ 1697 h 1697"/>
                <a:gd name="T6" fmla="*/ 1454 w 1454"/>
                <a:gd name="T7" fmla="*/ 1697 h 1697"/>
                <a:gd name="T8" fmla="*/ 0 60000 65536"/>
                <a:gd name="T9" fmla="*/ 0 60000 65536"/>
                <a:gd name="T10" fmla="*/ 0 60000 65536"/>
                <a:gd name="T11" fmla="*/ 0 60000 65536"/>
                <a:gd name="T12" fmla="*/ 0 w 1454"/>
                <a:gd name="T13" fmla="*/ 0 h 1697"/>
                <a:gd name="T14" fmla="*/ 1454 w 1454"/>
                <a:gd name="T15" fmla="*/ 1697 h 1697"/>
              </a:gdLst>
              <a:ahLst/>
              <a:cxnLst>
                <a:cxn ang="T8">
                  <a:pos x="T0" y="T1"/>
                </a:cxn>
                <a:cxn ang="T9">
                  <a:pos x="T2" y="T3"/>
                </a:cxn>
                <a:cxn ang="T10">
                  <a:pos x="T4" y="T5"/>
                </a:cxn>
                <a:cxn ang="T11">
                  <a:pos x="T6" y="T7"/>
                </a:cxn>
              </a:cxnLst>
              <a:rect l="T12" t="T13" r="T14" b="T15"/>
              <a:pathLst>
                <a:path w="1454" h="1697">
                  <a:moveTo>
                    <a:pt x="0" y="0"/>
                  </a:moveTo>
                  <a:lnTo>
                    <a:pt x="1330" y="0"/>
                  </a:lnTo>
                  <a:lnTo>
                    <a:pt x="1330" y="1697"/>
                  </a:lnTo>
                  <a:lnTo>
                    <a:pt x="1454" y="169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642" name="Line 156">
              <a:extLst>
                <a:ext uri="{FF2B5EF4-FFF2-40B4-BE49-F238E27FC236}">
                  <a16:creationId xmlns:a16="http://schemas.microsoft.com/office/drawing/2014/main" id="{D6B27292-807F-9847-8C0E-917CFF47C149}"/>
                </a:ext>
              </a:extLst>
            </p:cNvPr>
            <p:cNvSpPr>
              <a:spLocks noChangeShapeType="1"/>
            </p:cNvSpPr>
            <p:nvPr/>
          </p:nvSpPr>
          <p:spPr bwMode="auto">
            <a:xfrm>
              <a:off x="2886" y="1179"/>
              <a:ext cx="1"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43" name="Freeform 157">
              <a:extLst>
                <a:ext uri="{FF2B5EF4-FFF2-40B4-BE49-F238E27FC236}">
                  <a16:creationId xmlns:a16="http://schemas.microsoft.com/office/drawing/2014/main" id="{F964E542-E557-0145-BAC3-BA936129C973}"/>
                </a:ext>
              </a:extLst>
            </p:cNvPr>
            <p:cNvSpPr>
              <a:spLocks/>
            </p:cNvSpPr>
            <p:nvPr/>
          </p:nvSpPr>
          <p:spPr bwMode="auto">
            <a:xfrm>
              <a:off x="2868" y="1180"/>
              <a:ext cx="36" cy="52"/>
            </a:xfrm>
            <a:custGeom>
              <a:avLst/>
              <a:gdLst>
                <a:gd name="T0" fmla="*/ 18 w 36"/>
                <a:gd name="T1" fmla="*/ 0 h 52"/>
                <a:gd name="T2" fmla="*/ 36 w 36"/>
                <a:gd name="T3" fmla="*/ 0 h 52"/>
                <a:gd name="T4" fmla="*/ 18 w 36"/>
                <a:gd name="T5" fmla="*/ 52 h 52"/>
                <a:gd name="T6" fmla="*/ 0 w 36"/>
                <a:gd name="T7" fmla="*/ 0 h 52"/>
                <a:gd name="T8" fmla="*/ 18 w 36"/>
                <a:gd name="T9" fmla="*/ 0 h 52"/>
                <a:gd name="T10" fmla="*/ 0 60000 65536"/>
                <a:gd name="T11" fmla="*/ 0 60000 65536"/>
                <a:gd name="T12" fmla="*/ 0 60000 65536"/>
                <a:gd name="T13" fmla="*/ 0 60000 65536"/>
                <a:gd name="T14" fmla="*/ 0 60000 65536"/>
                <a:gd name="T15" fmla="*/ 0 w 36"/>
                <a:gd name="T16" fmla="*/ 0 h 52"/>
                <a:gd name="T17" fmla="*/ 36 w 36"/>
                <a:gd name="T18" fmla="*/ 52 h 52"/>
              </a:gdLst>
              <a:ahLst/>
              <a:cxnLst>
                <a:cxn ang="T10">
                  <a:pos x="T0" y="T1"/>
                </a:cxn>
                <a:cxn ang="T11">
                  <a:pos x="T2" y="T3"/>
                </a:cxn>
                <a:cxn ang="T12">
                  <a:pos x="T4" y="T5"/>
                </a:cxn>
                <a:cxn ang="T13">
                  <a:pos x="T6" y="T7"/>
                </a:cxn>
                <a:cxn ang="T14">
                  <a:pos x="T8" y="T9"/>
                </a:cxn>
              </a:cxnLst>
              <a:rect l="T15" t="T16" r="T17" b="T18"/>
              <a:pathLst>
                <a:path w="36" h="52">
                  <a:moveTo>
                    <a:pt x="18" y="0"/>
                  </a:moveTo>
                  <a:lnTo>
                    <a:pt x="36" y="0"/>
                  </a:lnTo>
                  <a:lnTo>
                    <a:pt x="18" y="52"/>
                  </a:lnTo>
                  <a:lnTo>
                    <a:pt x="0" y="0"/>
                  </a:lnTo>
                  <a:lnTo>
                    <a:pt x="18" y="0"/>
                  </a:lnTo>
                  <a:close/>
                </a:path>
              </a:pathLst>
            </a:custGeom>
            <a:solidFill>
              <a:srgbClr val="000000"/>
            </a:solidFill>
            <a:ln w="4763">
              <a:solidFill>
                <a:srgbClr val="000000"/>
              </a:solidFill>
              <a:prstDash val="solid"/>
              <a:round/>
              <a:headEnd/>
              <a:tailEnd/>
            </a:ln>
          </p:spPr>
          <p:txBody>
            <a:bodyPr/>
            <a:lstStyle/>
            <a:p>
              <a:endParaRPr lang="es-CL"/>
            </a:p>
          </p:txBody>
        </p:sp>
        <p:sp>
          <p:nvSpPr>
            <p:cNvPr id="63644" name="Freeform 158">
              <a:extLst>
                <a:ext uri="{FF2B5EF4-FFF2-40B4-BE49-F238E27FC236}">
                  <a16:creationId xmlns:a16="http://schemas.microsoft.com/office/drawing/2014/main" id="{106C881D-05AB-D549-84F0-AEAFBC35D695}"/>
                </a:ext>
              </a:extLst>
            </p:cNvPr>
            <p:cNvSpPr>
              <a:spLocks/>
            </p:cNvSpPr>
            <p:nvPr/>
          </p:nvSpPr>
          <p:spPr bwMode="auto">
            <a:xfrm>
              <a:off x="1297" y="750"/>
              <a:ext cx="1589" cy="429"/>
            </a:xfrm>
            <a:custGeom>
              <a:avLst/>
              <a:gdLst>
                <a:gd name="T0" fmla="*/ 0 w 1589"/>
                <a:gd name="T1" fmla="*/ 0 h 429"/>
                <a:gd name="T2" fmla="*/ 1589 w 1589"/>
                <a:gd name="T3" fmla="*/ 0 h 429"/>
                <a:gd name="T4" fmla="*/ 1589 w 1589"/>
                <a:gd name="T5" fmla="*/ 429 h 429"/>
                <a:gd name="T6" fmla="*/ 0 60000 65536"/>
                <a:gd name="T7" fmla="*/ 0 60000 65536"/>
                <a:gd name="T8" fmla="*/ 0 60000 65536"/>
                <a:gd name="T9" fmla="*/ 0 w 1589"/>
                <a:gd name="T10" fmla="*/ 0 h 429"/>
                <a:gd name="T11" fmla="*/ 1589 w 1589"/>
                <a:gd name="T12" fmla="*/ 429 h 429"/>
              </a:gdLst>
              <a:ahLst/>
              <a:cxnLst>
                <a:cxn ang="T6">
                  <a:pos x="T0" y="T1"/>
                </a:cxn>
                <a:cxn ang="T7">
                  <a:pos x="T2" y="T3"/>
                </a:cxn>
                <a:cxn ang="T8">
                  <a:pos x="T4" y="T5"/>
                </a:cxn>
              </a:cxnLst>
              <a:rect l="T9" t="T10" r="T11" b="T12"/>
              <a:pathLst>
                <a:path w="1589" h="429">
                  <a:moveTo>
                    <a:pt x="0" y="0"/>
                  </a:moveTo>
                  <a:lnTo>
                    <a:pt x="1589" y="0"/>
                  </a:lnTo>
                  <a:lnTo>
                    <a:pt x="1589" y="42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645" name="Line 159">
              <a:extLst>
                <a:ext uri="{FF2B5EF4-FFF2-40B4-BE49-F238E27FC236}">
                  <a16:creationId xmlns:a16="http://schemas.microsoft.com/office/drawing/2014/main" id="{97E1C196-8238-2A47-BF2A-E59F7C1C7A9F}"/>
                </a:ext>
              </a:extLst>
            </p:cNvPr>
            <p:cNvSpPr>
              <a:spLocks noChangeShapeType="1"/>
            </p:cNvSpPr>
            <p:nvPr/>
          </p:nvSpPr>
          <p:spPr bwMode="auto">
            <a:xfrm>
              <a:off x="2730" y="1347"/>
              <a:ext cx="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46" name="Freeform 160">
              <a:extLst>
                <a:ext uri="{FF2B5EF4-FFF2-40B4-BE49-F238E27FC236}">
                  <a16:creationId xmlns:a16="http://schemas.microsoft.com/office/drawing/2014/main" id="{08A36091-D1B2-4C42-BFDD-D73B758CFB4F}"/>
                </a:ext>
              </a:extLst>
            </p:cNvPr>
            <p:cNvSpPr>
              <a:spLocks/>
            </p:cNvSpPr>
            <p:nvPr/>
          </p:nvSpPr>
          <p:spPr bwMode="auto">
            <a:xfrm>
              <a:off x="2732" y="1330"/>
              <a:ext cx="55" cy="33"/>
            </a:xfrm>
            <a:custGeom>
              <a:avLst/>
              <a:gdLst>
                <a:gd name="T0" fmla="*/ 0 w 55"/>
                <a:gd name="T1" fmla="*/ 17 h 33"/>
                <a:gd name="T2" fmla="*/ 0 w 55"/>
                <a:gd name="T3" fmla="*/ 0 h 33"/>
                <a:gd name="T4" fmla="*/ 55 w 55"/>
                <a:gd name="T5" fmla="*/ 17 h 33"/>
                <a:gd name="T6" fmla="*/ 0 w 55"/>
                <a:gd name="T7" fmla="*/ 33 h 33"/>
                <a:gd name="T8" fmla="*/ 0 w 55"/>
                <a:gd name="T9" fmla="*/ 17 h 33"/>
                <a:gd name="T10" fmla="*/ 0 60000 65536"/>
                <a:gd name="T11" fmla="*/ 0 60000 65536"/>
                <a:gd name="T12" fmla="*/ 0 60000 65536"/>
                <a:gd name="T13" fmla="*/ 0 60000 65536"/>
                <a:gd name="T14" fmla="*/ 0 60000 65536"/>
                <a:gd name="T15" fmla="*/ 0 w 55"/>
                <a:gd name="T16" fmla="*/ 0 h 33"/>
                <a:gd name="T17" fmla="*/ 55 w 55"/>
                <a:gd name="T18" fmla="*/ 33 h 33"/>
              </a:gdLst>
              <a:ahLst/>
              <a:cxnLst>
                <a:cxn ang="T10">
                  <a:pos x="T0" y="T1"/>
                </a:cxn>
                <a:cxn ang="T11">
                  <a:pos x="T2" y="T3"/>
                </a:cxn>
                <a:cxn ang="T12">
                  <a:pos x="T4" y="T5"/>
                </a:cxn>
                <a:cxn ang="T13">
                  <a:pos x="T6" y="T7"/>
                </a:cxn>
                <a:cxn ang="T14">
                  <a:pos x="T8" y="T9"/>
                </a:cxn>
              </a:cxnLst>
              <a:rect l="T15" t="T16" r="T17" b="T18"/>
              <a:pathLst>
                <a:path w="55" h="33">
                  <a:moveTo>
                    <a:pt x="0" y="17"/>
                  </a:moveTo>
                  <a:lnTo>
                    <a:pt x="0" y="0"/>
                  </a:lnTo>
                  <a:lnTo>
                    <a:pt x="55" y="17"/>
                  </a:lnTo>
                  <a:lnTo>
                    <a:pt x="0" y="33"/>
                  </a:lnTo>
                  <a:lnTo>
                    <a:pt x="0" y="17"/>
                  </a:lnTo>
                  <a:close/>
                </a:path>
              </a:pathLst>
            </a:custGeom>
            <a:solidFill>
              <a:srgbClr val="000000"/>
            </a:solidFill>
            <a:ln w="4763">
              <a:solidFill>
                <a:srgbClr val="000000"/>
              </a:solidFill>
              <a:prstDash val="solid"/>
              <a:round/>
              <a:headEnd/>
              <a:tailEnd/>
            </a:ln>
          </p:spPr>
          <p:txBody>
            <a:bodyPr/>
            <a:lstStyle/>
            <a:p>
              <a:endParaRPr lang="es-CL"/>
            </a:p>
          </p:txBody>
        </p:sp>
        <p:sp>
          <p:nvSpPr>
            <p:cNvPr id="63647" name="Line 161">
              <a:extLst>
                <a:ext uri="{FF2B5EF4-FFF2-40B4-BE49-F238E27FC236}">
                  <a16:creationId xmlns:a16="http://schemas.microsoft.com/office/drawing/2014/main" id="{A432A6AA-A2F2-0048-8491-687A9D6D7854}"/>
                </a:ext>
              </a:extLst>
            </p:cNvPr>
            <p:cNvSpPr>
              <a:spLocks noChangeShapeType="1"/>
            </p:cNvSpPr>
            <p:nvPr/>
          </p:nvSpPr>
          <p:spPr bwMode="auto">
            <a:xfrm>
              <a:off x="1911" y="1347"/>
              <a:ext cx="819"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48" name="Line 162">
              <a:extLst>
                <a:ext uri="{FF2B5EF4-FFF2-40B4-BE49-F238E27FC236}">
                  <a16:creationId xmlns:a16="http://schemas.microsoft.com/office/drawing/2014/main" id="{6FA7143A-D67D-A043-8D13-8F967B364E03}"/>
                </a:ext>
              </a:extLst>
            </p:cNvPr>
            <p:cNvSpPr>
              <a:spLocks noChangeShapeType="1"/>
            </p:cNvSpPr>
            <p:nvPr/>
          </p:nvSpPr>
          <p:spPr bwMode="auto">
            <a:xfrm>
              <a:off x="2730" y="1603"/>
              <a:ext cx="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49" name="Freeform 163">
              <a:extLst>
                <a:ext uri="{FF2B5EF4-FFF2-40B4-BE49-F238E27FC236}">
                  <a16:creationId xmlns:a16="http://schemas.microsoft.com/office/drawing/2014/main" id="{1851A2C3-0AAA-9A4B-B08D-3D4E02D6F382}"/>
                </a:ext>
              </a:extLst>
            </p:cNvPr>
            <p:cNvSpPr>
              <a:spLocks/>
            </p:cNvSpPr>
            <p:nvPr/>
          </p:nvSpPr>
          <p:spPr bwMode="auto">
            <a:xfrm>
              <a:off x="2732" y="1586"/>
              <a:ext cx="55" cy="33"/>
            </a:xfrm>
            <a:custGeom>
              <a:avLst/>
              <a:gdLst>
                <a:gd name="T0" fmla="*/ 0 w 55"/>
                <a:gd name="T1" fmla="*/ 17 h 33"/>
                <a:gd name="T2" fmla="*/ 0 w 55"/>
                <a:gd name="T3" fmla="*/ 0 h 33"/>
                <a:gd name="T4" fmla="*/ 55 w 55"/>
                <a:gd name="T5" fmla="*/ 17 h 33"/>
                <a:gd name="T6" fmla="*/ 0 w 55"/>
                <a:gd name="T7" fmla="*/ 33 h 33"/>
                <a:gd name="T8" fmla="*/ 0 w 55"/>
                <a:gd name="T9" fmla="*/ 17 h 33"/>
                <a:gd name="T10" fmla="*/ 0 60000 65536"/>
                <a:gd name="T11" fmla="*/ 0 60000 65536"/>
                <a:gd name="T12" fmla="*/ 0 60000 65536"/>
                <a:gd name="T13" fmla="*/ 0 60000 65536"/>
                <a:gd name="T14" fmla="*/ 0 60000 65536"/>
                <a:gd name="T15" fmla="*/ 0 w 55"/>
                <a:gd name="T16" fmla="*/ 0 h 33"/>
                <a:gd name="T17" fmla="*/ 55 w 55"/>
                <a:gd name="T18" fmla="*/ 33 h 33"/>
              </a:gdLst>
              <a:ahLst/>
              <a:cxnLst>
                <a:cxn ang="T10">
                  <a:pos x="T0" y="T1"/>
                </a:cxn>
                <a:cxn ang="T11">
                  <a:pos x="T2" y="T3"/>
                </a:cxn>
                <a:cxn ang="T12">
                  <a:pos x="T4" y="T5"/>
                </a:cxn>
                <a:cxn ang="T13">
                  <a:pos x="T6" y="T7"/>
                </a:cxn>
                <a:cxn ang="T14">
                  <a:pos x="T8" y="T9"/>
                </a:cxn>
              </a:cxnLst>
              <a:rect l="T15" t="T16" r="T17" b="T18"/>
              <a:pathLst>
                <a:path w="55" h="33">
                  <a:moveTo>
                    <a:pt x="0" y="17"/>
                  </a:moveTo>
                  <a:lnTo>
                    <a:pt x="0" y="0"/>
                  </a:lnTo>
                  <a:lnTo>
                    <a:pt x="55" y="17"/>
                  </a:lnTo>
                  <a:lnTo>
                    <a:pt x="0" y="33"/>
                  </a:lnTo>
                  <a:lnTo>
                    <a:pt x="0" y="17"/>
                  </a:lnTo>
                  <a:close/>
                </a:path>
              </a:pathLst>
            </a:custGeom>
            <a:solidFill>
              <a:srgbClr val="000000"/>
            </a:solidFill>
            <a:ln w="4763">
              <a:solidFill>
                <a:srgbClr val="000000"/>
              </a:solidFill>
              <a:prstDash val="solid"/>
              <a:round/>
              <a:headEnd/>
              <a:tailEnd/>
            </a:ln>
          </p:spPr>
          <p:txBody>
            <a:bodyPr/>
            <a:lstStyle/>
            <a:p>
              <a:endParaRPr lang="es-CL"/>
            </a:p>
          </p:txBody>
        </p:sp>
        <p:sp>
          <p:nvSpPr>
            <p:cNvPr id="63650" name="Line 164">
              <a:extLst>
                <a:ext uri="{FF2B5EF4-FFF2-40B4-BE49-F238E27FC236}">
                  <a16:creationId xmlns:a16="http://schemas.microsoft.com/office/drawing/2014/main" id="{C4BC0062-B681-FD42-A910-33EC5088F843}"/>
                </a:ext>
              </a:extLst>
            </p:cNvPr>
            <p:cNvSpPr>
              <a:spLocks noChangeShapeType="1"/>
            </p:cNvSpPr>
            <p:nvPr/>
          </p:nvSpPr>
          <p:spPr bwMode="auto">
            <a:xfrm>
              <a:off x="2562" y="1603"/>
              <a:ext cx="168"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51" name="Line 165">
              <a:extLst>
                <a:ext uri="{FF2B5EF4-FFF2-40B4-BE49-F238E27FC236}">
                  <a16:creationId xmlns:a16="http://schemas.microsoft.com/office/drawing/2014/main" id="{90AEDFB7-CB6E-2C4C-8C06-02057D647354}"/>
                </a:ext>
              </a:extLst>
            </p:cNvPr>
            <p:cNvSpPr>
              <a:spLocks noChangeShapeType="1"/>
            </p:cNvSpPr>
            <p:nvPr/>
          </p:nvSpPr>
          <p:spPr bwMode="auto">
            <a:xfrm flipV="1">
              <a:off x="4948" y="1510"/>
              <a:ext cx="1"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52" name="Freeform 166">
              <a:extLst>
                <a:ext uri="{FF2B5EF4-FFF2-40B4-BE49-F238E27FC236}">
                  <a16:creationId xmlns:a16="http://schemas.microsoft.com/office/drawing/2014/main" id="{607FF10B-52D4-B54C-9F86-5F4A3F0ADC92}"/>
                </a:ext>
              </a:extLst>
            </p:cNvPr>
            <p:cNvSpPr>
              <a:spLocks/>
            </p:cNvSpPr>
            <p:nvPr/>
          </p:nvSpPr>
          <p:spPr bwMode="auto">
            <a:xfrm>
              <a:off x="4930" y="1458"/>
              <a:ext cx="36" cy="52"/>
            </a:xfrm>
            <a:custGeom>
              <a:avLst/>
              <a:gdLst>
                <a:gd name="T0" fmla="*/ 18 w 36"/>
                <a:gd name="T1" fmla="*/ 52 h 52"/>
                <a:gd name="T2" fmla="*/ 0 w 36"/>
                <a:gd name="T3" fmla="*/ 52 h 52"/>
                <a:gd name="T4" fmla="*/ 18 w 36"/>
                <a:gd name="T5" fmla="*/ 0 h 52"/>
                <a:gd name="T6" fmla="*/ 36 w 36"/>
                <a:gd name="T7" fmla="*/ 52 h 52"/>
                <a:gd name="T8" fmla="*/ 18 w 36"/>
                <a:gd name="T9" fmla="*/ 52 h 52"/>
                <a:gd name="T10" fmla="*/ 0 60000 65536"/>
                <a:gd name="T11" fmla="*/ 0 60000 65536"/>
                <a:gd name="T12" fmla="*/ 0 60000 65536"/>
                <a:gd name="T13" fmla="*/ 0 60000 65536"/>
                <a:gd name="T14" fmla="*/ 0 60000 65536"/>
                <a:gd name="T15" fmla="*/ 0 w 36"/>
                <a:gd name="T16" fmla="*/ 0 h 52"/>
                <a:gd name="T17" fmla="*/ 36 w 36"/>
                <a:gd name="T18" fmla="*/ 52 h 52"/>
              </a:gdLst>
              <a:ahLst/>
              <a:cxnLst>
                <a:cxn ang="T10">
                  <a:pos x="T0" y="T1"/>
                </a:cxn>
                <a:cxn ang="T11">
                  <a:pos x="T2" y="T3"/>
                </a:cxn>
                <a:cxn ang="T12">
                  <a:pos x="T4" y="T5"/>
                </a:cxn>
                <a:cxn ang="T13">
                  <a:pos x="T6" y="T7"/>
                </a:cxn>
                <a:cxn ang="T14">
                  <a:pos x="T8" y="T9"/>
                </a:cxn>
              </a:cxnLst>
              <a:rect l="T15" t="T16" r="T17" b="T18"/>
              <a:pathLst>
                <a:path w="36" h="52">
                  <a:moveTo>
                    <a:pt x="18" y="52"/>
                  </a:moveTo>
                  <a:lnTo>
                    <a:pt x="0" y="52"/>
                  </a:lnTo>
                  <a:lnTo>
                    <a:pt x="18" y="0"/>
                  </a:lnTo>
                  <a:lnTo>
                    <a:pt x="36" y="52"/>
                  </a:lnTo>
                  <a:lnTo>
                    <a:pt x="18" y="52"/>
                  </a:lnTo>
                  <a:close/>
                </a:path>
              </a:pathLst>
            </a:custGeom>
            <a:solidFill>
              <a:srgbClr val="000000"/>
            </a:solidFill>
            <a:ln w="4763">
              <a:solidFill>
                <a:srgbClr val="000000"/>
              </a:solidFill>
              <a:prstDash val="solid"/>
              <a:round/>
              <a:headEnd/>
              <a:tailEnd/>
            </a:ln>
          </p:spPr>
          <p:txBody>
            <a:bodyPr/>
            <a:lstStyle/>
            <a:p>
              <a:endParaRPr lang="es-CL"/>
            </a:p>
          </p:txBody>
        </p:sp>
        <p:sp>
          <p:nvSpPr>
            <p:cNvPr id="63653" name="Freeform 167">
              <a:extLst>
                <a:ext uri="{FF2B5EF4-FFF2-40B4-BE49-F238E27FC236}">
                  <a16:creationId xmlns:a16="http://schemas.microsoft.com/office/drawing/2014/main" id="{BE1D76BD-CCAB-1844-A3FE-2574E85189F5}"/>
                </a:ext>
              </a:extLst>
            </p:cNvPr>
            <p:cNvSpPr>
              <a:spLocks/>
            </p:cNvSpPr>
            <p:nvPr/>
          </p:nvSpPr>
          <p:spPr bwMode="auto">
            <a:xfrm>
              <a:off x="4824" y="1511"/>
              <a:ext cx="124" cy="516"/>
            </a:xfrm>
            <a:custGeom>
              <a:avLst/>
              <a:gdLst>
                <a:gd name="T0" fmla="*/ 0 w 124"/>
                <a:gd name="T1" fmla="*/ 516 h 516"/>
                <a:gd name="T2" fmla="*/ 124 w 124"/>
                <a:gd name="T3" fmla="*/ 516 h 516"/>
                <a:gd name="T4" fmla="*/ 124 w 124"/>
                <a:gd name="T5" fmla="*/ 0 h 516"/>
                <a:gd name="T6" fmla="*/ 0 60000 65536"/>
                <a:gd name="T7" fmla="*/ 0 60000 65536"/>
                <a:gd name="T8" fmla="*/ 0 60000 65536"/>
                <a:gd name="T9" fmla="*/ 0 w 124"/>
                <a:gd name="T10" fmla="*/ 0 h 516"/>
                <a:gd name="T11" fmla="*/ 124 w 124"/>
                <a:gd name="T12" fmla="*/ 516 h 516"/>
              </a:gdLst>
              <a:ahLst/>
              <a:cxnLst>
                <a:cxn ang="T6">
                  <a:pos x="T0" y="T1"/>
                </a:cxn>
                <a:cxn ang="T7">
                  <a:pos x="T2" y="T3"/>
                </a:cxn>
                <a:cxn ang="T8">
                  <a:pos x="T4" y="T5"/>
                </a:cxn>
              </a:cxnLst>
              <a:rect l="T9" t="T10" r="T11" b="T12"/>
              <a:pathLst>
                <a:path w="124" h="516">
                  <a:moveTo>
                    <a:pt x="0" y="516"/>
                  </a:moveTo>
                  <a:lnTo>
                    <a:pt x="124" y="516"/>
                  </a:lnTo>
                  <a:lnTo>
                    <a:pt x="12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654" name="Line 168">
              <a:extLst>
                <a:ext uri="{FF2B5EF4-FFF2-40B4-BE49-F238E27FC236}">
                  <a16:creationId xmlns:a16="http://schemas.microsoft.com/office/drawing/2014/main" id="{43AD6BCC-1259-FA4E-84AA-D07E7BE90A10}"/>
                </a:ext>
              </a:extLst>
            </p:cNvPr>
            <p:cNvSpPr>
              <a:spLocks noChangeShapeType="1"/>
            </p:cNvSpPr>
            <p:nvPr/>
          </p:nvSpPr>
          <p:spPr bwMode="auto">
            <a:xfrm>
              <a:off x="4948" y="2677"/>
              <a:ext cx="1" cy="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55" name="Freeform 169">
              <a:extLst>
                <a:ext uri="{FF2B5EF4-FFF2-40B4-BE49-F238E27FC236}">
                  <a16:creationId xmlns:a16="http://schemas.microsoft.com/office/drawing/2014/main" id="{C8525A45-F17F-1340-B851-79B682AA987F}"/>
                </a:ext>
              </a:extLst>
            </p:cNvPr>
            <p:cNvSpPr>
              <a:spLocks/>
            </p:cNvSpPr>
            <p:nvPr/>
          </p:nvSpPr>
          <p:spPr bwMode="auto">
            <a:xfrm>
              <a:off x="4930" y="2679"/>
              <a:ext cx="36" cy="51"/>
            </a:xfrm>
            <a:custGeom>
              <a:avLst/>
              <a:gdLst>
                <a:gd name="T0" fmla="*/ 18 w 36"/>
                <a:gd name="T1" fmla="*/ 0 h 51"/>
                <a:gd name="T2" fmla="*/ 36 w 36"/>
                <a:gd name="T3" fmla="*/ 0 h 51"/>
                <a:gd name="T4" fmla="*/ 18 w 36"/>
                <a:gd name="T5" fmla="*/ 51 h 51"/>
                <a:gd name="T6" fmla="*/ 0 w 36"/>
                <a:gd name="T7" fmla="*/ 0 h 51"/>
                <a:gd name="T8" fmla="*/ 18 w 36"/>
                <a:gd name="T9" fmla="*/ 0 h 51"/>
                <a:gd name="T10" fmla="*/ 0 60000 65536"/>
                <a:gd name="T11" fmla="*/ 0 60000 65536"/>
                <a:gd name="T12" fmla="*/ 0 60000 65536"/>
                <a:gd name="T13" fmla="*/ 0 60000 65536"/>
                <a:gd name="T14" fmla="*/ 0 60000 65536"/>
                <a:gd name="T15" fmla="*/ 0 w 36"/>
                <a:gd name="T16" fmla="*/ 0 h 51"/>
                <a:gd name="T17" fmla="*/ 36 w 36"/>
                <a:gd name="T18" fmla="*/ 51 h 51"/>
              </a:gdLst>
              <a:ahLst/>
              <a:cxnLst>
                <a:cxn ang="T10">
                  <a:pos x="T0" y="T1"/>
                </a:cxn>
                <a:cxn ang="T11">
                  <a:pos x="T2" y="T3"/>
                </a:cxn>
                <a:cxn ang="T12">
                  <a:pos x="T4" y="T5"/>
                </a:cxn>
                <a:cxn ang="T13">
                  <a:pos x="T6" y="T7"/>
                </a:cxn>
                <a:cxn ang="T14">
                  <a:pos x="T8" y="T9"/>
                </a:cxn>
              </a:cxnLst>
              <a:rect l="T15" t="T16" r="T17" b="T18"/>
              <a:pathLst>
                <a:path w="36" h="51">
                  <a:moveTo>
                    <a:pt x="18" y="0"/>
                  </a:moveTo>
                  <a:lnTo>
                    <a:pt x="36" y="0"/>
                  </a:lnTo>
                  <a:lnTo>
                    <a:pt x="18" y="51"/>
                  </a:lnTo>
                  <a:lnTo>
                    <a:pt x="0" y="0"/>
                  </a:lnTo>
                  <a:lnTo>
                    <a:pt x="18" y="0"/>
                  </a:lnTo>
                  <a:close/>
                </a:path>
              </a:pathLst>
            </a:custGeom>
            <a:solidFill>
              <a:srgbClr val="000000"/>
            </a:solidFill>
            <a:ln w="4763">
              <a:solidFill>
                <a:srgbClr val="000000"/>
              </a:solidFill>
              <a:prstDash val="solid"/>
              <a:round/>
              <a:headEnd/>
              <a:tailEnd/>
            </a:ln>
          </p:spPr>
          <p:txBody>
            <a:bodyPr/>
            <a:lstStyle/>
            <a:p>
              <a:endParaRPr lang="es-CL"/>
            </a:p>
          </p:txBody>
        </p:sp>
        <p:sp>
          <p:nvSpPr>
            <p:cNvPr id="63656" name="Freeform 170">
              <a:extLst>
                <a:ext uri="{FF2B5EF4-FFF2-40B4-BE49-F238E27FC236}">
                  <a16:creationId xmlns:a16="http://schemas.microsoft.com/office/drawing/2014/main" id="{EF5E4AF6-9697-C848-89F9-AEB37FDAF897}"/>
                </a:ext>
              </a:extLst>
            </p:cNvPr>
            <p:cNvSpPr>
              <a:spLocks/>
            </p:cNvSpPr>
            <p:nvPr/>
          </p:nvSpPr>
          <p:spPr bwMode="auto">
            <a:xfrm>
              <a:off x="4817" y="2140"/>
              <a:ext cx="131" cy="537"/>
            </a:xfrm>
            <a:custGeom>
              <a:avLst/>
              <a:gdLst>
                <a:gd name="T0" fmla="*/ 0 w 131"/>
                <a:gd name="T1" fmla="*/ 0 h 537"/>
                <a:gd name="T2" fmla="*/ 69 w 131"/>
                <a:gd name="T3" fmla="*/ 0 h 537"/>
                <a:gd name="T4" fmla="*/ 69 w 131"/>
                <a:gd name="T5" fmla="*/ 3 h 537"/>
                <a:gd name="T6" fmla="*/ 131 w 131"/>
                <a:gd name="T7" fmla="*/ 3 h 537"/>
                <a:gd name="T8" fmla="*/ 131 w 131"/>
                <a:gd name="T9" fmla="*/ 441 h 537"/>
                <a:gd name="T10" fmla="*/ 131 w 131"/>
                <a:gd name="T11" fmla="*/ 537 h 537"/>
                <a:gd name="T12" fmla="*/ 0 60000 65536"/>
                <a:gd name="T13" fmla="*/ 0 60000 65536"/>
                <a:gd name="T14" fmla="*/ 0 60000 65536"/>
                <a:gd name="T15" fmla="*/ 0 60000 65536"/>
                <a:gd name="T16" fmla="*/ 0 60000 65536"/>
                <a:gd name="T17" fmla="*/ 0 60000 65536"/>
                <a:gd name="T18" fmla="*/ 0 w 131"/>
                <a:gd name="T19" fmla="*/ 0 h 537"/>
                <a:gd name="T20" fmla="*/ 131 w 131"/>
                <a:gd name="T21" fmla="*/ 537 h 537"/>
              </a:gdLst>
              <a:ahLst/>
              <a:cxnLst>
                <a:cxn ang="T12">
                  <a:pos x="T0" y="T1"/>
                </a:cxn>
                <a:cxn ang="T13">
                  <a:pos x="T2" y="T3"/>
                </a:cxn>
                <a:cxn ang="T14">
                  <a:pos x="T4" y="T5"/>
                </a:cxn>
                <a:cxn ang="T15">
                  <a:pos x="T6" y="T7"/>
                </a:cxn>
                <a:cxn ang="T16">
                  <a:pos x="T8" y="T9"/>
                </a:cxn>
                <a:cxn ang="T17">
                  <a:pos x="T10" y="T11"/>
                </a:cxn>
              </a:cxnLst>
              <a:rect l="T18" t="T19" r="T20" b="T21"/>
              <a:pathLst>
                <a:path w="131" h="537">
                  <a:moveTo>
                    <a:pt x="0" y="0"/>
                  </a:moveTo>
                  <a:lnTo>
                    <a:pt x="69" y="0"/>
                  </a:lnTo>
                  <a:lnTo>
                    <a:pt x="69" y="3"/>
                  </a:lnTo>
                  <a:lnTo>
                    <a:pt x="131" y="3"/>
                  </a:lnTo>
                  <a:lnTo>
                    <a:pt x="131" y="441"/>
                  </a:lnTo>
                  <a:lnTo>
                    <a:pt x="131" y="53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
          <p:nvSpPr>
            <p:cNvPr id="63657" name="Line 171">
              <a:extLst>
                <a:ext uri="{FF2B5EF4-FFF2-40B4-BE49-F238E27FC236}">
                  <a16:creationId xmlns:a16="http://schemas.microsoft.com/office/drawing/2014/main" id="{DD6E5F07-933E-814A-A103-2616995979B7}"/>
                </a:ext>
              </a:extLst>
            </p:cNvPr>
            <p:cNvSpPr>
              <a:spLocks noChangeShapeType="1"/>
            </p:cNvSpPr>
            <p:nvPr/>
          </p:nvSpPr>
          <p:spPr bwMode="auto">
            <a:xfrm>
              <a:off x="3813" y="2090"/>
              <a:ext cx="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58" name="Freeform 172">
              <a:extLst>
                <a:ext uri="{FF2B5EF4-FFF2-40B4-BE49-F238E27FC236}">
                  <a16:creationId xmlns:a16="http://schemas.microsoft.com/office/drawing/2014/main" id="{95497AA5-F1A2-EE4E-8018-94AC31CAF9E2}"/>
                </a:ext>
              </a:extLst>
            </p:cNvPr>
            <p:cNvSpPr>
              <a:spLocks/>
            </p:cNvSpPr>
            <p:nvPr/>
          </p:nvSpPr>
          <p:spPr bwMode="auto">
            <a:xfrm>
              <a:off x="3815" y="2073"/>
              <a:ext cx="55" cy="34"/>
            </a:xfrm>
            <a:custGeom>
              <a:avLst/>
              <a:gdLst>
                <a:gd name="T0" fmla="*/ 0 w 55"/>
                <a:gd name="T1" fmla="*/ 17 h 34"/>
                <a:gd name="T2" fmla="*/ 0 w 55"/>
                <a:gd name="T3" fmla="*/ 0 h 34"/>
                <a:gd name="T4" fmla="*/ 55 w 55"/>
                <a:gd name="T5" fmla="*/ 17 h 34"/>
                <a:gd name="T6" fmla="*/ 0 w 55"/>
                <a:gd name="T7" fmla="*/ 34 h 34"/>
                <a:gd name="T8" fmla="*/ 0 w 55"/>
                <a:gd name="T9" fmla="*/ 17 h 34"/>
                <a:gd name="T10" fmla="*/ 0 60000 65536"/>
                <a:gd name="T11" fmla="*/ 0 60000 65536"/>
                <a:gd name="T12" fmla="*/ 0 60000 65536"/>
                <a:gd name="T13" fmla="*/ 0 60000 65536"/>
                <a:gd name="T14" fmla="*/ 0 60000 65536"/>
                <a:gd name="T15" fmla="*/ 0 w 55"/>
                <a:gd name="T16" fmla="*/ 0 h 34"/>
                <a:gd name="T17" fmla="*/ 55 w 55"/>
                <a:gd name="T18" fmla="*/ 34 h 34"/>
              </a:gdLst>
              <a:ahLst/>
              <a:cxnLst>
                <a:cxn ang="T10">
                  <a:pos x="T0" y="T1"/>
                </a:cxn>
                <a:cxn ang="T11">
                  <a:pos x="T2" y="T3"/>
                </a:cxn>
                <a:cxn ang="T12">
                  <a:pos x="T4" y="T5"/>
                </a:cxn>
                <a:cxn ang="T13">
                  <a:pos x="T6" y="T7"/>
                </a:cxn>
                <a:cxn ang="T14">
                  <a:pos x="T8" y="T9"/>
                </a:cxn>
              </a:cxnLst>
              <a:rect l="T15" t="T16" r="T17" b="T18"/>
              <a:pathLst>
                <a:path w="55" h="34">
                  <a:moveTo>
                    <a:pt x="0" y="17"/>
                  </a:moveTo>
                  <a:lnTo>
                    <a:pt x="0" y="0"/>
                  </a:lnTo>
                  <a:lnTo>
                    <a:pt x="55" y="17"/>
                  </a:lnTo>
                  <a:lnTo>
                    <a:pt x="0" y="34"/>
                  </a:lnTo>
                  <a:lnTo>
                    <a:pt x="0" y="17"/>
                  </a:lnTo>
                  <a:close/>
                </a:path>
              </a:pathLst>
            </a:custGeom>
            <a:solidFill>
              <a:srgbClr val="000000"/>
            </a:solidFill>
            <a:ln w="4763">
              <a:solidFill>
                <a:srgbClr val="000000"/>
              </a:solidFill>
              <a:prstDash val="solid"/>
              <a:round/>
              <a:headEnd/>
              <a:tailEnd/>
            </a:ln>
          </p:spPr>
          <p:txBody>
            <a:bodyPr/>
            <a:lstStyle/>
            <a:p>
              <a:endParaRPr lang="es-CL"/>
            </a:p>
          </p:txBody>
        </p:sp>
        <p:sp>
          <p:nvSpPr>
            <p:cNvPr id="63659" name="Line 173">
              <a:extLst>
                <a:ext uri="{FF2B5EF4-FFF2-40B4-BE49-F238E27FC236}">
                  <a16:creationId xmlns:a16="http://schemas.microsoft.com/office/drawing/2014/main" id="{0E7200E8-07E0-2F42-B16B-CCFBB8B35643}"/>
                </a:ext>
              </a:extLst>
            </p:cNvPr>
            <p:cNvSpPr>
              <a:spLocks noChangeShapeType="1"/>
            </p:cNvSpPr>
            <p:nvPr/>
          </p:nvSpPr>
          <p:spPr bwMode="auto">
            <a:xfrm>
              <a:off x="3762" y="2090"/>
              <a:ext cx="51"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60" name="Line 174">
              <a:extLst>
                <a:ext uri="{FF2B5EF4-FFF2-40B4-BE49-F238E27FC236}">
                  <a16:creationId xmlns:a16="http://schemas.microsoft.com/office/drawing/2014/main" id="{42B21F7D-856E-0742-9393-266461010F82}"/>
                </a:ext>
              </a:extLst>
            </p:cNvPr>
            <p:cNvSpPr>
              <a:spLocks noChangeShapeType="1"/>
            </p:cNvSpPr>
            <p:nvPr/>
          </p:nvSpPr>
          <p:spPr bwMode="auto">
            <a:xfrm>
              <a:off x="4347" y="2093"/>
              <a:ext cx="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61" name="Freeform 175">
              <a:extLst>
                <a:ext uri="{FF2B5EF4-FFF2-40B4-BE49-F238E27FC236}">
                  <a16:creationId xmlns:a16="http://schemas.microsoft.com/office/drawing/2014/main" id="{48F6840E-7337-4845-BA8F-F8BBB5DF9235}"/>
                </a:ext>
              </a:extLst>
            </p:cNvPr>
            <p:cNvSpPr>
              <a:spLocks/>
            </p:cNvSpPr>
            <p:nvPr/>
          </p:nvSpPr>
          <p:spPr bwMode="auto">
            <a:xfrm>
              <a:off x="4349" y="2077"/>
              <a:ext cx="55" cy="33"/>
            </a:xfrm>
            <a:custGeom>
              <a:avLst/>
              <a:gdLst>
                <a:gd name="T0" fmla="*/ 0 w 55"/>
                <a:gd name="T1" fmla="*/ 16 h 33"/>
                <a:gd name="T2" fmla="*/ 0 w 55"/>
                <a:gd name="T3" fmla="*/ 0 h 33"/>
                <a:gd name="T4" fmla="*/ 55 w 55"/>
                <a:gd name="T5" fmla="*/ 16 h 33"/>
                <a:gd name="T6" fmla="*/ 0 w 55"/>
                <a:gd name="T7" fmla="*/ 33 h 33"/>
                <a:gd name="T8" fmla="*/ 0 w 55"/>
                <a:gd name="T9" fmla="*/ 16 h 33"/>
                <a:gd name="T10" fmla="*/ 0 60000 65536"/>
                <a:gd name="T11" fmla="*/ 0 60000 65536"/>
                <a:gd name="T12" fmla="*/ 0 60000 65536"/>
                <a:gd name="T13" fmla="*/ 0 60000 65536"/>
                <a:gd name="T14" fmla="*/ 0 60000 65536"/>
                <a:gd name="T15" fmla="*/ 0 w 55"/>
                <a:gd name="T16" fmla="*/ 0 h 33"/>
                <a:gd name="T17" fmla="*/ 55 w 55"/>
                <a:gd name="T18" fmla="*/ 33 h 33"/>
              </a:gdLst>
              <a:ahLst/>
              <a:cxnLst>
                <a:cxn ang="T10">
                  <a:pos x="T0" y="T1"/>
                </a:cxn>
                <a:cxn ang="T11">
                  <a:pos x="T2" y="T3"/>
                </a:cxn>
                <a:cxn ang="T12">
                  <a:pos x="T4" y="T5"/>
                </a:cxn>
                <a:cxn ang="T13">
                  <a:pos x="T6" y="T7"/>
                </a:cxn>
                <a:cxn ang="T14">
                  <a:pos x="T8" y="T9"/>
                </a:cxn>
              </a:cxnLst>
              <a:rect l="T15" t="T16" r="T17" b="T18"/>
              <a:pathLst>
                <a:path w="55" h="33">
                  <a:moveTo>
                    <a:pt x="0" y="16"/>
                  </a:moveTo>
                  <a:lnTo>
                    <a:pt x="0" y="0"/>
                  </a:lnTo>
                  <a:lnTo>
                    <a:pt x="55" y="16"/>
                  </a:lnTo>
                  <a:lnTo>
                    <a:pt x="0" y="33"/>
                  </a:lnTo>
                  <a:lnTo>
                    <a:pt x="0" y="16"/>
                  </a:lnTo>
                  <a:close/>
                </a:path>
              </a:pathLst>
            </a:custGeom>
            <a:solidFill>
              <a:srgbClr val="000000"/>
            </a:solidFill>
            <a:ln w="4763">
              <a:solidFill>
                <a:srgbClr val="000000"/>
              </a:solidFill>
              <a:prstDash val="solid"/>
              <a:round/>
              <a:headEnd/>
              <a:tailEnd/>
            </a:ln>
          </p:spPr>
          <p:txBody>
            <a:bodyPr/>
            <a:lstStyle/>
            <a:p>
              <a:endParaRPr lang="es-CL"/>
            </a:p>
          </p:txBody>
        </p:sp>
        <p:sp>
          <p:nvSpPr>
            <p:cNvPr id="63662" name="Line 176">
              <a:extLst>
                <a:ext uri="{FF2B5EF4-FFF2-40B4-BE49-F238E27FC236}">
                  <a16:creationId xmlns:a16="http://schemas.microsoft.com/office/drawing/2014/main" id="{D7A3C5FB-1394-0440-BFF2-C0848D78F5CB}"/>
                </a:ext>
              </a:extLst>
            </p:cNvPr>
            <p:cNvSpPr>
              <a:spLocks noChangeShapeType="1"/>
            </p:cNvSpPr>
            <p:nvPr/>
          </p:nvSpPr>
          <p:spPr bwMode="auto">
            <a:xfrm>
              <a:off x="4295" y="2093"/>
              <a:ext cx="52"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s-CL"/>
            </a:p>
          </p:txBody>
        </p:sp>
        <p:sp>
          <p:nvSpPr>
            <p:cNvPr id="63663" name="Rectangle 183">
              <a:extLst>
                <a:ext uri="{FF2B5EF4-FFF2-40B4-BE49-F238E27FC236}">
                  <a16:creationId xmlns:a16="http://schemas.microsoft.com/office/drawing/2014/main" id="{0917872B-F7CC-1049-B27A-152614AE6CCD}"/>
                </a:ext>
              </a:extLst>
            </p:cNvPr>
            <p:cNvSpPr>
              <a:spLocks noChangeArrowheads="1"/>
            </p:cNvSpPr>
            <p:nvPr/>
          </p:nvSpPr>
          <p:spPr bwMode="auto">
            <a:xfrm>
              <a:off x="711" y="505"/>
              <a:ext cx="460" cy="1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64" name="Rectangle 184">
              <a:extLst>
                <a:ext uri="{FF2B5EF4-FFF2-40B4-BE49-F238E27FC236}">
                  <a16:creationId xmlns:a16="http://schemas.microsoft.com/office/drawing/2014/main" id="{0B549CFB-A1D3-2E4D-8DA9-84114A8F4D7D}"/>
                </a:ext>
              </a:extLst>
            </p:cNvPr>
            <p:cNvSpPr>
              <a:spLocks noChangeArrowheads="1"/>
            </p:cNvSpPr>
            <p:nvPr/>
          </p:nvSpPr>
          <p:spPr bwMode="auto">
            <a:xfrm>
              <a:off x="711" y="507"/>
              <a:ext cx="45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Soluciones </a:t>
              </a:r>
              <a:endParaRPr lang="es-ES_tradnl" altLang="es-CL"/>
            </a:p>
          </p:txBody>
        </p:sp>
        <p:sp>
          <p:nvSpPr>
            <p:cNvPr id="63665" name="Rectangle 185">
              <a:extLst>
                <a:ext uri="{FF2B5EF4-FFF2-40B4-BE49-F238E27FC236}">
                  <a16:creationId xmlns:a16="http://schemas.microsoft.com/office/drawing/2014/main" id="{BF7B9674-0EBD-1D48-971D-510DCAA6D0C7}"/>
                </a:ext>
              </a:extLst>
            </p:cNvPr>
            <p:cNvSpPr>
              <a:spLocks noChangeArrowheads="1"/>
            </p:cNvSpPr>
            <p:nvPr/>
          </p:nvSpPr>
          <p:spPr bwMode="auto">
            <a:xfrm>
              <a:off x="778" y="605"/>
              <a:ext cx="328"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66" name="Rectangle 186">
              <a:extLst>
                <a:ext uri="{FF2B5EF4-FFF2-40B4-BE49-F238E27FC236}">
                  <a16:creationId xmlns:a16="http://schemas.microsoft.com/office/drawing/2014/main" id="{A44D56D6-1E6D-F849-924F-9E8554AC0CD2}"/>
                </a:ext>
              </a:extLst>
            </p:cNvPr>
            <p:cNvSpPr>
              <a:spLocks noChangeArrowheads="1"/>
            </p:cNvSpPr>
            <p:nvPr/>
          </p:nvSpPr>
          <p:spPr bwMode="auto">
            <a:xfrm>
              <a:off x="778" y="608"/>
              <a:ext cx="32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posibles</a:t>
              </a:r>
              <a:endParaRPr lang="es-ES_tradnl" altLang="es-CL"/>
            </a:p>
          </p:txBody>
        </p:sp>
        <p:sp>
          <p:nvSpPr>
            <p:cNvPr id="63667" name="Rectangle 187">
              <a:extLst>
                <a:ext uri="{FF2B5EF4-FFF2-40B4-BE49-F238E27FC236}">
                  <a16:creationId xmlns:a16="http://schemas.microsoft.com/office/drawing/2014/main" id="{7FD34F45-18C1-7D42-93F9-EA7471673E5D}"/>
                </a:ext>
              </a:extLst>
            </p:cNvPr>
            <p:cNvSpPr>
              <a:spLocks noChangeArrowheads="1"/>
            </p:cNvSpPr>
            <p:nvPr/>
          </p:nvSpPr>
          <p:spPr bwMode="auto">
            <a:xfrm>
              <a:off x="205" y="1639"/>
              <a:ext cx="521" cy="1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68" name="Rectangle 188">
              <a:extLst>
                <a:ext uri="{FF2B5EF4-FFF2-40B4-BE49-F238E27FC236}">
                  <a16:creationId xmlns:a16="http://schemas.microsoft.com/office/drawing/2014/main" id="{F170E996-F576-5A4C-ACEC-6C86FAF449B5}"/>
                </a:ext>
              </a:extLst>
            </p:cNvPr>
            <p:cNvSpPr>
              <a:spLocks noChangeArrowheads="1"/>
            </p:cNvSpPr>
            <p:nvPr/>
          </p:nvSpPr>
          <p:spPr bwMode="auto">
            <a:xfrm>
              <a:off x="205" y="1641"/>
              <a:ext cx="51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Necesidad o </a:t>
              </a:r>
              <a:endParaRPr lang="es-ES_tradnl" altLang="es-CL"/>
            </a:p>
          </p:txBody>
        </p:sp>
        <p:sp>
          <p:nvSpPr>
            <p:cNvPr id="63669" name="Rectangle 189">
              <a:extLst>
                <a:ext uri="{FF2B5EF4-FFF2-40B4-BE49-F238E27FC236}">
                  <a16:creationId xmlns:a16="http://schemas.microsoft.com/office/drawing/2014/main" id="{45322A41-8FE8-BE46-8F23-A1B3DBFEF6FC}"/>
                </a:ext>
              </a:extLst>
            </p:cNvPr>
            <p:cNvSpPr>
              <a:spLocks noChangeArrowheads="1"/>
            </p:cNvSpPr>
            <p:nvPr/>
          </p:nvSpPr>
          <p:spPr bwMode="auto">
            <a:xfrm>
              <a:off x="214" y="1739"/>
              <a:ext cx="512"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70" name="Rectangle 190">
              <a:extLst>
                <a:ext uri="{FF2B5EF4-FFF2-40B4-BE49-F238E27FC236}">
                  <a16:creationId xmlns:a16="http://schemas.microsoft.com/office/drawing/2014/main" id="{FD81DC38-7660-A646-952C-345BA17B041B}"/>
                </a:ext>
              </a:extLst>
            </p:cNvPr>
            <p:cNvSpPr>
              <a:spLocks noChangeArrowheads="1"/>
            </p:cNvSpPr>
            <p:nvPr/>
          </p:nvSpPr>
          <p:spPr bwMode="auto">
            <a:xfrm>
              <a:off x="214" y="1742"/>
              <a:ext cx="50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Detonante,...</a:t>
              </a:r>
              <a:endParaRPr lang="es-ES_tradnl" altLang="es-CL"/>
            </a:p>
          </p:txBody>
        </p:sp>
        <p:sp>
          <p:nvSpPr>
            <p:cNvPr id="63671" name="Rectangle 191">
              <a:extLst>
                <a:ext uri="{FF2B5EF4-FFF2-40B4-BE49-F238E27FC236}">
                  <a16:creationId xmlns:a16="http://schemas.microsoft.com/office/drawing/2014/main" id="{49B2F530-9E02-E646-B4E5-8ABF379F4A6F}"/>
                </a:ext>
              </a:extLst>
            </p:cNvPr>
            <p:cNvSpPr>
              <a:spLocks noChangeArrowheads="1"/>
            </p:cNvSpPr>
            <p:nvPr/>
          </p:nvSpPr>
          <p:spPr bwMode="auto">
            <a:xfrm>
              <a:off x="260" y="1841"/>
              <a:ext cx="466"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72" name="Rectangle 192">
              <a:extLst>
                <a:ext uri="{FF2B5EF4-FFF2-40B4-BE49-F238E27FC236}">
                  <a16:creationId xmlns:a16="http://schemas.microsoft.com/office/drawing/2014/main" id="{472AC9F7-6524-D541-88F2-1B14C0C9AE74}"/>
                </a:ext>
              </a:extLst>
            </p:cNvPr>
            <p:cNvSpPr>
              <a:spLocks noChangeArrowheads="1"/>
            </p:cNvSpPr>
            <p:nvPr/>
          </p:nvSpPr>
          <p:spPr bwMode="auto">
            <a:xfrm>
              <a:off x="260" y="1844"/>
              <a:ext cx="46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Diagnóstico</a:t>
              </a:r>
              <a:endParaRPr lang="es-ES_tradnl" altLang="es-CL"/>
            </a:p>
          </p:txBody>
        </p:sp>
        <p:sp>
          <p:nvSpPr>
            <p:cNvPr id="63673" name="Rectangle 193">
              <a:extLst>
                <a:ext uri="{FF2B5EF4-FFF2-40B4-BE49-F238E27FC236}">
                  <a16:creationId xmlns:a16="http://schemas.microsoft.com/office/drawing/2014/main" id="{0FFDF076-E9CD-1A46-95CF-74A13004BE3A}"/>
                </a:ext>
              </a:extLst>
            </p:cNvPr>
            <p:cNvSpPr>
              <a:spLocks noChangeArrowheads="1"/>
            </p:cNvSpPr>
            <p:nvPr/>
          </p:nvSpPr>
          <p:spPr bwMode="auto">
            <a:xfrm>
              <a:off x="835" y="1616"/>
              <a:ext cx="452" cy="1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74" name="Rectangle 194">
              <a:extLst>
                <a:ext uri="{FF2B5EF4-FFF2-40B4-BE49-F238E27FC236}">
                  <a16:creationId xmlns:a16="http://schemas.microsoft.com/office/drawing/2014/main" id="{AF1E5261-46DA-FA4A-AE9D-D1EE6FD067A6}"/>
                </a:ext>
              </a:extLst>
            </p:cNvPr>
            <p:cNvSpPr>
              <a:spLocks noChangeArrowheads="1"/>
            </p:cNvSpPr>
            <p:nvPr/>
          </p:nvSpPr>
          <p:spPr bwMode="auto">
            <a:xfrm>
              <a:off x="835" y="1618"/>
              <a:ext cx="4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Usuarios... </a:t>
              </a:r>
              <a:endParaRPr lang="es-ES_tradnl" altLang="es-CL"/>
            </a:p>
          </p:txBody>
        </p:sp>
        <p:sp>
          <p:nvSpPr>
            <p:cNvPr id="63675" name="Rectangle 195">
              <a:extLst>
                <a:ext uri="{FF2B5EF4-FFF2-40B4-BE49-F238E27FC236}">
                  <a16:creationId xmlns:a16="http://schemas.microsoft.com/office/drawing/2014/main" id="{AB64E2C3-922F-3E44-961A-6005CF01C980}"/>
                </a:ext>
              </a:extLst>
            </p:cNvPr>
            <p:cNvSpPr>
              <a:spLocks noChangeArrowheads="1"/>
            </p:cNvSpPr>
            <p:nvPr/>
          </p:nvSpPr>
          <p:spPr bwMode="auto">
            <a:xfrm>
              <a:off x="835" y="1716"/>
              <a:ext cx="698"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76" name="Rectangle 196">
              <a:extLst>
                <a:ext uri="{FF2B5EF4-FFF2-40B4-BE49-F238E27FC236}">
                  <a16:creationId xmlns:a16="http://schemas.microsoft.com/office/drawing/2014/main" id="{57E47911-15CE-3C45-AD3F-E25D94270A25}"/>
                </a:ext>
              </a:extLst>
            </p:cNvPr>
            <p:cNvSpPr>
              <a:spLocks noChangeArrowheads="1"/>
            </p:cNvSpPr>
            <p:nvPr/>
          </p:nvSpPr>
          <p:spPr bwMode="auto">
            <a:xfrm>
              <a:off x="835" y="1719"/>
              <a:ext cx="69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Disposición  a  la </a:t>
              </a:r>
              <a:endParaRPr lang="es-ES_tradnl" altLang="es-CL"/>
            </a:p>
          </p:txBody>
        </p:sp>
        <p:sp>
          <p:nvSpPr>
            <p:cNvPr id="63677" name="Rectangle 197">
              <a:extLst>
                <a:ext uri="{FF2B5EF4-FFF2-40B4-BE49-F238E27FC236}">
                  <a16:creationId xmlns:a16="http://schemas.microsoft.com/office/drawing/2014/main" id="{11FFF181-C841-EF47-BCA3-06F9783BA1F3}"/>
                </a:ext>
              </a:extLst>
            </p:cNvPr>
            <p:cNvSpPr>
              <a:spLocks noChangeArrowheads="1"/>
            </p:cNvSpPr>
            <p:nvPr/>
          </p:nvSpPr>
          <p:spPr bwMode="auto">
            <a:xfrm>
              <a:off x="835" y="1817"/>
              <a:ext cx="319"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78" name="Rectangle 198">
              <a:extLst>
                <a:ext uri="{FF2B5EF4-FFF2-40B4-BE49-F238E27FC236}">
                  <a16:creationId xmlns:a16="http://schemas.microsoft.com/office/drawing/2014/main" id="{8340A0DD-2962-0E44-951A-E520224C9451}"/>
                </a:ext>
              </a:extLst>
            </p:cNvPr>
            <p:cNvSpPr>
              <a:spLocks noChangeArrowheads="1"/>
            </p:cNvSpPr>
            <p:nvPr/>
          </p:nvSpPr>
          <p:spPr bwMode="auto">
            <a:xfrm>
              <a:off x="835" y="1820"/>
              <a:ext cx="31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Compra</a:t>
              </a:r>
              <a:endParaRPr lang="es-ES_tradnl" altLang="es-CL"/>
            </a:p>
          </p:txBody>
        </p:sp>
        <p:sp>
          <p:nvSpPr>
            <p:cNvPr id="63679" name="Rectangle 199">
              <a:extLst>
                <a:ext uri="{FF2B5EF4-FFF2-40B4-BE49-F238E27FC236}">
                  <a16:creationId xmlns:a16="http://schemas.microsoft.com/office/drawing/2014/main" id="{F95973B1-8C3A-924A-959D-561D61EE781A}"/>
                </a:ext>
              </a:extLst>
            </p:cNvPr>
            <p:cNvSpPr>
              <a:spLocks noChangeArrowheads="1"/>
            </p:cNvSpPr>
            <p:nvPr/>
          </p:nvSpPr>
          <p:spPr bwMode="auto">
            <a:xfrm>
              <a:off x="1352" y="1131"/>
              <a:ext cx="839" cy="1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80" name="Rectangle 200">
              <a:extLst>
                <a:ext uri="{FF2B5EF4-FFF2-40B4-BE49-F238E27FC236}">
                  <a16:creationId xmlns:a16="http://schemas.microsoft.com/office/drawing/2014/main" id="{8803935E-51FD-7A40-AD37-DE43CB51A9EC}"/>
                </a:ext>
              </a:extLst>
            </p:cNvPr>
            <p:cNvSpPr>
              <a:spLocks noChangeArrowheads="1"/>
            </p:cNvSpPr>
            <p:nvPr/>
          </p:nvSpPr>
          <p:spPr bwMode="auto">
            <a:xfrm>
              <a:off x="1352" y="1132"/>
              <a:ext cx="82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Dimensionamiento,...</a:t>
              </a:r>
              <a:endParaRPr lang="es-ES_tradnl" altLang="es-CL"/>
            </a:p>
          </p:txBody>
        </p:sp>
        <p:sp>
          <p:nvSpPr>
            <p:cNvPr id="63681" name="Rectangle 201">
              <a:extLst>
                <a:ext uri="{FF2B5EF4-FFF2-40B4-BE49-F238E27FC236}">
                  <a16:creationId xmlns:a16="http://schemas.microsoft.com/office/drawing/2014/main" id="{2A45C5EA-65CC-D146-8491-62CE203CF8B4}"/>
                </a:ext>
              </a:extLst>
            </p:cNvPr>
            <p:cNvSpPr>
              <a:spLocks noChangeArrowheads="1"/>
            </p:cNvSpPr>
            <p:nvPr/>
          </p:nvSpPr>
          <p:spPr bwMode="auto">
            <a:xfrm>
              <a:off x="1521" y="1230"/>
              <a:ext cx="500"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82" name="Rectangle 202">
              <a:extLst>
                <a:ext uri="{FF2B5EF4-FFF2-40B4-BE49-F238E27FC236}">
                  <a16:creationId xmlns:a16="http://schemas.microsoft.com/office/drawing/2014/main" id="{C732DB7F-757F-304A-8B7B-B1C063E47129}"/>
                </a:ext>
              </a:extLst>
            </p:cNvPr>
            <p:cNvSpPr>
              <a:spLocks noChangeArrowheads="1"/>
            </p:cNvSpPr>
            <p:nvPr/>
          </p:nvSpPr>
          <p:spPr bwMode="auto">
            <a:xfrm>
              <a:off x="1521" y="1233"/>
              <a:ext cx="49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"Rightsizing"</a:t>
              </a:r>
              <a:endParaRPr lang="es-ES_tradnl" altLang="es-CL"/>
            </a:p>
          </p:txBody>
        </p:sp>
        <p:sp>
          <p:nvSpPr>
            <p:cNvPr id="63683" name="Rectangle 203">
              <a:extLst>
                <a:ext uri="{FF2B5EF4-FFF2-40B4-BE49-F238E27FC236}">
                  <a16:creationId xmlns:a16="http://schemas.microsoft.com/office/drawing/2014/main" id="{34C69D96-A082-0D40-9E72-A4FBCE604620}"/>
                </a:ext>
              </a:extLst>
            </p:cNvPr>
            <p:cNvSpPr>
              <a:spLocks noChangeArrowheads="1"/>
            </p:cNvSpPr>
            <p:nvPr/>
          </p:nvSpPr>
          <p:spPr bwMode="auto">
            <a:xfrm>
              <a:off x="1675" y="2416"/>
              <a:ext cx="410" cy="1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84" name="Rectangle 204">
              <a:extLst>
                <a:ext uri="{FF2B5EF4-FFF2-40B4-BE49-F238E27FC236}">
                  <a16:creationId xmlns:a16="http://schemas.microsoft.com/office/drawing/2014/main" id="{566D4806-98EF-654D-B3FB-073B8D629AE3}"/>
                </a:ext>
              </a:extLst>
            </p:cNvPr>
            <p:cNvSpPr>
              <a:spLocks noChangeArrowheads="1"/>
            </p:cNvSpPr>
            <p:nvPr/>
          </p:nvSpPr>
          <p:spPr bwMode="auto">
            <a:xfrm>
              <a:off x="1675" y="2417"/>
              <a:ext cx="40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Forma de </a:t>
              </a:r>
              <a:endParaRPr lang="es-ES_tradnl" altLang="es-CL"/>
            </a:p>
          </p:txBody>
        </p:sp>
        <p:sp>
          <p:nvSpPr>
            <p:cNvPr id="63685" name="Rectangle 205">
              <a:extLst>
                <a:ext uri="{FF2B5EF4-FFF2-40B4-BE49-F238E27FC236}">
                  <a16:creationId xmlns:a16="http://schemas.microsoft.com/office/drawing/2014/main" id="{1A2F4052-5036-2F46-A833-8994297CFB3B}"/>
                </a:ext>
              </a:extLst>
            </p:cNvPr>
            <p:cNvSpPr>
              <a:spLocks noChangeArrowheads="1"/>
            </p:cNvSpPr>
            <p:nvPr/>
          </p:nvSpPr>
          <p:spPr bwMode="auto">
            <a:xfrm>
              <a:off x="1739" y="2516"/>
              <a:ext cx="280"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86" name="Rectangle 206">
              <a:extLst>
                <a:ext uri="{FF2B5EF4-FFF2-40B4-BE49-F238E27FC236}">
                  <a16:creationId xmlns:a16="http://schemas.microsoft.com/office/drawing/2014/main" id="{5C495E44-FCBD-4841-AF40-53A82AF9F7C4}"/>
                </a:ext>
              </a:extLst>
            </p:cNvPr>
            <p:cNvSpPr>
              <a:spLocks noChangeArrowheads="1"/>
            </p:cNvSpPr>
            <p:nvPr/>
          </p:nvSpPr>
          <p:spPr bwMode="auto">
            <a:xfrm>
              <a:off x="1739" y="2519"/>
              <a:ext cx="2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Operar</a:t>
              </a:r>
              <a:endParaRPr lang="es-ES_tradnl" altLang="es-CL"/>
            </a:p>
          </p:txBody>
        </p:sp>
        <p:sp>
          <p:nvSpPr>
            <p:cNvPr id="63687" name="Rectangle 207">
              <a:extLst>
                <a:ext uri="{FF2B5EF4-FFF2-40B4-BE49-F238E27FC236}">
                  <a16:creationId xmlns:a16="http://schemas.microsoft.com/office/drawing/2014/main" id="{521AEEEF-0EBD-C744-99DC-69AEF0FB70C6}"/>
                </a:ext>
              </a:extLst>
            </p:cNvPr>
            <p:cNvSpPr>
              <a:spLocks noChangeArrowheads="1"/>
            </p:cNvSpPr>
            <p:nvPr/>
          </p:nvSpPr>
          <p:spPr bwMode="auto">
            <a:xfrm>
              <a:off x="994" y="3334"/>
              <a:ext cx="1052" cy="1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88" name="Rectangle 208">
              <a:extLst>
                <a:ext uri="{FF2B5EF4-FFF2-40B4-BE49-F238E27FC236}">
                  <a16:creationId xmlns:a16="http://schemas.microsoft.com/office/drawing/2014/main" id="{D72BD2A7-8B4F-D04C-926B-46A48DDF330B}"/>
                </a:ext>
              </a:extLst>
            </p:cNvPr>
            <p:cNvSpPr>
              <a:spLocks noChangeArrowheads="1"/>
            </p:cNvSpPr>
            <p:nvPr/>
          </p:nvSpPr>
          <p:spPr bwMode="auto">
            <a:xfrm>
              <a:off x="994" y="3335"/>
              <a:ext cx="103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Riesgos de Contratación,  </a:t>
              </a:r>
              <a:endParaRPr lang="es-ES_tradnl" altLang="es-CL"/>
            </a:p>
          </p:txBody>
        </p:sp>
        <p:sp>
          <p:nvSpPr>
            <p:cNvPr id="63689" name="Rectangle 209">
              <a:extLst>
                <a:ext uri="{FF2B5EF4-FFF2-40B4-BE49-F238E27FC236}">
                  <a16:creationId xmlns:a16="http://schemas.microsoft.com/office/drawing/2014/main" id="{BA6E74BE-4A14-6842-971C-C8FF11EC8B0D}"/>
                </a:ext>
              </a:extLst>
            </p:cNvPr>
            <p:cNvSpPr>
              <a:spLocks noChangeArrowheads="1"/>
            </p:cNvSpPr>
            <p:nvPr/>
          </p:nvSpPr>
          <p:spPr bwMode="auto">
            <a:xfrm>
              <a:off x="994" y="3434"/>
              <a:ext cx="864"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90" name="Rectangle 211">
              <a:extLst>
                <a:ext uri="{FF2B5EF4-FFF2-40B4-BE49-F238E27FC236}">
                  <a16:creationId xmlns:a16="http://schemas.microsoft.com/office/drawing/2014/main" id="{393C27E9-FD64-C344-9FDE-D844D72F3E22}"/>
                </a:ext>
              </a:extLst>
            </p:cNvPr>
            <p:cNvSpPr>
              <a:spLocks noChangeArrowheads="1"/>
            </p:cNvSpPr>
            <p:nvPr/>
          </p:nvSpPr>
          <p:spPr bwMode="auto">
            <a:xfrm>
              <a:off x="994" y="3437"/>
              <a:ext cx="85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Propiedad Intelectual,</a:t>
              </a:r>
              <a:endParaRPr lang="es-ES_tradnl" altLang="es-CL"/>
            </a:p>
          </p:txBody>
        </p:sp>
        <p:sp>
          <p:nvSpPr>
            <p:cNvPr id="63691" name="Rectangle 212">
              <a:extLst>
                <a:ext uri="{FF2B5EF4-FFF2-40B4-BE49-F238E27FC236}">
                  <a16:creationId xmlns:a16="http://schemas.microsoft.com/office/drawing/2014/main" id="{C4A3E3AE-4967-6C4C-AC43-E4F7577B3F44}"/>
                </a:ext>
              </a:extLst>
            </p:cNvPr>
            <p:cNvSpPr>
              <a:spLocks noChangeArrowheads="1"/>
            </p:cNvSpPr>
            <p:nvPr/>
          </p:nvSpPr>
          <p:spPr bwMode="auto">
            <a:xfrm>
              <a:off x="994" y="3535"/>
              <a:ext cx="926"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92" name="Rectangle 213">
              <a:extLst>
                <a:ext uri="{FF2B5EF4-FFF2-40B4-BE49-F238E27FC236}">
                  <a16:creationId xmlns:a16="http://schemas.microsoft.com/office/drawing/2014/main" id="{71C115FD-F79E-BD4B-848B-A27D58482BB0}"/>
                </a:ext>
              </a:extLst>
            </p:cNvPr>
            <p:cNvSpPr>
              <a:spLocks noChangeArrowheads="1"/>
            </p:cNvSpPr>
            <p:nvPr/>
          </p:nvSpPr>
          <p:spPr bwMode="auto">
            <a:xfrm>
              <a:off x="994" y="3538"/>
              <a:ext cx="91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Responsabilidad Civil,  </a:t>
              </a:r>
              <a:endParaRPr lang="es-ES_tradnl" altLang="es-CL"/>
            </a:p>
          </p:txBody>
        </p:sp>
        <p:sp>
          <p:nvSpPr>
            <p:cNvPr id="63693" name="Rectangle 214">
              <a:extLst>
                <a:ext uri="{FF2B5EF4-FFF2-40B4-BE49-F238E27FC236}">
                  <a16:creationId xmlns:a16="http://schemas.microsoft.com/office/drawing/2014/main" id="{DC2E370B-A90A-8048-BD5B-396BEFFE6438}"/>
                </a:ext>
              </a:extLst>
            </p:cNvPr>
            <p:cNvSpPr>
              <a:spLocks noChangeArrowheads="1"/>
            </p:cNvSpPr>
            <p:nvPr/>
          </p:nvSpPr>
          <p:spPr bwMode="auto">
            <a:xfrm>
              <a:off x="994" y="3636"/>
              <a:ext cx="1293" cy="1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94" name="Rectangle 215">
              <a:extLst>
                <a:ext uri="{FF2B5EF4-FFF2-40B4-BE49-F238E27FC236}">
                  <a16:creationId xmlns:a16="http://schemas.microsoft.com/office/drawing/2014/main" id="{CE90E221-A6CE-2140-AA4B-5D7A36D87A8D}"/>
                </a:ext>
              </a:extLst>
            </p:cNvPr>
            <p:cNvSpPr>
              <a:spLocks noChangeArrowheads="1"/>
            </p:cNvSpPr>
            <p:nvPr/>
          </p:nvSpPr>
          <p:spPr bwMode="auto">
            <a:xfrm>
              <a:off x="994" y="3640"/>
              <a:ext cx="127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Restricciones Ambientales....etc.</a:t>
              </a:r>
              <a:endParaRPr lang="es-ES_tradnl" altLang="es-CL"/>
            </a:p>
          </p:txBody>
        </p:sp>
        <p:sp>
          <p:nvSpPr>
            <p:cNvPr id="63695" name="Rectangle 216">
              <a:extLst>
                <a:ext uri="{FF2B5EF4-FFF2-40B4-BE49-F238E27FC236}">
                  <a16:creationId xmlns:a16="http://schemas.microsoft.com/office/drawing/2014/main" id="{8B574D45-EA6A-6E45-A583-6AFD4CC94AF3}"/>
                </a:ext>
              </a:extLst>
            </p:cNvPr>
            <p:cNvSpPr>
              <a:spLocks noChangeArrowheads="1"/>
            </p:cNvSpPr>
            <p:nvPr/>
          </p:nvSpPr>
          <p:spPr bwMode="auto">
            <a:xfrm>
              <a:off x="2969" y="2867"/>
              <a:ext cx="601" cy="1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96" name="Rectangle 217">
              <a:extLst>
                <a:ext uri="{FF2B5EF4-FFF2-40B4-BE49-F238E27FC236}">
                  <a16:creationId xmlns:a16="http://schemas.microsoft.com/office/drawing/2014/main" id="{8A0B3696-2352-EB41-9135-E1F97F193A1E}"/>
                </a:ext>
              </a:extLst>
            </p:cNvPr>
            <p:cNvSpPr>
              <a:spLocks noChangeArrowheads="1"/>
            </p:cNvSpPr>
            <p:nvPr/>
          </p:nvSpPr>
          <p:spPr bwMode="auto">
            <a:xfrm>
              <a:off x="2969" y="2868"/>
              <a:ext cx="59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Determinación </a:t>
              </a:r>
              <a:endParaRPr lang="es-ES_tradnl" altLang="es-CL"/>
            </a:p>
          </p:txBody>
        </p:sp>
        <p:sp>
          <p:nvSpPr>
            <p:cNvPr id="63697" name="Rectangle 218">
              <a:extLst>
                <a:ext uri="{FF2B5EF4-FFF2-40B4-BE49-F238E27FC236}">
                  <a16:creationId xmlns:a16="http://schemas.microsoft.com/office/drawing/2014/main" id="{1B6D3DD2-ACDB-0249-A088-53CD02DCA906}"/>
                </a:ext>
              </a:extLst>
            </p:cNvPr>
            <p:cNvSpPr>
              <a:spLocks noChangeArrowheads="1"/>
            </p:cNvSpPr>
            <p:nvPr/>
          </p:nvSpPr>
          <p:spPr bwMode="auto">
            <a:xfrm>
              <a:off x="2955" y="2966"/>
              <a:ext cx="630"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698" name="Rectangle 219">
              <a:extLst>
                <a:ext uri="{FF2B5EF4-FFF2-40B4-BE49-F238E27FC236}">
                  <a16:creationId xmlns:a16="http://schemas.microsoft.com/office/drawing/2014/main" id="{28AEC77A-4C56-434C-8D5C-1EC5C2C33401}"/>
                </a:ext>
              </a:extLst>
            </p:cNvPr>
            <p:cNvSpPr>
              <a:spLocks noChangeArrowheads="1"/>
            </p:cNvSpPr>
            <p:nvPr/>
          </p:nvSpPr>
          <p:spPr bwMode="auto">
            <a:xfrm>
              <a:off x="2955" y="2969"/>
              <a:ext cx="62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de Beneficios y </a:t>
              </a:r>
              <a:endParaRPr lang="es-ES_tradnl" altLang="es-CL"/>
            </a:p>
          </p:txBody>
        </p:sp>
        <p:sp>
          <p:nvSpPr>
            <p:cNvPr id="63699" name="Rectangle 220">
              <a:extLst>
                <a:ext uri="{FF2B5EF4-FFF2-40B4-BE49-F238E27FC236}">
                  <a16:creationId xmlns:a16="http://schemas.microsoft.com/office/drawing/2014/main" id="{01AF9C07-F8F5-2747-8CBE-E20F8DC4E210}"/>
                </a:ext>
              </a:extLst>
            </p:cNvPr>
            <p:cNvSpPr>
              <a:spLocks noChangeArrowheads="1"/>
            </p:cNvSpPr>
            <p:nvPr/>
          </p:nvSpPr>
          <p:spPr bwMode="auto">
            <a:xfrm>
              <a:off x="3131" y="3068"/>
              <a:ext cx="278"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00" name="Rectangle 221">
              <a:extLst>
                <a:ext uri="{FF2B5EF4-FFF2-40B4-BE49-F238E27FC236}">
                  <a16:creationId xmlns:a16="http://schemas.microsoft.com/office/drawing/2014/main" id="{67D72F87-0FB2-A047-982F-A8FEB582B512}"/>
                </a:ext>
              </a:extLst>
            </p:cNvPr>
            <p:cNvSpPr>
              <a:spLocks noChangeArrowheads="1"/>
            </p:cNvSpPr>
            <p:nvPr/>
          </p:nvSpPr>
          <p:spPr bwMode="auto">
            <a:xfrm>
              <a:off x="3131" y="3071"/>
              <a:ext cx="2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Costos</a:t>
              </a:r>
              <a:endParaRPr lang="es-ES_tradnl" altLang="es-CL"/>
            </a:p>
          </p:txBody>
        </p:sp>
        <p:sp>
          <p:nvSpPr>
            <p:cNvPr id="63701" name="Rectangle 222">
              <a:extLst>
                <a:ext uri="{FF2B5EF4-FFF2-40B4-BE49-F238E27FC236}">
                  <a16:creationId xmlns:a16="http://schemas.microsoft.com/office/drawing/2014/main" id="{14A2BDAB-17BF-EE4D-9167-52947762054D}"/>
                </a:ext>
              </a:extLst>
            </p:cNvPr>
            <p:cNvSpPr>
              <a:spLocks noChangeArrowheads="1"/>
            </p:cNvSpPr>
            <p:nvPr/>
          </p:nvSpPr>
          <p:spPr bwMode="auto">
            <a:xfrm>
              <a:off x="2202" y="914"/>
              <a:ext cx="737" cy="1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02" name="Rectangle 223">
              <a:extLst>
                <a:ext uri="{FF2B5EF4-FFF2-40B4-BE49-F238E27FC236}">
                  <a16:creationId xmlns:a16="http://schemas.microsoft.com/office/drawing/2014/main" id="{5664903B-6741-CB43-9A42-FCFF5FBA0471}"/>
                </a:ext>
              </a:extLst>
            </p:cNvPr>
            <p:cNvSpPr>
              <a:spLocks noChangeArrowheads="1"/>
            </p:cNvSpPr>
            <p:nvPr/>
          </p:nvSpPr>
          <p:spPr bwMode="auto">
            <a:xfrm>
              <a:off x="2202" y="916"/>
              <a:ext cx="7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Aspectos sociales:</a:t>
              </a:r>
              <a:endParaRPr lang="es-ES_tradnl" altLang="es-CL"/>
            </a:p>
          </p:txBody>
        </p:sp>
        <p:sp>
          <p:nvSpPr>
            <p:cNvPr id="63703" name="Rectangle 224">
              <a:extLst>
                <a:ext uri="{FF2B5EF4-FFF2-40B4-BE49-F238E27FC236}">
                  <a16:creationId xmlns:a16="http://schemas.microsoft.com/office/drawing/2014/main" id="{FADA253D-FFC6-B441-9DD8-F67A03973FA0}"/>
                </a:ext>
              </a:extLst>
            </p:cNvPr>
            <p:cNvSpPr>
              <a:spLocks noChangeArrowheads="1"/>
            </p:cNvSpPr>
            <p:nvPr/>
          </p:nvSpPr>
          <p:spPr bwMode="auto">
            <a:xfrm>
              <a:off x="2202" y="1014"/>
              <a:ext cx="407"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04" name="Rectangle 225">
              <a:extLst>
                <a:ext uri="{FF2B5EF4-FFF2-40B4-BE49-F238E27FC236}">
                  <a16:creationId xmlns:a16="http://schemas.microsoft.com/office/drawing/2014/main" id="{2DE466AC-2D19-7B40-AD4E-DA900FFFCB00}"/>
                </a:ext>
              </a:extLst>
            </p:cNvPr>
            <p:cNvSpPr>
              <a:spLocks noChangeArrowheads="1"/>
            </p:cNvSpPr>
            <p:nvPr/>
          </p:nvSpPr>
          <p:spPr bwMode="auto">
            <a:xfrm>
              <a:off x="2202" y="1017"/>
              <a:ext cx="40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 Usuarios</a:t>
              </a:r>
              <a:endParaRPr lang="es-ES_tradnl" altLang="es-CL"/>
            </a:p>
          </p:txBody>
        </p:sp>
        <p:sp>
          <p:nvSpPr>
            <p:cNvPr id="63705" name="Rectangle 226">
              <a:extLst>
                <a:ext uri="{FF2B5EF4-FFF2-40B4-BE49-F238E27FC236}">
                  <a16:creationId xmlns:a16="http://schemas.microsoft.com/office/drawing/2014/main" id="{4E311605-D0AA-8940-9D09-409A20A66FCE}"/>
                </a:ext>
              </a:extLst>
            </p:cNvPr>
            <p:cNvSpPr>
              <a:spLocks noChangeArrowheads="1"/>
            </p:cNvSpPr>
            <p:nvPr/>
          </p:nvSpPr>
          <p:spPr bwMode="auto">
            <a:xfrm>
              <a:off x="2202" y="1116"/>
              <a:ext cx="586"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06" name="Rectangle 227">
              <a:extLst>
                <a:ext uri="{FF2B5EF4-FFF2-40B4-BE49-F238E27FC236}">
                  <a16:creationId xmlns:a16="http://schemas.microsoft.com/office/drawing/2014/main" id="{A554C1DB-4F52-934F-92AB-6EA678D075D9}"/>
                </a:ext>
              </a:extLst>
            </p:cNvPr>
            <p:cNvSpPr>
              <a:spLocks noChangeArrowheads="1"/>
            </p:cNvSpPr>
            <p:nvPr/>
          </p:nvSpPr>
          <p:spPr bwMode="auto">
            <a:xfrm>
              <a:off x="2202" y="1119"/>
              <a:ext cx="57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 Proveedores,</a:t>
              </a:r>
              <a:endParaRPr lang="es-ES_tradnl" altLang="es-CL"/>
            </a:p>
          </p:txBody>
        </p:sp>
        <p:sp>
          <p:nvSpPr>
            <p:cNvPr id="63707" name="Rectangle 228">
              <a:extLst>
                <a:ext uri="{FF2B5EF4-FFF2-40B4-BE49-F238E27FC236}">
                  <a16:creationId xmlns:a16="http://schemas.microsoft.com/office/drawing/2014/main" id="{072FB080-B873-1641-B545-1DEE89BC8E8A}"/>
                </a:ext>
              </a:extLst>
            </p:cNvPr>
            <p:cNvSpPr>
              <a:spLocks noChangeArrowheads="1"/>
            </p:cNvSpPr>
            <p:nvPr/>
          </p:nvSpPr>
          <p:spPr bwMode="auto">
            <a:xfrm>
              <a:off x="2202" y="1217"/>
              <a:ext cx="884"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08" name="Rectangle 229">
              <a:extLst>
                <a:ext uri="{FF2B5EF4-FFF2-40B4-BE49-F238E27FC236}">
                  <a16:creationId xmlns:a16="http://schemas.microsoft.com/office/drawing/2014/main" id="{3020DEF2-30F2-AB43-8778-CB4968B6533C}"/>
                </a:ext>
              </a:extLst>
            </p:cNvPr>
            <p:cNvSpPr>
              <a:spLocks noChangeArrowheads="1"/>
            </p:cNvSpPr>
            <p:nvPr/>
          </p:nvSpPr>
          <p:spPr bwMode="auto">
            <a:xfrm>
              <a:off x="2202" y="1220"/>
              <a:ext cx="86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 Organización de T.I.,</a:t>
              </a:r>
              <a:endParaRPr lang="es-ES_tradnl" altLang="es-CL"/>
            </a:p>
          </p:txBody>
        </p:sp>
        <p:sp>
          <p:nvSpPr>
            <p:cNvPr id="63709" name="Rectangle 230">
              <a:extLst>
                <a:ext uri="{FF2B5EF4-FFF2-40B4-BE49-F238E27FC236}">
                  <a16:creationId xmlns:a16="http://schemas.microsoft.com/office/drawing/2014/main" id="{8BDD00AD-0E3D-5044-BDBA-0B5BE42F3C8B}"/>
                </a:ext>
              </a:extLst>
            </p:cNvPr>
            <p:cNvSpPr>
              <a:spLocks noChangeArrowheads="1"/>
            </p:cNvSpPr>
            <p:nvPr/>
          </p:nvSpPr>
          <p:spPr bwMode="auto">
            <a:xfrm>
              <a:off x="2202" y="1318"/>
              <a:ext cx="1016" cy="1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10" name="Rectangle 231">
              <a:extLst>
                <a:ext uri="{FF2B5EF4-FFF2-40B4-BE49-F238E27FC236}">
                  <a16:creationId xmlns:a16="http://schemas.microsoft.com/office/drawing/2014/main" id="{18C9B165-3B7F-CC4E-89C7-06C25570B608}"/>
                </a:ext>
              </a:extLst>
            </p:cNvPr>
            <p:cNvSpPr>
              <a:spLocks noChangeArrowheads="1"/>
            </p:cNvSpPr>
            <p:nvPr/>
          </p:nvSpPr>
          <p:spPr bwMode="auto">
            <a:xfrm>
              <a:off x="2202" y="1322"/>
              <a:ext cx="100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-Resistencia al Cambio,...</a:t>
              </a:r>
              <a:endParaRPr lang="es-ES_tradnl" altLang="es-CL"/>
            </a:p>
          </p:txBody>
        </p:sp>
        <p:sp>
          <p:nvSpPr>
            <p:cNvPr id="63711" name="Rectangle 232">
              <a:extLst>
                <a:ext uri="{FF2B5EF4-FFF2-40B4-BE49-F238E27FC236}">
                  <a16:creationId xmlns:a16="http://schemas.microsoft.com/office/drawing/2014/main" id="{B2667F64-FDDB-9E4E-B023-C3661ACA9CA7}"/>
                </a:ext>
              </a:extLst>
            </p:cNvPr>
            <p:cNvSpPr>
              <a:spLocks noChangeArrowheads="1"/>
            </p:cNvSpPr>
            <p:nvPr/>
          </p:nvSpPr>
          <p:spPr bwMode="auto">
            <a:xfrm>
              <a:off x="3294" y="1726"/>
              <a:ext cx="487" cy="1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12" name="Rectangle 233">
              <a:extLst>
                <a:ext uri="{FF2B5EF4-FFF2-40B4-BE49-F238E27FC236}">
                  <a16:creationId xmlns:a16="http://schemas.microsoft.com/office/drawing/2014/main" id="{69085A3C-62AC-6143-BA37-5B5F2BC70689}"/>
                </a:ext>
              </a:extLst>
            </p:cNvPr>
            <p:cNvSpPr>
              <a:spLocks noChangeArrowheads="1"/>
            </p:cNvSpPr>
            <p:nvPr/>
          </p:nvSpPr>
          <p:spPr bwMode="auto">
            <a:xfrm>
              <a:off x="3294" y="1727"/>
              <a:ext cx="47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Impacto del </a:t>
              </a:r>
              <a:endParaRPr lang="es-ES_tradnl" altLang="es-CL"/>
            </a:p>
          </p:txBody>
        </p:sp>
        <p:sp>
          <p:nvSpPr>
            <p:cNvPr id="63713" name="Rectangle 234">
              <a:extLst>
                <a:ext uri="{FF2B5EF4-FFF2-40B4-BE49-F238E27FC236}">
                  <a16:creationId xmlns:a16="http://schemas.microsoft.com/office/drawing/2014/main" id="{A4B60D52-E5F5-C34F-A611-16172714737E}"/>
                </a:ext>
              </a:extLst>
            </p:cNvPr>
            <p:cNvSpPr>
              <a:spLocks noChangeArrowheads="1"/>
            </p:cNvSpPr>
            <p:nvPr/>
          </p:nvSpPr>
          <p:spPr bwMode="auto">
            <a:xfrm>
              <a:off x="3233" y="1826"/>
              <a:ext cx="607"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14" name="Rectangle 235">
              <a:extLst>
                <a:ext uri="{FF2B5EF4-FFF2-40B4-BE49-F238E27FC236}">
                  <a16:creationId xmlns:a16="http://schemas.microsoft.com/office/drawing/2014/main" id="{799DEDE5-F56F-2E44-8562-9B2AE04C3985}"/>
                </a:ext>
              </a:extLst>
            </p:cNvPr>
            <p:cNvSpPr>
              <a:spLocks noChangeArrowheads="1"/>
            </p:cNvSpPr>
            <p:nvPr/>
          </p:nvSpPr>
          <p:spPr bwMode="auto">
            <a:xfrm>
              <a:off x="3233" y="1829"/>
              <a:ext cx="59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Financiamiento</a:t>
              </a:r>
              <a:endParaRPr lang="es-ES_tradnl" altLang="es-CL"/>
            </a:p>
          </p:txBody>
        </p:sp>
        <p:sp>
          <p:nvSpPr>
            <p:cNvPr id="63715" name="Rectangle 236">
              <a:extLst>
                <a:ext uri="{FF2B5EF4-FFF2-40B4-BE49-F238E27FC236}">
                  <a16:creationId xmlns:a16="http://schemas.microsoft.com/office/drawing/2014/main" id="{89A83843-B736-B443-A28D-A45C24EEC448}"/>
                </a:ext>
              </a:extLst>
            </p:cNvPr>
            <p:cNvSpPr>
              <a:spLocks noChangeArrowheads="1"/>
            </p:cNvSpPr>
            <p:nvPr/>
          </p:nvSpPr>
          <p:spPr bwMode="auto">
            <a:xfrm>
              <a:off x="4941" y="1634"/>
              <a:ext cx="606" cy="1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16" name="Rectangle 237">
              <a:extLst>
                <a:ext uri="{FF2B5EF4-FFF2-40B4-BE49-F238E27FC236}">
                  <a16:creationId xmlns:a16="http://schemas.microsoft.com/office/drawing/2014/main" id="{14501045-4550-5743-8954-F9B6C6C47EC1}"/>
                </a:ext>
              </a:extLst>
            </p:cNvPr>
            <p:cNvSpPr>
              <a:spLocks noChangeArrowheads="1"/>
            </p:cNvSpPr>
            <p:nvPr/>
          </p:nvSpPr>
          <p:spPr bwMode="auto">
            <a:xfrm>
              <a:off x="4941" y="1636"/>
              <a:ext cx="59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Impacto de las </a:t>
              </a:r>
              <a:endParaRPr lang="es-ES_tradnl" altLang="es-CL"/>
            </a:p>
          </p:txBody>
        </p:sp>
        <p:sp>
          <p:nvSpPr>
            <p:cNvPr id="63717" name="Rectangle 238">
              <a:extLst>
                <a:ext uri="{FF2B5EF4-FFF2-40B4-BE49-F238E27FC236}">
                  <a16:creationId xmlns:a16="http://schemas.microsoft.com/office/drawing/2014/main" id="{92997D92-5204-FD4C-8A87-D0FFAC9CF0C2}"/>
                </a:ext>
              </a:extLst>
            </p:cNvPr>
            <p:cNvSpPr>
              <a:spLocks noChangeArrowheads="1"/>
            </p:cNvSpPr>
            <p:nvPr/>
          </p:nvSpPr>
          <p:spPr bwMode="auto">
            <a:xfrm>
              <a:off x="4932" y="1734"/>
              <a:ext cx="615"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18" name="Rectangle 239">
              <a:extLst>
                <a:ext uri="{FF2B5EF4-FFF2-40B4-BE49-F238E27FC236}">
                  <a16:creationId xmlns:a16="http://schemas.microsoft.com/office/drawing/2014/main" id="{972BB288-D7A7-0A4B-9347-9B023C23725F}"/>
                </a:ext>
              </a:extLst>
            </p:cNvPr>
            <p:cNvSpPr>
              <a:spLocks noChangeArrowheads="1"/>
            </p:cNvSpPr>
            <p:nvPr/>
          </p:nvSpPr>
          <p:spPr bwMode="auto">
            <a:xfrm>
              <a:off x="4932" y="1737"/>
              <a:ext cx="60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Variaciones de </a:t>
              </a:r>
              <a:endParaRPr lang="es-ES_tradnl" altLang="es-CL"/>
            </a:p>
          </p:txBody>
        </p:sp>
        <p:sp>
          <p:nvSpPr>
            <p:cNvPr id="63719" name="Rectangle 240">
              <a:extLst>
                <a:ext uri="{FF2B5EF4-FFF2-40B4-BE49-F238E27FC236}">
                  <a16:creationId xmlns:a16="http://schemas.microsoft.com/office/drawing/2014/main" id="{2A71CF5E-CDB8-2246-A230-D74DC1FCB19C}"/>
                </a:ext>
              </a:extLst>
            </p:cNvPr>
            <p:cNvSpPr>
              <a:spLocks noChangeArrowheads="1"/>
            </p:cNvSpPr>
            <p:nvPr/>
          </p:nvSpPr>
          <p:spPr bwMode="auto">
            <a:xfrm>
              <a:off x="4962" y="1836"/>
              <a:ext cx="585"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20" name="Rectangle 241">
              <a:extLst>
                <a:ext uri="{FF2B5EF4-FFF2-40B4-BE49-F238E27FC236}">
                  <a16:creationId xmlns:a16="http://schemas.microsoft.com/office/drawing/2014/main" id="{F9677D53-38A4-5D42-8022-31595997DF38}"/>
                </a:ext>
              </a:extLst>
            </p:cNvPr>
            <p:cNvSpPr>
              <a:spLocks noChangeArrowheads="1"/>
            </p:cNvSpPr>
            <p:nvPr/>
          </p:nvSpPr>
          <p:spPr bwMode="auto">
            <a:xfrm>
              <a:off x="4962" y="1839"/>
              <a:ext cx="57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los Supuestos </a:t>
              </a:r>
              <a:endParaRPr lang="es-ES_tradnl" altLang="es-CL"/>
            </a:p>
          </p:txBody>
        </p:sp>
        <p:sp>
          <p:nvSpPr>
            <p:cNvPr id="63721" name="Rectangle 242">
              <a:extLst>
                <a:ext uri="{FF2B5EF4-FFF2-40B4-BE49-F238E27FC236}">
                  <a16:creationId xmlns:a16="http://schemas.microsoft.com/office/drawing/2014/main" id="{2AEA48D3-3B45-5043-96F9-BDB568B8D4BD}"/>
                </a:ext>
              </a:extLst>
            </p:cNvPr>
            <p:cNvSpPr>
              <a:spLocks noChangeArrowheads="1"/>
            </p:cNvSpPr>
            <p:nvPr/>
          </p:nvSpPr>
          <p:spPr bwMode="auto">
            <a:xfrm>
              <a:off x="4937" y="1937"/>
              <a:ext cx="610"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22" name="Rectangle 243">
              <a:extLst>
                <a:ext uri="{FF2B5EF4-FFF2-40B4-BE49-F238E27FC236}">
                  <a16:creationId xmlns:a16="http://schemas.microsoft.com/office/drawing/2014/main" id="{AD8CDB0F-BEF8-2746-AF06-0A2DDD742BFF}"/>
                </a:ext>
              </a:extLst>
            </p:cNvPr>
            <p:cNvSpPr>
              <a:spLocks noChangeArrowheads="1"/>
            </p:cNvSpPr>
            <p:nvPr/>
          </p:nvSpPr>
          <p:spPr bwMode="auto">
            <a:xfrm>
              <a:off x="4937" y="1940"/>
              <a:ext cx="60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Principales  de </a:t>
              </a:r>
              <a:endParaRPr lang="es-ES_tradnl" altLang="es-CL"/>
            </a:p>
          </p:txBody>
        </p:sp>
        <p:sp>
          <p:nvSpPr>
            <p:cNvPr id="63723" name="Rectangle 244">
              <a:extLst>
                <a:ext uri="{FF2B5EF4-FFF2-40B4-BE49-F238E27FC236}">
                  <a16:creationId xmlns:a16="http://schemas.microsoft.com/office/drawing/2014/main" id="{446CE5EF-98C0-0C47-9B6E-417312D6A4A0}"/>
                </a:ext>
              </a:extLst>
            </p:cNvPr>
            <p:cNvSpPr>
              <a:spLocks noChangeArrowheads="1"/>
            </p:cNvSpPr>
            <p:nvPr/>
          </p:nvSpPr>
          <p:spPr bwMode="auto">
            <a:xfrm>
              <a:off x="5040" y="2038"/>
              <a:ext cx="507" cy="1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24" name="Rectangle 245">
              <a:extLst>
                <a:ext uri="{FF2B5EF4-FFF2-40B4-BE49-F238E27FC236}">
                  <a16:creationId xmlns:a16="http://schemas.microsoft.com/office/drawing/2014/main" id="{C6D8C6EF-065E-0145-9A11-F3A74CF63C0B}"/>
                </a:ext>
              </a:extLst>
            </p:cNvPr>
            <p:cNvSpPr>
              <a:spLocks noChangeArrowheads="1"/>
            </p:cNvSpPr>
            <p:nvPr/>
          </p:nvSpPr>
          <p:spPr bwMode="auto">
            <a:xfrm>
              <a:off x="5040" y="2042"/>
              <a:ext cx="49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Inversiones, </a:t>
              </a:r>
              <a:endParaRPr lang="es-ES_tradnl" altLang="es-CL"/>
            </a:p>
          </p:txBody>
        </p:sp>
        <p:sp>
          <p:nvSpPr>
            <p:cNvPr id="63725" name="Rectangle 246">
              <a:extLst>
                <a:ext uri="{FF2B5EF4-FFF2-40B4-BE49-F238E27FC236}">
                  <a16:creationId xmlns:a16="http://schemas.microsoft.com/office/drawing/2014/main" id="{966A9BF4-A414-FF4D-967D-E1947485F018}"/>
                </a:ext>
              </a:extLst>
            </p:cNvPr>
            <p:cNvSpPr>
              <a:spLocks noChangeArrowheads="1"/>
            </p:cNvSpPr>
            <p:nvPr/>
          </p:nvSpPr>
          <p:spPr bwMode="auto">
            <a:xfrm>
              <a:off x="5150" y="2140"/>
              <a:ext cx="397"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26" name="Rectangle 247">
              <a:extLst>
                <a:ext uri="{FF2B5EF4-FFF2-40B4-BE49-F238E27FC236}">
                  <a16:creationId xmlns:a16="http://schemas.microsoft.com/office/drawing/2014/main" id="{DB18E941-087E-9746-AD1A-E5CBF03C82E7}"/>
                </a:ext>
              </a:extLst>
            </p:cNvPr>
            <p:cNvSpPr>
              <a:spLocks noChangeArrowheads="1"/>
            </p:cNvSpPr>
            <p:nvPr/>
          </p:nvSpPr>
          <p:spPr bwMode="auto">
            <a:xfrm>
              <a:off x="5150" y="2143"/>
              <a:ext cx="39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Costos  y </a:t>
              </a:r>
              <a:endParaRPr lang="es-ES_tradnl" altLang="es-CL"/>
            </a:p>
          </p:txBody>
        </p:sp>
        <p:sp>
          <p:nvSpPr>
            <p:cNvPr id="63727" name="Rectangle 248">
              <a:extLst>
                <a:ext uri="{FF2B5EF4-FFF2-40B4-BE49-F238E27FC236}">
                  <a16:creationId xmlns:a16="http://schemas.microsoft.com/office/drawing/2014/main" id="{8EE77E0E-01ED-4347-B10A-55764CF7C383}"/>
                </a:ext>
              </a:extLst>
            </p:cNvPr>
            <p:cNvSpPr>
              <a:spLocks noChangeArrowheads="1"/>
            </p:cNvSpPr>
            <p:nvPr/>
          </p:nvSpPr>
          <p:spPr bwMode="auto">
            <a:xfrm>
              <a:off x="4868" y="2241"/>
              <a:ext cx="679"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28" name="Rectangle 249">
              <a:extLst>
                <a:ext uri="{FF2B5EF4-FFF2-40B4-BE49-F238E27FC236}">
                  <a16:creationId xmlns:a16="http://schemas.microsoft.com/office/drawing/2014/main" id="{43578CFA-970C-C549-B090-4FB55E3D5362}"/>
                </a:ext>
              </a:extLst>
            </p:cNvPr>
            <p:cNvSpPr>
              <a:spLocks noChangeArrowheads="1"/>
            </p:cNvSpPr>
            <p:nvPr/>
          </p:nvSpPr>
          <p:spPr bwMode="auto">
            <a:xfrm>
              <a:off x="4868" y="2244"/>
              <a:ext cx="67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Beneficios, en la </a:t>
              </a:r>
              <a:endParaRPr lang="es-ES_tradnl" altLang="es-CL"/>
            </a:p>
          </p:txBody>
        </p:sp>
        <p:sp>
          <p:nvSpPr>
            <p:cNvPr id="63729" name="Rectangle 250">
              <a:extLst>
                <a:ext uri="{FF2B5EF4-FFF2-40B4-BE49-F238E27FC236}">
                  <a16:creationId xmlns:a16="http://schemas.microsoft.com/office/drawing/2014/main" id="{55DCF58C-0C3C-364B-9CF3-0CC5391116E4}"/>
                </a:ext>
              </a:extLst>
            </p:cNvPr>
            <p:cNvSpPr>
              <a:spLocks noChangeArrowheads="1"/>
            </p:cNvSpPr>
            <p:nvPr/>
          </p:nvSpPr>
          <p:spPr bwMode="auto">
            <a:xfrm>
              <a:off x="4882" y="2343"/>
              <a:ext cx="665"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30" name="Rectangle 251">
              <a:extLst>
                <a:ext uri="{FF2B5EF4-FFF2-40B4-BE49-F238E27FC236}">
                  <a16:creationId xmlns:a16="http://schemas.microsoft.com/office/drawing/2014/main" id="{BAB4D2D9-C6AA-6249-BF44-138097FBD58E}"/>
                </a:ext>
              </a:extLst>
            </p:cNvPr>
            <p:cNvSpPr>
              <a:spLocks noChangeArrowheads="1"/>
            </p:cNvSpPr>
            <p:nvPr/>
          </p:nvSpPr>
          <p:spPr bwMode="auto">
            <a:xfrm>
              <a:off x="4882" y="2346"/>
              <a:ext cx="6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Rentabilidad del </a:t>
              </a:r>
              <a:endParaRPr lang="es-ES_tradnl" altLang="es-CL"/>
            </a:p>
          </p:txBody>
        </p:sp>
        <p:sp>
          <p:nvSpPr>
            <p:cNvPr id="63731" name="Rectangle 252">
              <a:extLst>
                <a:ext uri="{FF2B5EF4-FFF2-40B4-BE49-F238E27FC236}">
                  <a16:creationId xmlns:a16="http://schemas.microsoft.com/office/drawing/2014/main" id="{75285157-5082-3648-B4AF-568D9D8CA9EE}"/>
                </a:ext>
              </a:extLst>
            </p:cNvPr>
            <p:cNvSpPr>
              <a:spLocks noChangeArrowheads="1"/>
            </p:cNvSpPr>
            <p:nvPr/>
          </p:nvSpPr>
          <p:spPr bwMode="auto">
            <a:xfrm>
              <a:off x="5194" y="2444"/>
              <a:ext cx="353" cy="1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3732" name="Rectangle 253">
              <a:extLst>
                <a:ext uri="{FF2B5EF4-FFF2-40B4-BE49-F238E27FC236}">
                  <a16:creationId xmlns:a16="http://schemas.microsoft.com/office/drawing/2014/main" id="{FD061FE3-BCA3-FC46-B0B2-FAE8FE3F89D7}"/>
                </a:ext>
              </a:extLst>
            </p:cNvPr>
            <p:cNvSpPr>
              <a:spLocks noChangeArrowheads="1"/>
            </p:cNvSpPr>
            <p:nvPr/>
          </p:nvSpPr>
          <p:spPr bwMode="auto">
            <a:xfrm>
              <a:off x="5194" y="2447"/>
              <a:ext cx="34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1100" b="0">
                  <a:solidFill>
                    <a:srgbClr val="000000"/>
                  </a:solidFill>
                </a:rPr>
                <a:t>Proyecto</a:t>
              </a:r>
              <a:endParaRPr lang="es-ES_tradnl" altLang="es-CL"/>
            </a:p>
          </p:txBody>
        </p:sp>
      </p:grpSp>
      <p:sp>
        <p:nvSpPr>
          <p:cNvPr id="63493" name="Text Box 2">
            <a:extLst>
              <a:ext uri="{FF2B5EF4-FFF2-40B4-BE49-F238E27FC236}">
                <a16:creationId xmlns:a16="http://schemas.microsoft.com/office/drawing/2014/main" id="{016AC394-B7F2-014E-A262-7A87AA321D7E}"/>
              </a:ext>
            </a:extLst>
          </p:cNvPr>
          <p:cNvSpPr txBox="1">
            <a:spLocks noChangeArrowheads="1"/>
          </p:cNvSpPr>
          <p:nvPr/>
        </p:nvSpPr>
        <p:spPr bwMode="auto">
          <a:xfrm>
            <a:off x="395288" y="333375"/>
            <a:ext cx="8424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CL" altLang="es-CL" sz="2000">
                <a:solidFill>
                  <a:srgbClr val="800000"/>
                </a:solidFill>
              </a:rPr>
              <a:t>LA EVALUACIÓN DE PROYECTOS COMO UN PROCESO</a:t>
            </a:r>
            <a:endParaRPr lang="es-ES" altLang="es-CL" sz="2000">
              <a:solidFill>
                <a:srgbClr val="800000"/>
              </a:solidFill>
            </a:endParaRPr>
          </a:p>
        </p:txBody>
      </p:sp>
      <p:sp>
        <p:nvSpPr>
          <p:cNvPr id="63494" name="Rectangle 4">
            <a:extLst>
              <a:ext uri="{FF2B5EF4-FFF2-40B4-BE49-F238E27FC236}">
                <a16:creationId xmlns:a16="http://schemas.microsoft.com/office/drawing/2014/main" id="{62AA328F-165E-244E-B179-27396ADE5875}"/>
              </a:ext>
            </a:extLst>
          </p:cNvPr>
          <p:cNvSpPr>
            <a:spLocks noChangeArrowheads="1"/>
          </p:cNvSpPr>
          <p:nvPr/>
        </p:nvSpPr>
        <p:spPr bwMode="auto">
          <a:xfrm>
            <a:off x="4752975" y="728663"/>
            <a:ext cx="4062413"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 altLang="es-CL" sz="1800">
                <a:solidFill>
                  <a:srgbClr val="204392"/>
                </a:solidFill>
              </a:rPr>
              <a:t>Relación Detallada de Estudios en la Preparación y Evaluación de Proyectos  (caso TIC)</a:t>
            </a:r>
            <a:endParaRPr lang="es-ES_tradnl" altLang="es-CL" sz="1800">
              <a:solidFill>
                <a:srgbClr val="204392"/>
              </a:solidFill>
            </a:endParaRPr>
          </a:p>
        </p:txBody>
      </p:sp>
      <p:sp>
        <p:nvSpPr>
          <p:cNvPr id="63495" name="Flecha arriba 1">
            <a:extLst>
              <a:ext uri="{FF2B5EF4-FFF2-40B4-BE49-F238E27FC236}">
                <a16:creationId xmlns:a16="http://schemas.microsoft.com/office/drawing/2014/main" id="{590E2139-48C9-DD48-88B1-A614710B7631}"/>
              </a:ext>
            </a:extLst>
          </p:cNvPr>
          <p:cNvSpPr>
            <a:spLocks noChangeArrowheads="1"/>
          </p:cNvSpPr>
          <p:nvPr/>
        </p:nvSpPr>
        <p:spPr bwMode="auto">
          <a:xfrm rot="5400000">
            <a:off x="1431926" y="1719262"/>
            <a:ext cx="647700" cy="1152525"/>
          </a:xfrm>
          <a:prstGeom prst="upArrow">
            <a:avLst>
              <a:gd name="adj1" fmla="val 50000"/>
              <a:gd name="adj2" fmla="val 45729"/>
            </a:avLst>
          </a:prstGeom>
          <a:solidFill>
            <a:srgbClr val="51DC00"/>
          </a:solidFill>
          <a:ln>
            <a:noFill/>
          </a:ln>
          <a:effectLst>
            <a:outerShdw dist="107763" dir="2700000" algn="ctr" rotWithShape="0">
              <a:schemeClr val="bg2"/>
            </a:outerShdw>
          </a:effectLst>
          <a:extLst>
            <a:ext uri="{91240B29-F687-4F45-9708-019B960494DF}">
              <a14:hiddenLine xmlns:a14="http://schemas.microsoft.com/office/drawing/2010/main" w="12700" algn="ctr">
                <a:solidFill>
                  <a:srgbClr val="000000"/>
                </a:solidFill>
                <a:round/>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CL" altLang="es-CL"/>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6BE89A96-3A3C-5A41-BAEB-2D6C71AD0361}"/>
              </a:ext>
            </a:extLst>
          </p:cNvPr>
          <p:cNvGrpSpPr/>
          <p:nvPr/>
        </p:nvGrpSpPr>
        <p:grpSpPr>
          <a:xfrm>
            <a:off x="4038600" y="3359150"/>
            <a:ext cx="4937125" cy="2692400"/>
            <a:chOff x="4038600" y="3359150"/>
            <a:chExt cx="4937125" cy="2692400"/>
          </a:xfrm>
        </p:grpSpPr>
        <p:pic>
          <p:nvPicPr>
            <p:cNvPr id="64518" name="Imagen 2">
              <a:extLst>
                <a:ext uri="{FF2B5EF4-FFF2-40B4-BE49-F238E27FC236}">
                  <a16:creationId xmlns:a16="http://schemas.microsoft.com/office/drawing/2014/main" id="{5BDE973F-DB30-7449-AEFD-CF9DBD622F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359150"/>
              <a:ext cx="30829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Imagen 1">
              <a:extLst>
                <a:ext uri="{FF2B5EF4-FFF2-40B4-BE49-F238E27FC236}">
                  <a16:creationId xmlns:a16="http://schemas.microsoft.com/office/drawing/2014/main" id="{7CEAC05A-A9A0-BA40-9334-D388B6AD2E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4221163"/>
              <a:ext cx="2243137"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8194" name="Text Box 2">
            <a:extLst>
              <a:ext uri="{FF2B5EF4-FFF2-40B4-BE49-F238E27FC236}">
                <a16:creationId xmlns:a16="http://schemas.microsoft.com/office/drawing/2014/main" id="{B8FC293C-BC1B-C84B-9ADE-1173DA143D5B}"/>
              </a:ext>
            </a:extLst>
          </p:cNvPr>
          <p:cNvSpPr txBox="1">
            <a:spLocks noChangeArrowheads="1"/>
          </p:cNvSpPr>
          <p:nvPr/>
        </p:nvSpPr>
        <p:spPr bwMode="auto">
          <a:xfrm>
            <a:off x="203200" y="1700213"/>
            <a:ext cx="8664575" cy="3786187"/>
          </a:xfrm>
          <a:prstGeom prst="rect">
            <a:avLst/>
          </a:prstGeom>
          <a:noFill/>
          <a:ln>
            <a:noFill/>
          </a:ln>
          <a:effec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s-CL" altLang="es-CL" sz="2000" dirty="0">
                <a:solidFill>
                  <a:schemeClr val="accent2">
                    <a:lumMod val="50000"/>
                  </a:schemeClr>
                </a:solidFill>
                <a:latin typeface="Arial" pitchFamily="34" charset="0"/>
              </a:rPr>
              <a:t>	</a:t>
            </a:r>
            <a:r>
              <a:rPr lang="es-CL" altLang="es-CL" sz="2000" dirty="0">
                <a:solidFill>
                  <a:schemeClr val="bg1">
                    <a:lumMod val="10000"/>
                  </a:schemeClr>
                </a:solidFill>
                <a:latin typeface="Arial" pitchFamily="34" charset="0"/>
              </a:rPr>
              <a:t>El tamaño incide en el nivel de inversiones que requerirá el proyecto en cuestión y por ende su efecto se verá a nivel de los costos, por otro lado, afectará el nivel de operación del proyecto.</a:t>
            </a:r>
          </a:p>
          <a:p>
            <a:pPr eaLnBrk="1" hangingPunct="1">
              <a:defRPr/>
            </a:pPr>
            <a:endParaRPr lang="es-CL" altLang="es-CL" sz="2000" dirty="0">
              <a:solidFill>
                <a:schemeClr val="bg1">
                  <a:lumMod val="10000"/>
                </a:schemeClr>
              </a:solidFill>
              <a:latin typeface="Arial" pitchFamily="34" charset="0"/>
            </a:endParaRPr>
          </a:p>
          <a:p>
            <a:pPr eaLnBrk="1" hangingPunct="1">
              <a:defRPr/>
            </a:pPr>
            <a:r>
              <a:rPr lang="es-CL" altLang="es-CL" sz="2000" dirty="0">
                <a:solidFill>
                  <a:schemeClr val="bg1">
                    <a:lumMod val="10000"/>
                  </a:schemeClr>
                </a:solidFill>
                <a:latin typeface="Arial" pitchFamily="34" charset="0"/>
              </a:rPr>
              <a:t>	La determinación del tamaño dependerán de una serie de factores tales como:</a:t>
            </a:r>
          </a:p>
          <a:p>
            <a:pPr eaLnBrk="1" hangingPunct="1">
              <a:defRPr/>
            </a:pPr>
            <a:endParaRPr lang="es-CL" altLang="es-CL" sz="2000" dirty="0">
              <a:solidFill>
                <a:schemeClr val="bg1">
                  <a:lumMod val="10000"/>
                </a:schemeClr>
              </a:solidFill>
              <a:latin typeface="Arial" pitchFamily="34" charset="0"/>
            </a:endParaRPr>
          </a:p>
          <a:p>
            <a:pPr lvl="1" eaLnBrk="1" hangingPunct="1">
              <a:defRPr/>
            </a:pPr>
            <a:r>
              <a:rPr lang="es-CL" altLang="es-CL" sz="2000" dirty="0">
                <a:solidFill>
                  <a:schemeClr val="bg1">
                    <a:lumMod val="10000"/>
                  </a:schemeClr>
                </a:solidFill>
                <a:latin typeface="Arial" pitchFamily="34" charset="0"/>
              </a:rPr>
              <a:t>•	La Demanda</a:t>
            </a:r>
          </a:p>
          <a:p>
            <a:pPr lvl="1" eaLnBrk="1" hangingPunct="1">
              <a:defRPr/>
            </a:pPr>
            <a:r>
              <a:rPr lang="es-CL" altLang="es-CL" sz="2000" dirty="0">
                <a:solidFill>
                  <a:schemeClr val="bg1">
                    <a:lumMod val="10000"/>
                  </a:schemeClr>
                </a:solidFill>
                <a:latin typeface="Arial" pitchFamily="34" charset="0"/>
              </a:rPr>
              <a:t>•	Disponibilidad de Insumos</a:t>
            </a:r>
          </a:p>
          <a:p>
            <a:pPr lvl="1" eaLnBrk="1" hangingPunct="1">
              <a:defRPr/>
            </a:pPr>
            <a:r>
              <a:rPr lang="es-CL" altLang="es-CL" sz="2000" dirty="0">
                <a:solidFill>
                  <a:schemeClr val="bg1">
                    <a:lumMod val="10000"/>
                  </a:schemeClr>
                </a:solidFill>
                <a:latin typeface="Arial" pitchFamily="34" charset="0"/>
              </a:rPr>
              <a:t>•	Localización</a:t>
            </a:r>
          </a:p>
          <a:p>
            <a:pPr lvl="1" eaLnBrk="1" hangingPunct="1">
              <a:defRPr/>
            </a:pPr>
            <a:r>
              <a:rPr lang="es-CL" altLang="es-CL" sz="2000" dirty="0">
                <a:solidFill>
                  <a:schemeClr val="bg1">
                    <a:lumMod val="10000"/>
                  </a:schemeClr>
                </a:solidFill>
                <a:latin typeface="Arial" pitchFamily="34" charset="0"/>
              </a:rPr>
              <a:t>•	Plan Estratégico Comercial</a:t>
            </a:r>
          </a:p>
          <a:p>
            <a:pPr lvl="1" eaLnBrk="1" hangingPunct="1">
              <a:defRPr/>
            </a:pPr>
            <a:r>
              <a:rPr lang="es-CL" altLang="es-CL" sz="2000" dirty="0">
                <a:solidFill>
                  <a:schemeClr val="bg1">
                    <a:lumMod val="10000"/>
                  </a:schemeClr>
                </a:solidFill>
                <a:latin typeface="Arial" pitchFamily="34" charset="0"/>
              </a:rPr>
              <a:t>•	Entre otros</a:t>
            </a:r>
          </a:p>
        </p:txBody>
      </p:sp>
      <p:sp>
        <p:nvSpPr>
          <p:cNvPr id="9" name="Text Box 4">
            <a:extLst>
              <a:ext uri="{FF2B5EF4-FFF2-40B4-BE49-F238E27FC236}">
                <a16:creationId xmlns:a16="http://schemas.microsoft.com/office/drawing/2014/main" id="{FFCB498B-7801-9841-8118-DB3820A62A59}"/>
              </a:ext>
            </a:extLst>
          </p:cNvPr>
          <p:cNvSpPr txBox="1">
            <a:spLocks noChangeArrowheads="1"/>
          </p:cNvSpPr>
          <p:nvPr/>
        </p:nvSpPr>
        <p:spPr bwMode="auto">
          <a:xfrm>
            <a:off x="179388" y="1052513"/>
            <a:ext cx="8496300" cy="461962"/>
          </a:xfrm>
          <a:prstGeom prst="rect">
            <a:avLst/>
          </a:prstGeom>
          <a:noFill/>
          <a:ln>
            <a:noFill/>
          </a:ln>
          <a:effectLst/>
        </p:spPr>
        <p:txBody>
          <a:bodyPr>
            <a:spAutoFit/>
          </a:bodyPr>
          <a:lstStyle/>
          <a:p>
            <a:pPr eaLnBrk="1" hangingPunct="1">
              <a:defRPr/>
            </a:pPr>
            <a:r>
              <a:rPr lang="es-CL" altLang="es-CL" sz="2400" dirty="0">
                <a:solidFill>
                  <a:schemeClr val="bg2">
                    <a:lumMod val="90000"/>
                    <a:lumOff val="10000"/>
                  </a:schemeClr>
                </a:solidFill>
              </a:rPr>
              <a:t>Estudio de Tamaño o Capacidad</a:t>
            </a:r>
          </a:p>
        </p:txBody>
      </p:sp>
      <p:sp>
        <p:nvSpPr>
          <p:cNvPr id="64516" name="Rectangle 4">
            <a:extLst>
              <a:ext uri="{FF2B5EF4-FFF2-40B4-BE49-F238E27FC236}">
                <a16:creationId xmlns:a16="http://schemas.microsoft.com/office/drawing/2014/main" id="{FDB6B91A-E02E-4746-A64B-B813A81F4637}"/>
              </a:ext>
            </a:extLst>
          </p:cNvPr>
          <p:cNvSpPr>
            <a:spLocks noChangeArrowheads="1"/>
          </p:cNvSpPr>
          <p:nvPr/>
        </p:nvSpPr>
        <p:spPr bwMode="auto">
          <a:xfrm>
            <a:off x="207963" y="620713"/>
            <a:ext cx="5372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_tradnl" altLang="es-CL" sz="1800">
                <a:solidFill>
                  <a:srgbClr val="204392"/>
                </a:solidFill>
              </a:rPr>
              <a:t>Preparación del Proyecto</a:t>
            </a:r>
          </a:p>
        </p:txBody>
      </p:sp>
      <p:sp>
        <p:nvSpPr>
          <p:cNvPr id="64517" name="Text Box 2">
            <a:extLst>
              <a:ext uri="{FF2B5EF4-FFF2-40B4-BE49-F238E27FC236}">
                <a16:creationId xmlns:a16="http://schemas.microsoft.com/office/drawing/2014/main" id="{E382710D-63EE-F848-87A1-2F9640E8903B}"/>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FFCB498B-7801-9841-8118-DB3820A62A59}"/>
              </a:ext>
            </a:extLst>
          </p:cNvPr>
          <p:cNvSpPr txBox="1">
            <a:spLocks noChangeArrowheads="1"/>
          </p:cNvSpPr>
          <p:nvPr/>
        </p:nvSpPr>
        <p:spPr bwMode="auto">
          <a:xfrm>
            <a:off x="433809" y="682235"/>
            <a:ext cx="8496300" cy="461962"/>
          </a:xfrm>
          <a:prstGeom prst="rect">
            <a:avLst/>
          </a:prstGeom>
          <a:noFill/>
          <a:ln>
            <a:noFill/>
          </a:ln>
          <a:effectLst/>
        </p:spPr>
        <p:txBody>
          <a:bodyPr>
            <a:spAutoFit/>
          </a:bodyPr>
          <a:lstStyle/>
          <a:p>
            <a:pPr eaLnBrk="1" hangingPunct="1">
              <a:defRPr/>
            </a:pPr>
            <a:r>
              <a:rPr lang="es-CL" altLang="es-CL" sz="2400" dirty="0">
                <a:solidFill>
                  <a:schemeClr val="bg2">
                    <a:lumMod val="90000"/>
                    <a:lumOff val="10000"/>
                  </a:schemeClr>
                </a:solidFill>
              </a:rPr>
              <a:t>Estudio de Tamaño o Capacidad</a:t>
            </a:r>
          </a:p>
        </p:txBody>
      </p:sp>
      <p:sp>
        <p:nvSpPr>
          <p:cNvPr id="64517" name="Text Box 2">
            <a:extLst>
              <a:ext uri="{FF2B5EF4-FFF2-40B4-BE49-F238E27FC236}">
                <a16:creationId xmlns:a16="http://schemas.microsoft.com/office/drawing/2014/main" id="{E382710D-63EE-F848-87A1-2F9640E8903B}"/>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grpSp>
        <p:nvGrpSpPr>
          <p:cNvPr id="5" name="Grupo 4">
            <a:extLst>
              <a:ext uri="{FF2B5EF4-FFF2-40B4-BE49-F238E27FC236}">
                <a16:creationId xmlns:a16="http://schemas.microsoft.com/office/drawing/2014/main" id="{00D0CCED-A609-E347-B55A-584D393EB3AB}"/>
              </a:ext>
            </a:extLst>
          </p:cNvPr>
          <p:cNvGrpSpPr/>
          <p:nvPr/>
        </p:nvGrpSpPr>
        <p:grpSpPr>
          <a:xfrm>
            <a:off x="24420" y="1173982"/>
            <a:ext cx="4823863" cy="5058675"/>
            <a:chOff x="24420" y="1173982"/>
            <a:chExt cx="4823863" cy="5058675"/>
          </a:xfrm>
        </p:grpSpPr>
        <p:pic>
          <p:nvPicPr>
            <p:cNvPr id="3" name="Imagen 2">
              <a:extLst>
                <a:ext uri="{FF2B5EF4-FFF2-40B4-BE49-F238E27FC236}">
                  <a16:creationId xmlns:a16="http://schemas.microsoft.com/office/drawing/2014/main" id="{D444238F-00EE-B148-8443-2EBB3A38F30D}"/>
                </a:ext>
              </a:extLst>
            </p:cNvPr>
            <p:cNvPicPr>
              <a:picLocks noChangeAspect="1"/>
            </p:cNvPicPr>
            <p:nvPr/>
          </p:nvPicPr>
          <p:blipFill>
            <a:blip r:embed="rId2"/>
            <a:stretch>
              <a:fillRect/>
            </a:stretch>
          </p:blipFill>
          <p:spPr>
            <a:xfrm>
              <a:off x="551301" y="1173982"/>
              <a:ext cx="1860459" cy="5058675"/>
            </a:xfrm>
            <a:prstGeom prst="rect">
              <a:avLst/>
            </a:prstGeom>
          </p:spPr>
        </p:pic>
        <p:pic>
          <p:nvPicPr>
            <p:cNvPr id="10" name="Imagen 9">
              <a:extLst>
                <a:ext uri="{FF2B5EF4-FFF2-40B4-BE49-F238E27FC236}">
                  <a16:creationId xmlns:a16="http://schemas.microsoft.com/office/drawing/2014/main" id="{35AF44F9-9C74-FC40-9D5C-8B77E4A330D6}"/>
                </a:ext>
              </a:extLst>
            </p:cNvPr>
            <p:cNvPicPr>
              <a:picLocks noChangeAspect="1"/>
            </p:cNvPicPr>
            <p:nvPr/>
          </p:nvPicPr>
          <p:blipFill>
            <a:blip r:embed="rId2"/>
            <a:stretch>
              <a:fillRect/>
            </a:stretch>
          </p:blipFill>
          <p:spPr>
            <a:xfrm>
              <a:off x="2987824" y="1173982"/>
              <a:ext cx="1860459" cy="5058675"/>
            </a:xfrm>
            <a:prstGeom prst="rect">
              <a:avLst/>
            </a:prstGeom>
          </p:spPr>
        </p:pic>
        <p:pic>
          <p:nvPicPr>
            <p:cNvPr id="92162" name="Picture 2" descr="Generación de energía eléctrica | Alquiler de energía | Generador y  transformador | Distribución eléctrica | Aggreko">
              <a:extLst>
                <a:ext uri="{FF2B5EF4-FFF2-40B4-BE49-F238E27FC236}">
                  <a16:creationId xmlns:a16="http://schemas.microsoft.com/office/drawing/2014/main" id="{A9A885AB-AF8E-C84B-A5A2-2D21F5E871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20" y="2408866"/>
              <a:ext cx="1860459" cy="16391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eneración de energía eléctrica | Alquiler de energía | Generador y  transformador | Distribución eléctrica | Aggreko">
              <a:extLst>
                <a:ext uri="{FF2B5EF4-FFF2-40B4-BE49-F238E27FC236}">
                  <a16:creationId xmlns:a16="http://schemas.microsoft.com/office/drawing/2014/main" id="{3498D51F-8111-E647-BD32-4EC0F3A62C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2902864"/>
              <a:ext cx="1053763" cy="9284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eneración de energía eléctrica | Alquiler de energía | Generador y  transformador | Distribución eléctrica | Aggreko">
              <a:extLst>
                <a:ext uri="{FF2B5EF4-FFF2-40B4-BE49-F238E27FC236}">
                  <a16:creationId xmlns:a16="http://schemas.microsoft.com/office/drawing/2014/main" id="{CADE7214-C65B-A54E-B6FD-13A7FB42A3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5186" y="1944653"/>
              <a:ext cx="1053763" cy="928426"/>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curvada hacia la derecha 3">
              <a:extLst>
                <a:ext uri="{FF2B5EF4-FFF2-40B4-BE49-F238E27FC236}">
                  <a16:creationId xmlns:a16="http://schemas.microsoft.com/office/drawing/2014/main" id="{DD59FC64-3D17-9247-BEA5-9E7303A7E06E}"/>
                </a:ext>
              </a:extLst>
            </p:cNvPr>
            <p:cNvSpPr/>
            <p:nvPr/>
          </p:nvSpPr>
          <p:spPr bwMode="auto">
            <a:xfrm rot="14566425" flipH="1">
              <a:off x="2025777" y="1677701"/>
              <a:ext cx="537196" cy="1804202"/>
            </a:xfrm>
            <a:prstGeom prst="curvedRightArrow">
              <a:avLst/>
            </a:prstGeom>
            <a:solidFill>
              <a:schemeClr val="accent5">
                <a:lumMod val="25000"/>
              </a:schemeClr>
            </a:solidFill>
            <a:ln w="12700" cap="flat" cmpd="sng" algn="ctr">
              <a:noFill/>
              <a:prstDash val="solid"/>
              <a:round/>
              <a:headEnd type="none" w="med" len="med"/>
              <a:tailEnd type="none" w="med" len="med"/>
            </a:ln>
            <a:effectLst>
              <a:outerShdw dist="107763"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L" sz="4400" b="1" i="0" u="none" strike="noStrike" cap="none" normalizeH="0" baseline="0">
                <a:ln>
                  <a:noFill/>
                </a:ln>
                <a:solidFill>
                  <a:schemeClr val="accent2"/>
                </a:solidFill>
                <a:effectLst/>
                <a:latin typeface="Arial" pitchFamily="34" charset="0"/>
              </a:endParaRPr>
            </a:p>
          </p:txBody>
        </p:sp>
        <p:sp>
          <p:nvSpPr>
            <p:cNvPr id="16" name="Flecha curvada hacia la derecha 15">
              <a:extLst>
                <a:ext uri="{FF2B5EF4-FFF2-40B4-BE49-F238E27FC236}">
                  <a16:creationId xmlns:a16="http://schemas.microsoft.com/office/drawing/2014/main" id="{5649AE56-83EF-3C4E-B145-6A1E98F20087}"/>
                </a:ext>
              </a:extLst>
            </p:cNvPr>
            <p:cNvSpPr/>
            <p:nvPr/>
          </p:nvSpPr>
          <p:spPr bwMode="auto">
            <a:xfrm rot="15992491">
              <a:off x="2129279" y="3124869"/>
              <a:ext cx="581922" cy="1870171"/>
            </a:xfrm>
            <a:prstGeom prst="curvedRightArrow">
              <a:avLst/>
            </a:prstGeom>
            <a:solidFill>
              <a:schemeClr val="accent5">
                <a:lumMod val="25000"/>
              </a:schemeClr>
            </a:solidFill>
            <a:ln w="12700" cap="flat" cmpd="sng" algn="ctr">
              <a:noFill/>
              <a:prstDash val="solid"/>
              <a:round/>
              <a:headEnd type="none" w="med" len="med"/>
              <a:tailEnd type="none" w="med" len="med"/>
            </a:ln>
            <a:effectLst>
              <a:outerShdw dist="107763" dir="27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L" sz="4400" b="1" i="0" u="none" strike="noStrike" cap="none" normalizeH="0" baseline="0">
                <a:ln>
                  <a:noFill/>
                </a:ln>
                <a:solidFill>
                  <a:schemeClr val="accent2"/>
                </a:solidFill>
                <a:effectLst/>
                <a:latin typeface="Arial" pitchFamily="34" charset="0"/>
              </a:endParaRPr>
            </a:p>
          </p:txBody>
        </p:sp>
        <p:sp>
          <p:nvSpPr>
            <p:cNvPr id="17" name="Text Box 4">
              <a:extLst>
                <a:ext uri="{FF2B5EF4-FFF2-40B4-BE49-F238E27FC236}">
                  <a16:creationId xmlns:a16="http://schemas.microsoft.com/office/drawing/2014/main" id="{59057799-1A62-3546-8FD0-E5B4FBA4BC3A}"/>
                </a:ext>
              </a:extLst>
            </p:cNvPr>
            <p:cNvSpPr txBox="1">
              <a:spLocks noChangeArrowheads="1"/>
            </p:cNvSpPr>
            <p:nvPr/>
          </p:nvSpPr>
          <p:spPr bwMode="auto">
            <a:xfrm>
              <a:off x="82122" y="2631311"/>
              <a:ext cx="1118775" cy="338554"/>
            </a:xfrm>
            <a:prstGeom prst="rect">
              <a:avLst/>
            </a:prstGeom>
            <a:noFill/>
            <a:ln>
              <a:noFill/>
            </a:ln>
            <a:effectLst/>
          </p:spPr>
          <p:txBody>
            <a:bodyPr wrap="square">
              <a:spAutoFit/>
            </a:bodyPr>
            <a:lstStyle/>
            <a:p>
              <a:pPr eaLnBrk="1" hangingPunct="1">
                <a:defRPr/>
              </a:pPr>
              <a:r>
                <a:rPr lang="es-CL" altLang="es-CL" sz="1600" dirty="0">
                  <a:solidFill>
                    <a:schemeClr val="accent5">
                      <a:lumMod val="25000"/>
                    </a:schemeClr>
                  </a:solidFill>
                </a:rPr>
                <a:t>Ventanas</a:t>
              </a:r>
            </a:p>
          </p:txBody>
        </p:sp>
        <p:sp>
          <p:nvSpPr>
            <p:cNvPr id="18" name="Text Box 4">
              <a:extLst>
                <a:ext uri="{FF2B5EF4-FFF2-40B4-BE49-F238E27FC236}">
                  <a16:creationId xmlns:a16="http://schemas.microsoft.com/office/drawing/2014/main" id="{DB1CDD8C-2762-1C4F-888F-B8FD46AC4F81}"/>
                </a:ext>
              </a:extLst>
            </p:cNvPr>
            <p:cNvSpPr txBox="1">
              <a:spLocks noChangeArrowheads="1"/>
            </p:cNvSpPr>
            <p:nvPr/>
          </p:nvSpPr>
          <p:spPr bwMode="auto">
            <a:xfrm>
              <a:off x="2272508" y="3011279"/>
              <a:ext cx="1118775" cy="338554"/>
            </a:xfrm>
            <a:prstGeom prst="rect">
              <a:avLst/>
            </a:prstGeom>
            <a:noFill/>
            <a:ln>
              <a:noFill/>
            </a:ln>
            <a:effectLst/>
          </p:spPr>
          <p:txBody>
            <a:bodyPr wrap="square">
              <a:spAutoFit/>
            </a:bodyPr>
            <a:lstStyle/>
            <a:p>
              <a:pPr eaLnBrk="1" hangingPunct="1">
                <a:defRPr/>
              </a:pPr>
              <a:r>
                <a:rPr lang="es-CL" altLang="es-CL" sz="1600" dirty="0">
                  <a:solidFill>
                    <a:schemeClr val="accent5">
                      <a:lumMod val="25000"/>
                    </a:schemeClr>
                  </a:solidFill>
                </a:rPr>
                <a:t>Ventanas</a:t>
              </a:r>
            </a:p>
          </p:txBody>
        </p:sp>
        <p:sp>
          <p:nvSpPr>
            <p:cNvPr id="19" name="Text Box 4">
              <a:extLst>
                <a:ext uri="{FF2B5EF4-FFF2-40B4-BE49-F238E27FC236}">
                  <a16:creationId xmlns:a16="http://schemas.microsoft.com/office/drawing/2014/main" id="{C68332A4-4A07-4344-BADC-EAF65AE60FE9}"/>
                </a:ext>
              </a:extLst>
            </p:cNvPr>
            <p:cNvSpPr txBox="1">
              <a:spLocks noChangeArrowheads="1"/>
            </p:cNvSpPr>
            <p:nvPr/>
          </p:nvSpPr>
          <p:spPr bwMode="auto">
            <a:xfrm>
              <a:off x="2495307" y="1853517"/>
              <a:ext cx="1118775" cy="338554"/>
            </a:xfrm>
            <a:prstGeom prst="rect">
              <a:avLst/>
            </a:prstGeom>
            <a:noFill/>
            <a:ln>
              <a:noFill/>
            </a:ln>
            <a:effectLst/>
          </p:spPr>
          <p:txBody>
            <a:bodyPr wrap="square">
              <a:spAutoFit/>
            </a:bodyPr>
            <a:lstStyle/>
            <a:p>
              <a:pPr eaLnBrk="1" hangingPunct="1">
                <a:defRPr/>
              </a:pPr>
              <a:r>
                <a:rPr lang="es-CL" altLang="es-CL" sz="1600" dirty="0">
                  <a:solidFill>
                    <a:schemeClr val="accent5">
                      <a:lumMod val="25000"/>
                    </a:schemeClr>
                  </a:solidFill>
                </a:rPr>
                <a:t>Paipote</a:t>
              </a:r>
            </a:p>
          </p:txBody>
        </p:sp>
      </p:grpSp>
      <p:sp>
        <p:nvSpPr>
          <p:cNvPr id="648194" name="Text Box 2">
            <a:extLst>
              <a:ext uri="{FF2B5EF4-FFF2-40B4-BE49-F238E27FC236}">
                <a16:creationId xmlns:a16="http://schemas.microsoft.com/office/drawing/2014/main" id="{B8FC293C-BC1B-C84B-9ADE-1173DA143D5B}"/>
              </a:ext>
            </a:extLst>
          </p:cNvPr>
          <p:cNvSpPr txBox="1">
            <a:spLocks noChangeArrowheads="1"/>
          </p:cNvSpPr>
          <p:nvPr/>
        </p:nvSpPr>
        <p:spPr bwMode="auto">
          <a:xfrm>
            <a:off x="3947238" y="1098024"/>
            <a:ext cx="5114639" cy="5355312"/>
          </a:xfrm>
          <a:prstGeom prst="rect">
            <a:avLst/>
          </a:prstGeom>
          <a:noFill/>
          <a:ln>
            <a:noFill/>
          </a:ln>
          <a:effec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s-CL" altLang="es-CL" sz="1800" dirty="0">
                <a:solidFill>
                  <a:schemeClr val="accent2">
                    <a:lumMod val="50000"/>
                  </a:schemeClr>
                </a:solidFill>
                <a:latin typeface="Arial" pitchFamily="34" charset="0"/>
              </a:rPr>
              <a:t>	</a:t>
            </a:r>
            <a:r>
              <a:rPr lang="es-CL" altLang="es-CL" sz="1800" dirty="0">
                <a:solidFill>
                  <a:schemeClr val="bg1">
                    <a:lumMod val="10000"/>
                  </a:schemeClr>
                </a:solidFill>
                <a:latin typeface="Arial" pitchFamily="34" charset="0"/>
              </a:rPr>
              <a:t>El tamaño puede estar determinado por mercado, economías de escala operativa, costos de acceso o transporte y otros, influyendo también en la localización.</a:t>
            </a:r>
          </a:p>
          <a:p>
            <a:pPr eaLnBrk="1" hangingPunct="1">
              <a:defRPr/>
            </a:pPr>
            <a:endParaRPr lang="es-CL" altLang="es-CL" sz="1800" dirty="0">
              <a:solidFill>
                <a:schemeClr val="bg1">
                  <a:lumMod val="10000"/>
                </a:schemeClr>
              </a:solidFill>
              <a:latin typeface="Arial" pitchFamily="34" charset="0"/>
            </a:endParaRPr>
          </a:p>
          <a:p>
            <a:pPr eaLnBrk="1" hangingPunct="1">
              <a:defRPr/>
            </a:pPr>
            <a:r>
              <a:rPr lang="es-CL" altLang="es-CL" sz="1800" dirty="0">
                <a:solidFill>
                  <a:schemeClr val="bg1">
                    <a:lumMod val="10000"/>
                  </a:schemeClr>
                </a:solidFill>
                <a:latin typeface="Arial" pitchFamily="34" charset="0"/>
              </a:rPr>
              <a:t>	Por Ejemplo: ENAMI (Empresa Nacional de Minería), por razones de mercado, venta y operación, le convenía una refinería mayor en la zona centro, con economías de escala. Pero, considerando que la mayor parte de la pequeña minería que atiende esta en la zona norte, con gran costo por transporte de minerales con leyes del orden del 3% (el resto es árido), o concentrados del orden del 20%, desarrollo dos refinerías de menor tamaño.</a:t>
            </a:r>
          </a:p>
        </p:txBody>
      </p:sp>
    </p:spTree>
    <p:extLst>
      <p:ext uri="{BB962C8B-B14F-4D97-AF65-F5344CB8AC3E}">
        <p14:creationId xmlns:p14="http://schemas.microsoft.com/office/powerpoint/2010/main" val="22961609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Imagen 2">
            <a:extLst>
              <a:ext uri="{FF2B5EF4-FFF2-40B4-BE49-F238E27FC236}">
                <a16:creationId xmlns:a16="http://schemas.microsoft.com/office/drawing/2014/main" id="{933ECEA6-A815-5946-9068-161DBF480A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4171950"/>
            <a:ext cx="3030538"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8194" name="Text Box 2">
            <a:extLst>
              <a:ext uri="{FF2B5EF4-FFF2-40B4-BE49-F238E27FC236}">
                <a16:creationId xmlns:a16="http://schemas.microsoft.com/office/drawing/2014/main" id="{30F809A3-D353-E94C-98AB-B689697EDD5E}"/>
              </a:ext>
            </a:extLst>
          </p:cNvPr>
          <p:cNvSpPr txBox="1">
            <a:spLocks noChangeArrowheads="1"/>
          </p:cNvSpPr>
          <p:nvPr/>
        </p:nvSpPr>
        <p:spPr bwMode="auto">
          <a:xfrm>
            <a:off x="203200" y="1700213"/>
            <a:ext cx="8256588" cy="2631490"/>
          </a:xfrm>
          <a:prstGeom prst="rect">
            <a:avLst/>
          </a:prstGeom>
          <a:noFill/>
          <a:ln>
            <a:noFill/>
          </a:ln>
          <a:effec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s-CL" altLang="es-CL" sz="500" dirty="0">
              <a:solidFill>
                <a:schemeClr val="bg1">
                  <a:lumMod val="10000"/>
                </a:schemeClr>
              </a:solidFill>
              <a:latin typeface="Arial" pitchFamily="34" charset="0"/>
            </a:endParaRPr>
          </a:p>
          <a:p>
            <a:pPr eaLnBrk="1" hangingPunct="1">
              <a:defRPr/>
            </a:pPr>
            <a:r>
              <a:rPr lang="es-CL" altLang="es-CL" sz="2000" dirty="0">
                <a:solidFill>
                  <a:schemeClr val="bg1">
                    <a:lumMod val="10000"/>
                  </a:schemeClr>
                </a:solidFill>
                <a:latin typeface="Arial" pitchFamily="34" charset="0"/>
              </a:rPr>
              <a:t>	Por otro lado el análisis de alternativas tecnológicas, se asocia a la decisión de qué es lo más conveniente en función de los requerimientos de mercado. No es menos frecuente observar que los proyectos mantienen una capacidad instalada ociosa o sectores que permitirán responder en caso de generarse nueva demanda, lo cual es interesante, toda vez que muchos proyectos han fracasado justamente por no considerar este aspecto.</a:t>
            </a:r>
          </a:p>
        </p:txBody>
      </p:sp>
      <p:sp>
        <p:nvSpPr>
          <p:cNvPr id="9" name="Text Box 4">
            <a:extLst>
              <a:ext uri="{FF2B5EF4-FFF2-40B4-BE49-F238E27FC236}">
                <a16:creationId xmlns:a16="http://schemas.microsoft.com/office/drawing/2014/main" id="{7B8EE795-D5D9-9A46-8B1C-64BF059AC46A}"/>
              </a:ext>
            </a:extLst>
          </p:cNvPr>
          <p:cNvSpPr txBox="1">
            <a:spLocks noChangeArrowheads="1"/>
          </p:cNvSpPr>
          <p:nvPr/>
        </p:nvSpPr>
        <p:spPr bwMode="auto">
          <a:xfrm>
            <a:off x="468313" y="1260475"/>
            <a:ext cx="8496300" cy="461963"/>
          </a:xfrm>
          <a:prstGeom prst="rect">
            <a:avLst/>
          </a:prstGeom>
          <a:noFill/>
          <a:ln>
            <a:noFill/>
          </a:ln>
          <a:effectLst/>
        </p:spPr>
        <p:txBody>
          <a:bodyPr>
            <a:spAutoFit/>
          </a:bodyPr>
          <a:lstStyle/>
          <a:p>
            <a:pPr eaLnBrk="1" hangingPunct="1">
              <a:defRPr/>
            </a:pPr>
            <a:r>
              <a:rPr lang="es-CL" altLang="es-CL" sz="2400" dirty="0">
                <a:solidFill>
                  <a:schemeClr val="bg2">
                    <a:lumMod val="90000"/>
                    <a:lumOff val="10000"/>
                  </a:schemeClr>
                </a:solidFill>
              </a:rPr>
              <a:t>Estudio de Tamaño o Capacidad</a:t>
            </a:r>
          </a:p>
        </p:txBody>
      </p:sp>
      <p:sp>
        <p:nvSpPr>
          <p:cNvPr id="65541" name="Rectangle 4">
            <a:extLst>
              <a:ext uri="{FF2B5EF4-FFF2-40B4-BE49-F238E27FC236}">
                <a16:creationId xmlns:a16="http://schemas.microsoft.com/office/drawing/2014/main" id="{E20AA719-846A-484B-A856-B2A66D79AFDB}"/>
              </a:ext>
            </a:extLst>
          </p:cNvPr>
          <p:cNvSpPr>
            <a:spLocks noChangeArrowheads="1"/>
          </p:cNvSpPr>
          <p:nvPr/>
        </p:nvSpPr>
        <p:spPr bwMode="auto">
          <a:xfrm>
            <a:off x="438150" y="687388"/>
            <a:ext cx="5372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_tradnl" altLang="es-CL" sz="1800">
                <a:solidFill>
                  <a:srgbClr val="204392"/>
                </a:solidFill>
              </a:rPr>
              <a:t>Preparación del Proyecto</a:t>
            </a:r>
          </a:p>
        </p:txBody>
      </p:sp>
      <p:sp>
        <p:nvSpPr>
          <p:cNvPr id="65542" name="Text Box 2">
            <a:extLst>
              <a:ext uri="{FF2B5EF4-FFF2-40B4-BE49-F238E27FC236}">
                <a16:creationId xmlns:a16="http://schemas.microsoft.com/office/drawing/2014/main" id="{88FE6972-866B-794A-AF21-19BDB98B83D7}"/>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pic>
        <p:nvPicPr>
          <p:cNvPr id="65543" name="Imagen 1">
            <a:extLst>
              <a:ext uri="{FF2B5EF4-FFF2-40B4-BE49-F238E27FC236}">
                <a16:creationId xmlns:a16="http://schemas.microsoft.com/office/drawing/2014/main" id="{AC255EEC-01E1-6348-BA20-83133D3DF2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4292600"/>
            <a:ext cx="36861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Text Box 2">
            <a:extLst>
              <a:ext uri="{FF2B5EF4-FFF2-40B4-BE49-F238E27FC236}">
                <a16:creationId xmlns:a16="http://schemas.microsoft.com/office/drawing/2014/main" id="{9E70B173-761C-1E42-9D38-512E7BEF7ED7}"/>
              </a:ext>
            </a:extLst>
          </p:cNvPr>
          <p:cNvSpPr txBox="1">
            <a:spLocks noChangeArrowheads="1"/>
          </p:cNvSpPr>
          <p:nvPr/>
        </p:nvSpPr>
        <p:spPr bwMode="auto">
          <a:xfrm>
            <a:off x="34925" y="1514475"/>
            <a:ext cx="8640763" cy="4708525"/>
          </a:xfrm>
          <a:prstGeom prst="rect">
            <a:avLst/>
          </a:prstGeom>
          <a:noFill/>
          <a:ln>
            <a:noFill/>
          </a:ln>
          <a:effec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s-CL" altLang="es-CL" sz="2000" dirty="0">
                <a:solidFill>
                  <a:schemeClr val="bg1">
                    <a:lumMod val="10000"/>
                  </a:schemeClr>
                </a:solidFill>
                <a:latin typeface="+mn-lt"/>
              </a:rPr>
              <a:t>	</a:t>
            </a:r>
            <a:r>
              <a:rPr lang="es-ES" sz="2000" dirty="0">
                <a:solidFill>
                  <a:schemeClr val="bg1">
                    <a:lumMod val="10000"/>
                  </a:schemeClr>
                </a:solidFill>
                <a:latin typeface="+mn-lt"/>
              </a:rPr>
              <a:t>La mayoría de los proyectos presentan una característica de desproporcionalidad entre el tamaño, costo e inversión. Por ello cuando se duplica el tamaño, los costos y las inversiones no lo hacen.   Este fenómeno se asocia con las </a:t>
            </a:r>
            <a:r>
              <a:rPr lang="es-ES" sz="2000" dirty="0">
                <a:solidFill>
                  <a:schemeClr val="accent5">
                    <a:lumMod val="25000"/>
                  </a:schemeClr>
                </a:solidFill>
                <a:latin typeface="+mn-lt"/>
              </a:rPr>
              <a:t>economías y </a:t>
            </a:r>
            <a:r>
              <a:rPr lang="es-ES" sz="2000" dirty="0" err="1">
                <a:solidFill>
                  <a:schemeClr val="accent5">
                    <a:lumMod val="25000"/>
                  </a:schemeClr>
                </a:solidFill>
                <a:latin typeface="+mn-lt"/>
              </a:rPr>
              <a:t>deseconomías</a:t>
            </a:r>
            <a:r>
              <a:rPr lang="es-ES" sz="2000" dirty="0">
                <a:solidFill>
                  <a:schemeClr val="accent5">
                    <a:lumMod val="25000"/>
                  </a:schemeClr>
                </a:solidFill>
                <a:latin typeface="+mn-lt"/>
              </a:rPr>
              <a:t> de escala</a:t>
            </a:r>
            <a:r>
              <a:rPr lang="es-ES" sz="2000" dirty="0">
                <a:solidFill>
                  <a:schemeClr val="bg1">
                    <a:lumMod val="10000"/>
                  </a:schemeClr>
                </a:solidFill>
                <a:latin typeface="+mn-lt"/>
              </a:rPr>
              <a:t>, por medio de la siguiente ecuación:</a:t>
            </a:r>
            <a:endParaRPr lang="es-CL" sz="2000" dirty="0">
              <a:solidFill>
                <a:schemeClr val="bg1">
                  <a:lumMod val="10000"/>
                </a:schemeClr>
              </a:solidFill>
              <a:latin typeface="+mn-lt"/>
            </a:endParaRPr>
          </a:p>
          <a:p>
            <a:pPr>
              <a:defRPr/>
            </a:pPr>
            <a:r>
              <a:rPr lang="es-ES" sz="2000" dirty="0">
                <a:solidFill>
                  <a:schemeClr val="bg1">
                    <a:lumMod val="10000"/>
                  </a:schemeClr>
                </a:solidFill>
                <a:latin typeface="+mn-lt"/>
              </a:rPr>
              <a:t> </a:t>
            </a:r>
            <a:r>
              <a:rPr lang="en-US" sz="2000" dirty="0">
                <a:solidFill>
                  <a:schemeClr val="bg1">
                    <a:lumMod val="10000"/>
                  </a:schemeClr>
                </a:solidFill>
                <a:latin typeface="+mn-lt"/>
              </a:rPr>
              <a:t> </a:t>
            </a:r>
            <a:endParaRPr lang="es-CL" sz="2000" dirty="0">
              <a:solidFill>
                <a:schemeClr val="bg1">
                  <a:lumMod val="10000"/>
                </a:schemeClr>
              </a:solidFill>
              <a:latin typeface="+mn-lt"/>
            </a:endParaRPr>
          </a:p>
          <a:p>
            <a:pPr>
              <a:defRPr/>
            </a:pPr>
            <a:r>
              <a:rPr lang="es-ES" sz="2000" dirty="0">
                <a:solidFill>
                  <a:schemeClr val="bg1">
                    <a:lumMod val="10000"/>
                  </a:schemeClr>
                </a:solidFill>
                <a:latin typeface="+mn-lt"/>
              </a:rPr>
              <a:t> </a:t>
            </a:r>
            <a:endParaRPr lang="es-CL" sz="2000" dirty="0">
              <a:solidFill>
                <a:schemeClr val="bg1">
                  <a:lumMod val="10000"/>
                </a:schemeClr>
              </a:solidFill>
              <a:latin typeface="+mn-lt"/>
            </a:endParaRPr>
          </a:p>
          <a:p>
            <a:pPr>
              <a:defRPr/>
            </a:pPr>
            <a:r>
              <a:rPr lang="es-ES" sz="2000" dirty="0">
                <a:solidFill>
                  <a:schemeClr val="bg1">
                    <a:lumMod val="10000"/>
                  </a:schemeClr>
                </a:solidFill>
                <a:latin typeface="+mn-lt"/>
              </a:rPr>
              <a:t> </a:t>
            </a:r>
          </a:p>
          <a:p>
            <a:pPr>
              <a:defRPr/>
            </a:pPr>
            <a:endParaRPr lang="es-ES" sz="2000" dirty="0">
              <a:solidFill>
                <a:schemeClr val="bg1">
                  <a:lumMod val="10000"/>
                </a:schemeClr>
              </a:solidFill>
              <a:latin typeface="+mn-lt"/>
            </a:endParaRPr>
          </a:p>
          <a:p>
            <a:pPr>
              <a:defRPr/>
            </a:pPr>
            <a:endParaRPr lang="es-CL" sz="2000" dirty="0">
              <a:solidFill>
                <a:schemeClr val="bg1">
                  <a:lumMod val="10000"/>
                </a:schemeClr>
              </a:solidFill>
              <a:latin typeface="+mn-lt"/>
            </a:endParaRPr>
          </a:p>
          <a:p>
            <a:pPr>
              <a:defRPr/>
            </a:pPr>
            <a:r>
              <a:rPr lang="es-ES" sz="2000" dirty="0">
                <a:solidFill>
                  <a:schemeClr val="bg1">
                    <a:lumMod val="10000"/>
                  </a:schemeClr>
                </a:solidFill>
                <a:latin typeface="+mn-lt"/>
              </a:rPr>
              <a:t>	</a:t>
            </a:r>
          </a:p>
          <a:p>
            <a:pPr>
              <a:defRPr/>
            </a:pPr>
            <a:r>
              <a:rPr lang="es-ES" sz="2000" dirty="0">
                <a:solidFill>
                  <a:schemeClr val="bg1">
                    <a:lumMod val="10000"/>
                  </a:schemeClr>
                </a:solidFill>
                <a:latin typeface="+mn-lt"/>
              </a:rPr>
              <a:t>	</a:t>
            </a:r>
          </a:p>
          <a:p>
            <a:pPr>
              <a:defRPr/>
            </a:pPr>
            <a:r>
              <a:rPr lang="es-ES" sz="2000" dirty="0">
                <a:solidFill>
                  <a:schemeClr val="bg1">
                    <a:lumMod val="10000"/>
                  </a:schemeClr>
                </a:solidFill>
                <a:latin typeface="+mn-lt"/>
              </a:rPr>
              <a:t>	Las economías de escala son obtenibles hasta cierto punto, cuando </a:t>
            </a:r>
            <a:r>
              <a:rPr lang="es-ES" sz="2000" dirty="0">
                <a:solidFill>
                  <a:schemeClr val="bg1">
                    <a:lumMod val="10000"/>
                  </a:schemeClr>
                </a:solidFill>
                <a:latin typeface="+mn-lt"/>
                <a:sym typeface="Symbol" panose="05050102010706020507" pitchFamily="18" charset="2"/>
              </a:rPr>
              <a:t></a:t>
            </a:r>
            <a:r>
              <a:rPr lang="es-ES" sz="2000" dirty="0">
                <a:solidFill>
                  <a:schemeClr val="bg1">
                    <a:lumMod val="10000"/>
                  </a:schemeClr>
                </a:solidFill>
                <a:latin typeface="+mn-lt"/>
              </a:rPr>
              <a:t> =1, no hay economías de escala; si es mayor que uno implica </a:t>
            </a:r>
            <a:r>
              <a:rPr lang="es-ES" sz="2000" dirty="0" err="1">
                <a:solidFill>
                  <a:schemeClr val="bg1">
                    <a:lumMod val="10000"/>
                  </a:schemeClr>
                </a:solidFill>
                <a:latin typeface="+mn-lt"/>
              </a:rPr>
              <a:t>deseconomías</a:t>
            </a:r>
            <a:r>
              <a:rPr lang="es-ES" sz="2000" dirty="0">
                <a:solidFill>
                  <a:schemeClr val="bg1">
                    <a:lumMod val="10000"/>
                  </a:schemeClr>
                </a:solidFill>
                <a:latin typeface="+mn-lt"/>
              </a:rPr>
              <a:t> de escala.</a:t>
            </a:r>
            <a:endParaRPr lang="es-CL" sz="2000" dirty="0">
              <a:solidFill>
                <a:schemeClr val="bg1">
                  <a:lumMod val="10000"/>
                </a:schemeClr>
              </a:solidFill>
              <a:latin typeface="+mn-lt"/>
            </a:endParaRPr>
          </a:p>
        </p:txBody>
      </p:sp>
      <p:sp>
        <p:nvSpPr>
          <p:cNvPr id="9" name="Text Box 4">
            <a:extLst>
              <a:ext uri="{FF2B5EF4-FFF2-40B4-BE49-F238E27FC236}">
                <a16:creationId xmlns:a16="http://schemas.microsoft.com/office/drawing/2014/main" id="{8515B13A-07D7-7C4A-AB3B-74156B4E6B75}"/>
              </a:ext>
            </a:extLst>
          </p:cNvPr>
          <p:cNvSpPr txBox="1">
            <a:spLocks noChangeArrowheads="1"/>
          </p:cNvSpPr>
          <p:nvPr/>
        </p:nvSpPr>
        <p:spPr bwMode="auto">
          <a:xfrm>
            <a:off x="395288" y="1052513"/>
            <a:ext cx="8496300" cy="461962"/>
          </a:xfrm>
          <a:prstGeom prst="rect">
            <a:avLst/>
          </a:prstGeom>
          <a:noFill/>
          <a:ln>
            <a:noFill/>
          </a:ln>
          <a:effectLst/>
        </p:spPr>
        <p:txBody>
          <a:bodyPr>
            <a:spAutoFit/>
          </a:bodyPr>
          <a:lstStyle/>
          <a:p>
            <a:pPr eaLnBrk="1" hangingPunct="1">
              <a:defRPr/>
            </a:pPr>
            <a:r>
              <a:rPr lang="es-CL" altLang="es-CL" sz="2400" dirty="0">
                <a:solidFill>
                  <a:schemeClr val="bg2">
                    <a:lumMod val="90000"/>
                    <a:lumOff val="10000"/>
                  </a:schemeClr>
                </a:solidFill>
              </a:rPr>
              <a:t>Estudio de Tamaño o Capacidad</a:t>
            </a:r>
          </a:p>
        </p:txBody>
      </p:sp>
      <p:sp>
        <p:nvSpPr>
          <p:cNvPr id="66564" name="Rectangle 4">
            <a:extLst>
              <a:ext uri="{FF2B5EF4-FFF2-40B4-BE49-F238E27FC236}">
                <a16:creationId xmlns:a16="http://schemas.microsoft.com/office/drawing/2014/main" id="{B87C113F-08B3-624A-A78C-738504E17BEF}"/>
              </a:ext>
            </a:extLst>
          </p:cNvPr>
          <p:cNvSpPr>
            <a:spLocks noChangeArrowheads="1"/>
          </p:cNvSpPr>
          <p:nvPr/>
        </p:nvSpPr>
        <p:spPr bwMode="auto">
          <a:xfrm>
            <a:off x="379413" y="592138"/>
            <a:ext cx="5372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_tradnl" altLang="es-CL" sz="1800">
                <a:solidFill>
                  <a:srgbClr val="204392"/>
                </a:solidFill>
              </a:rPr>
              <a:t>Preparación del Proyecto</a:t>
            </a:r>
          </a:p>
        </p:txBody>
      </p:sp>
      <p:sp>
        <p:nvSpPr>
          <p:cNvPr id="66565" name="Text Box 2">
            <a:extLst>
              <a:ext uri="{FF2B5EF4-FFF2-40B4-BE49-F238E27FC236}">
                <a16:creationId xmlns:a16="http://schemas.microsoft.com/office/drawing/2014/main" id="{CEB37ED4-A3A7-B94A-8ED4-69881B8AD173}"/>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graphicFrame>
        <p:nvGraphicFramePr>
          <p:cNvPr id="2" name="Tabla 1">
            <a:extLst>
              <a:ext uri="{FF2B5EF4-FFF2-40B4-BE49-F238E27FC236}">
                <a16:creationId xmlns:a16="http://schemas.microsoft.com/office/drawing/2014/main" id="{B2221D74-04AB-314E-89B3-103C441ADB59}"/>
              </a:ext>
            </a:extLst>
          </p:cNvPr>
          <p:cNvGraphicFramePr>
            <a:graphicFrameLocks noGrp="1"/>
          </p:cNvGraphicFramePr>
          <p:nvPr/>
        </p:nvGraphicFramePr>
        <p:xfrm>
          <a:off x="739775" y="3284538"/>
          <a:ext cx="8080375" cy="1966912"/>
        </p:xfrm>
        <a:graphic>
          <a:graphicData uri="http://schemas.openxmlformats.org/drawingml/2006/table">
            <a:tbl>
              <a:tblPr firstRow="1" bandRow="1">
                <a:tableStyleId>{5C22544A-7EE6-4342-B048-85BDC9FD1C3A}</a:tableStyleId>
              </a:tblPr>
              <a:tblGrid>
                <a:gridCol w="3112371">
                  <a:extLst>
                    <a:ext uri="{9D8B030D-6E8A-4147-A177-3AD203B41FA5}">
                      <a16:colId xmlns:a16="http://schemas.microsoft.com/office/drawing/2014/main" val="20000"/>
                    </a:ext>
                  </a:extLst>
                </a:gridCol>
                <a:gridCol w="4968004">
                  <a:extLst>
                    <a:ext uri="{9D8B030D-6E8A-4147-A177-3AD203B41FA5}">
                      <a16:colId xmlns:a16="http://schemas.microsoft.com/office/drawing/2014/main" val="20001"/>
                    </a:ext>
                  </a:extLst>
                </a:gridCol>
              </a:tblGrid>
              <a:tr h="1966912">
                <a:tc>
                  <a:txBody>
                    <a:bodyPr/>
                    <a:lstStyle/>
                    <a:p>
                      <a:endParaRPr lang="es-CL" sz="1800" dirty="0">
                        <a:solidFill>
                          <a:schemeClr val="bg1">
                            <a:lumMod val="10000"/>
                          </a:schemeClr>
                        </a:solidFill>
                        <a:latin typeface="+mn-lt"/>
                      </a:endParaRPr>
                    </a:p>
                    <a:p>
                      <a:endParaRPr lang="en-US" sz="2400" dirty="0">
                        <a:solidFill>
                          <a:schemeClr val="bg1">
                            <a:lumMod val="10000"/>
                          </a:schemeClr>
                        </a:solidFill>
                        <a:latin typeface="+mn-lt"/>
                      </a:endParaRPr>
                    </a:p>
                    <a:p>
                      <a:r>
                        <a:rPr lang="en-US" sz="2800" dirty="0">
                          <a:solidFill>
                            <a:schemeClr val="bg1">
                              <a:lumMod val="10000"/>
                            </a:schemeClr>
                          </a:solidFill>
                          <a:latin typeface="+mn-lt"/>
                        </a:rPr>
                        <a:t>I</a:t>
                      </a:r>
                      <a:r>
                        <a:rPr lang="en-US" sz="2800" baseline="-25000" dirty="0">
                          <a:solidFill>
                            <a:schemeClr val="bg1">
                              <a:lumMod val="10000"/>
                            </a:schemeClr>
                          </a:solidFill>
                          <a:latin typeface="+mn-lt"/>
                        </a:rPr>
                        <a:t>t</a:t>
                      </a:r>
                      <a:r>
                        <a:rPr lang="en-US" sz="2800" dirty="0">
                          <a:solidFill>
                            <a:schemeClr val="bg1">
                              <a:lumMod val="10000"/>
                            </a:schemeClr>
                          </a:solidFill>
                          <a:latin typeface="+mn-lt"/>
                        </a:rPr>
                        <a:t> =  I</a:t>
                      </a:r>
                      <a:r>
                        <a:rPr lang="en-US" sz="2800" baseline="-25000" dirty="0">
                          <a:solidFill>
                            <a:schemeClr val="bg1">
                              <a:lumMod val="10000"/>
                            </a:schemeClr>
                          </a:solidFill>
                          <a:latin typeface="+mn-lt"/>
                        </a:rPr>
                        <a:t>0</a:t>
                      </a:r>
                      <a:r>
                        <a:rPr lang="en-US" sz="2800" dirty="0">
                          <a:solidFill>
                            <a:schemeClr val="bg1">
                              <a:lumMod val="10000"/>
                            </a:schemeClr>
                          </a:solidFill>
                          <a:latin typeface="+mn-lt"/>
                        </a:rPr>
                        <a:t>   [ T</a:t>
                      </a:r>
                      <a:r>
                        <a:rPr lang="en-US" sz="2800" baseline="-25000" dirty="0">
                          <a:solidFill>
                            <a:schemeClr val="bg1">
                              <a:lumMod val="10000"/>
                            </a:schemeClr>
                          </a:solidFill>
                          <a:latin typeface="+mn-lt"/>
                        </a:rPr>
                        <a:t>t</a:t>
                      </a:r>
                      <a:r>
                        <a:rPr lang="en-US" sz="2800" dirty="0">
                          <a:solidFill>
                            <a:schemeClr val="bg1">
                              <a:lumMod val="10000"/>
                            </a:schemeClr>
                          </a:solidFill>
                          <a:latin typeface="+mn-lt"/>
                        </a:rPr>
                        <a:t> / T</a:t>
                      </a:r>
                      <a:r>
                        <a:rPr lang="en-US" sz="2800" baseline="-25000" dirty="0">
                          <a:solidFill>
                            <a:schemeClr val="bg1">
                              <a:lumMod val="10000"/>
                            </a:schemeClr>
                          </a:solidFill>
                          <a:latin typeface="+mn-lt"/>
                        </a:rPr>
                        <a:t>0</a:t>
                      </a:r>
                      <a:r>
                        <a:rPr lang="en-US" sz="2800" dirty="0">
                          <a:solidFill>
                            <a:schemeClr val="bg1">
                              <a:lumMod val="10000"/>
                            </a:schemeClr>
                          </a:solidFill>
                          <a:latin typeface="+mn-lt"/>
                        </a:rPr>
                        <a:t> ] </a:t>
                      </a:r>
                      <a:r>
                        <a:rPr lang="en-US" sz="2800" baseline="30000" dirty="0">
                          <a:solidFill>
                            <a:schemeClr val="bg1">
                              <a:lumMod val="10000"/>
                            </a:schemeClr>
                          </a:solidFill>
                          <a:latin typeface="+mn-lt"/>
                          <a:sym typeface="Symbol" panose="05050102010706020507" pitchFamily="18" charset="2"/>
                        </a:rPr>
                        <a:t></a:t>
                      </a:r>
                      <a:endParaRPr lang="es-CL" sz="2800" dirty="0">
                        <a:solidFill>
                          <a:schemeClr val="bg1">
                            <a:lumMod val="10000"/>
                          </a:schemeClr>
                        </a:solidFill>
                        <a:latin typeface="+mn-lt"/>
                      </a:endParaRPr>
                    </a:p>
                    <a:p>
                      <a:endParaRPr lang="es-CL" sz="1800" dirty="0"/>
                    </a:p>
                  </a:txBody>
                  <a:tcPr marL="91430" marR="91430" marT="45742" marB="45742">
                    <a:noFill/>
                  </a:tcPr>
                </a:tc>
                <a:tc>
                  <a:txBody>
                    <a:bodyPr/>
                    <a:lstStyle/>
                    <a:p>
                      <a:r>
                        <a:rPr lang="en-US" sz="1600" dirty="0" err="1">
                          <a:solidFill>
                            <a:schemeClr val="bg1">
                              <a:lumMod val="10000"/>
                            </a:schemeClr>
                          </a:solidFill>
                          <a:latin typeface="+mn-lt"/>
                        </a:rPr>
                        <a:t>Donde</a:t>
                      </a:r>
                      <a:r>
                        <a:rPr lang="en-US" sz="1600" dirty="0">
                          <a:solidFill>
                            <a:schemeClr val="bg1">
                              <a:lumMod val="10000"/>
                            </a:schemeClr>
                          </a:solidFill>
                          <a:latin typeface="+mn-lt"/>
                        </a:rPr>
                        <a:t> :</a:t>
                      </a:r>
                      <a:endParaRPr lang="es-CL" sz="1600" dirty="0">
                        <a:solidFill>
                          <a:schemeClr val="bg1">
                            <a:lumMod val="10000"/>
                          </a:schemeClr>
                        </a:solidFill>
                        <a:latin typeface="+mn-lt"/>
                      </a:endParaRPr>
                    </a:p>
                    <a:p>
                      <a:r>
                        <a:rPr lang="en-US" sz="700" dirty="0">
                          <a:solidFill>
                            <a:schemeClr val="bg1">
                              <a:lumMod val="10000"/>
                            </a:schemeClr>
                          </a:solidFill>
                          <a:latin typeface="+mn-lt"/>
                        </a:rPr>
                        <a:t> </a:t>
                      </a:r>
                      <a:endParaRPr lang="es-CL" sz="700" dirty="0">
                        <a:solidFill>
                          <a:schemeClr val="bg1">
                            <a:lumMod val="10000"/>
                          </a:schemeClr>
                        </a:solidFill>
                        <a:latin typeface="+mn-lt"/>
                      </a:endParaRPr>
                    </a:p>
                    <a:p>
                      <a:r>
                        <a:rPr lang="es-ES" sz="1600" dirty="0" err="1">
                          <a:solidFill>
                            <a:schemeClr val="bg1">
                              <a:lumMod val="10000"/>
                            </a:schemeClr>
                          </a:solidFill>
                          <a:latin typeface="+mn-lt"/>
                        </a:rPr>
                        <a:t>I</a:t>
                      </a:r>
                      <a:r>
                        <a:rPr lang="es-ES" sz="1600" baseline="-25000" dirty="0" err="1">
                          <a:solidFill>
                            <a:schemeClr val="bg1">
                              <a:lumMod val="10000"/>
                            </a:schemeClr>
                          </a:solidFill>
                          <a:latin typeface="+mn-lt"/>
                        </a:rPr>
                        <a:t>t</a:t>
                      </a:r>
                      <a:r>
                        <a:rPr lang="es-ES" sz="1600" dirty="0">
                          <a:solidFill>
                            <a:schemeClr val="bg1">
                              <a:lumMod val="10000"/>
                            </a:schemeClr>
                          </a:solidFill>
                          <a:latin typeface="+mn-lt"/>
                        </a:rPr>
                        <a:t> = Inversión necesaria  para un tamaño </a:t>
                      </a:r>
                      <a:r>
                        <a:rPr lang="es-ES" sz="1600" dirty="0" err="1">
                          <a:solidFill>
                            <a:schemeClr val="bg1">
                              <a:lumMod val="10000"/>
                            </a:schemeClr>
                          </a:solidFill>
                          <a:latin typeface="+mn-lt"/>
                        </a:rPr>
                        <a:t>T</a:t>
                      </a:r>
                      <a:r>
                        <a:rPr lang="es-ES" sz="1600" baseline="-25000" dirty="0" err="1">
                          <a:solidFill>
                            <a:schemeClr val="bg1">
                              <a:lumMod val="10000"/>
                            </a:schemeClr>
                          </a:solidFill>
                          <a:latin typeface="+mn-lt"/>
                        </a:rPr>
                        <a:t>t</a:t>
                      </a:r>
                      <a:r>
                        <a:rPr lang="es-ES" sz="1600" dirty="0">
                          <a:solidFill>
                            <a:schemeClr val="bg1">
                              <a:lumMod val="10000"/>
                            </a:schemeClr>
                          </a:solidFill>
                          <a:latin typeface="+mn-lt"/>
                        </a:rPr>
                        <a:t> de planta u operación</a:t>
                      </a:r>
                      <a:endParaRPr lang="es-CL" sz="1600" dirty="0">
                        <a:solidFill>
                          <a:schemeClr val="bg1">
                            <a:lumMod val="10000"/>
                          </a:schemeClr>
                        </a:solidFill>
                        <a:latin typeface="+mn-lt"/>
                      </a:endParaRPr>
                    </a:p>
                    <a:p>
                      <a:r>
                        <a:rPr lang="es-ES" sz="1600" dirty="0">
                          <a:solidFill>
                            <a:schemeClr val="bg1">
                              <a:lumMod val="10000"/>
                            </a:schemeClr>
                          </a:solidFill>
                          <a:latin typeface="+mn-lt"/>
                        </a:rPr>
                        <a:t>I</a:t>
                      </a:r>
                      <a:r>
                        <a:rPr lang="es-ES" sz="1600" baseline="-25000" dirty="0">
                          <a:solidFill>
                            <a:schemeClr val="bg1">
                              <a:lumMod val="10000"/>
                            </a:schemeClr>
                          </a:solidFill>
                          <a:latin typeface="+mn-lt"/>
                        </a:rPr>
                        <a:t>0</a:t>
                      </a:r>
                      <a:r>
                        <a:rPr lang="es-ES" sz="1600" dirty="0">
                          <a:solidFill>
                            <a:schemeClr val="bg1">
                              <a:lumMod val="10000"/>
                            </a:schemeClr>
                          </a:solidFill>
                          <a:latin typeface="+mn-lt"/>
                        </a:rPr>
                        <a:t> = Inversión necesaria para un tamaño T</a:t>
                      </a:r>
                      <a:r>
                        <a:rPr lang="es-ES" sz="1600" baseline="-25000" dirty="0">
                          <a:solidFill>
                            <a:schemeClr val="bg1">
                              <a:lumMod val="10000"/>
                            </a:schemeClr>
                          </a:solidFill>
                          <a:latin typeface="+mn-lt"/>
                        </a:rPr>
                        <a:t>0</a:t>
                      </a:r>
                      <a:r>
                        <a:rPr lang="es-ES" sz="1600" dirty="0">
                          <a:solidFill>
                            <a:schemeClr val="bg1">
                              <a:lumMod val="10000"/>
                            </a:schemeClr>
                          </a:solidFill>
                          <a:latin typeface="+mn-lt"/>
                        </a:rPr>
                        <a:t>  de planta u operación</a:t>
                      </a:r>
                      <a:endParaRPr lang="es-CL" sz="1600" dirty="0">
                        <a:solidFill>
                          <a:schemeClr val="bg1">
                            <a:lumMod val="10000"/>
                          </a:schemeClr>
                        </a:solidFill>
                        <a:latin typeface="+mn-lt"/>
                      </a:endParaRPr>
                    </a:p>
                    <a:p>
                      <a:r>
                        <a:rPr lang="es-ES" sz="1600" dirty="0">
                          <a:solidFill>
                            <a:schemeClr val="bg1">
                              <a:lumMod val="10000"/>
                            </a:schemeClr>
                          </a:solidFill>
                          <a:latin typeface="+mn-lt"/>
                        </a:rPr>
                        <a:t>T</a:t>
                      </a:r>
                      <a:r>
                        <a:rPr lang="es-ES" sz="1600" baseline="-25000" dirty="0">
                          <a:solidFill>
                            <a:schemeClr val="bg1">
                              <a:lumMod val="10000"/>
                            </a:schemeClr>
                          </a:solidFill>
                          <a:latin typeface="+mn-lt"/>
                        </a:rPr>
                        <a:t>0</a:t>
                      </a:r>
                      <a:r>
                        <a:rPr lang="es-ES" sz="1600" dirty="0">
                          <a:solidFill>
                            <a:schemeClr val="bg1">
                              <a:lumMod val="10000"/>
                            </a:schemeClr>
                          </a:solidFill>
                          <a:latin typeface="+mn-lt"/>
                        </a:rPr>
                        <a:t> = Tamaño de planta u </a:t>
                      </a:r>
                      <a:r>
                        <a:rPr lang="es-ES" sz="1600" dirty="0" err="1">
                          <a:solidFill>
                            <a:schemeClr val="bg1">
                              <a:lumMod val="10000"/>
                            </a:schemeClr>
                          </a:solidFill>
                          <a:latin typeface="+mn-lt"/>
                        </a:rPr>
                        <a:t>op</a:t>
                      </a:r>
                      <a:r>
                        <a:rPr lang="es-ES" sz="1600" dirty="0">
                          <a:solidFill>
                            <a:schemeClr val="bg1">
                              <a:lumMod val="10000"/>
                            </a:schemeClr>
                          </a:solidFill>
                          <a:latin typeface="+mn-lt"/>
                        </a:rPr>
                        <a:t>. utilizado como base</a:t>
                      </a:r>
                      <a:endParaRPr lang="es-CL" sz="1600" dirty="0">
                        <a:solidFill>
                          <a:schemeClr val="bg1">
                            <a:lumMod val="10000"/>
                          </a:schemeClr>
                        </a:solidFill>
                        <a:latin typeface="+mn-lt"/>
                      </a:endParaRPr>
                    </a:p>
                    <a:p>
                      <a:r>
                        <a:rPr lang="es-ES" sz="1600" dirty="0">
                          <a:solidFill>
                            <a:schemeClr val="bg1">
                              <a:lumMod val="10000"/>
                            </a:schemeClr>
                          </a:solidFill>
                          <a:latin typeface="+mn-lt"/>
                        </a:rPr>
                        <a:t> </a:t>
                      </a:r>
                      <a:r>
                        <a:rPr lang="es-ES" sz="2000" dirty="0">
                          <a:solidFill>
                            <a:schemeClr val="bg1">
                              <a:lumMod val="10000"/>
                            </a:schemeClr>
                          </a:solidFill>
                          <a:latin typeface="+mn-lt"/>
                        </a:rPr>
                        <a:t> </a:t>
                      </a:r>
                      <a:r>
                        <a:rPr lang="en-US" sz="2000" baseline="30000" dirty="0">
                          <a:solidFill>
                            <a:schemeClr val="bg1">
                              <a:lumMod val="10000"/>
                            </a:schemeClr>
                          </a:solidFill>
                          <a:sym typeface="Symbol" panose="05050102010706020507" pitchFamily="18" charset="2"/>
                        </a:rPr>
                        <a:t></a:t>
                      </a:r>
                      <a:r>
                        <a:rPr lang="es-CL" sz="2000" dirty="0">
                          <a:solidFill>
                            <a:schemeClr val="bg1">
                              <a:lumMod val="10000"/>
                            </a:schemeClr>
                          </a:solidFill>
                          <a:sym typeface="Symbol" panose="05050102010706020507" pitchFamily="18" charset="2"/>
                        </a:rPr>
                        <a:t> </a:t>
                      </a:r>
                      <a:r>
                        <a:rPr lang="es-ES" sz="1600" dirty="0">
                          <a:solidFill>
                            <a:schemeClr val="bg1">
                              <a:lumMod val="10000"/>
                            </a:schemeClr>
                          </a:solidFill>
                          <a:latin typeface="+mn-lt"/>
                        </a:rPr>
                        <a:t>= Exponente  factor de escala</a:t>
                      </a:r>
                      <a:endParaRPr lang="es-CL" sz="1600" dirty="0">
                        <a:solidFill>
                          <a:schemeClr val="bg1">
                            <a:lumMod val="10000"/>
                          </a:schemeClr>
                        </a:solidFill>
                        <a:latin typeface="+mn-lt"/>
                      </a:endParaRPr>
                    </a:p>
                  </a:txBody>
                  <a:tcPr marL="91430" marR="91430" marT="45742" marB="45742">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42DC134C-EEC0-EA40-8147-80F03517C827}"/>
              </a:ext>
            </a:extLst>
          </p:cNvPr>
          <p:cNvSpPr>
            <a:spLocks noGrp="1" noChangeArrowheads="1"/>
          </p:cNvSpPr>
          <p:nvPr>
            <p:ph type="body" idx="1"/>
          </p:nvPr>
        </p:nvSpPr>
        <p:spPr>
          <a:xfrm>
            <a:off x="381000" y="1582738"/>
            <a:ext cx="8763000" cy="4187825"/>
          </a:xfrm>
        </p:spPr>
        <p:txBody>
          <a:bodyPr/>
          <a:lstStyle/>
          <a:p>
            <a:r>
              <a:rPr lang="es-ES_tradnl" altLang="es-CL" sz="2000" dirty="0"/>
              <a:t>Estimación de puntos de control, operación, captura o despliegue de datos</a:t>
            </a:r>
          </a:p>
          <a:p>
            <a:r>
              <a:rPr lang="es-ES_tradnl" altLang="es-CL" sz="2000" dirty="0"/>
              <a:t>Estimación de Almacenamiento de datos requerido</a:t>
            </a:r>
          </a:p>
          <a:p>
            <a:r>
              <a:rPr lang="es-ES_tradnl" altLang="es-CL" sz="2000" dirty="0"/>
              <a:t>Topología de redes y arquitectura de CPD</a:t>
            </a:r>
          </a:p>
          <a:p>
            <a:r>
              <a:rPr lang="es-ES_tradnl" altLang="es-CL" sz="2000" dirty="0"/>
              <a:t>Flujos de  Proceso </a:t>
            </a:r>
          </a:p>
          <a:p>
            <a:r>
              <a:rPr lang="es-ES_tradnl" altLang="es-CL" sz="2000" dirty="0"/>
              <a:t>Posibilidades de crecimiento y extensión (escalamiento)</a:t>
            </a:r>
          </a:p>
          <a:p>
            <a:r>
              <a:rPr lang="es-ES_tradnl" altLang="es-CL" sz="2000" dirty="0"/>
              <a:t>Impacto de la solución en:</a:t>
            </a:r>
          </a:p>
          <a:p>
            <a:pPr lvl="1"/>
            <a:r>
              <a:rPr lang="es-CL" altLang="es-CL" dirty="0"/>
              <a:t>Eficiencia  de operación   (rendimiento productivo)</a:t>
            </a:r>
          </a:p>
          <a:p>
            <a:pPr lvl="1"/>
            <a:r>
              <a:rPr lang="es-CL" altLang="es-CL" dirty="0"/>
              <a:t>Cumplimiento de requisitos críticos</a:t>
            </a:r>
          </a:p>
          <a:p>
            <a:pPr lvl="1"/>
            <a:r>
              <a:rPr lang="es-CL" altLang="es-CL" dirty="0"/>
              <a:t>Flexibilidad ante demanda (estacionalidad o eventos exógenos)</a:t>
            </a:r>
          </a:p>
          <a:p>
            <a:pPr lvl="1"/>
            <a:r>
              <a:rPr lang="es-CL" altLang="es-CL" dirty="0"/>
              <a:t>Necesidad de proyectos complementarios  (Plazo de implementación)</a:t>
            </a:r>
          </a:p>
          <a:p>
            <a:pPr lvl="1"/>
            <a:r>
              <a:rPr lang="es-CL" altLang="es-CL" dirty="0"/>
              <a:t>Costos de desarrollo</a:t>
            </a:r>
          </a:p>
          <a:p>
            <a:pPr lvl="1"/>
            <a:r>
              <a:rPr lang="es-CL" altLang="es-CL" dirty="0"/>
              <a:t>Costos de operación</a:t>
            </a:r>
          </a:p>
          <a:p>
            <a:pPr lvl="1"/>
            <a:endParaRPr lang="es-ES_tradnl" altLang="es-CL" dirty="0"/>
          </a:p>
        </p:txBody>
      </p:sp>
      <p:sp>
        <p:nvSpPr>
          <p:cNvPr id="5" name="Rectangle 2">
            <a:extLst>
              <a:ext uri="{FF2B5EF4-FFF2-40B4-BE49-F238E27FC236}">
                <a16:creationId xmlns:a16="http://schemas.microsoft.com/office/drawing/2014/main" id="{1216CEE4-42B6-5140-84DD-A2E908219C3A}"/>
              </a:ext>
            </a:extLst>
          </p:cNvPr>
          <p:cNvSpPr>
            <a:spLocks noGrp="1" noChangeArrowheads="1"/>
          </p:cNvSpPr>
          <p:nvPr>
            <p:ph type="title"/>
          </p:nvPr>
        </p:nvSpPr>
        <p:spPr>
          <a:xfrm>
            <a:off x="381000" y="985838"/>
            <a:ext cx="7162800" cy="449262"/>
          </a:xfrm>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es-ES_tradnl" altLang="es-CL" sz="2600" kern="1200" dirty="0" err="1">
                <a:solidFill>
                  <a:srgbClr val="417204"/>
                </a:solidFill>
                <a:ea typeface="+mn-ea"/>
                <a:cs typeface="+mn-cs"/>
              </a:rPr>
              <a:t>Layout</a:t>
            </a:r>
            <a:r>
              <a:rPr lang="es-ES_tradnl" altLang="es-CL" sz="2600" kern="1200" dirty="0">
                <a:solidFill>
                  <a:srgbClr val="417204"/>
                </a:solidFill>
                <a:ea typeface="+mn-ea"/>
                <a:cs typeface="+mn-cs"/>
              </a:rPr>
              <a:t> y topología</a:t>
            </a:r>
          </a:p>
        </p:txBody>
      </p:sp>
      <p:sp>
        <p:nvSpPr>
          <p:cNvPr id="4" name="Rectangle 2">
            <a:extLst>
              <a:ext uri="{FF2B5EF4-FFF2-40B4-BE49-F238E27FC236}">
                <a16:creationId xmlns:a16="http://schemas.microsoft.com/office/drawing/2014/main" id="{5A0114BC-E5C5-B347-A3B4-963B53B1E417}"/>
              </a:ext>
            </a:extLst>
          </p:cNvPr>
          <p:cNvSpPr txBox="1">
            <a:spLocks noChangeArrowheads="1"/>
          </p:cNvSpPr>
          <p:nvPr/>
        </p:nvSpPr>
        <p:spPr bwMode="auto">
          <a:xfrm>
            <a:off x="347663" y="388938"/>
            <a:ext cx="74644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spAutoFit/>
          </a:bodyPr>
          <a:lstStyle>
            <a:lvl1pPr algn="l" rtl="0" eaLnBrk="0" fontAlgn="base" hangingPunct="0">
              <a:lnSpc>
                <a:spcPct val="90000"/>
              </a:lnSpc>
              <a:spcBef>
                <a:spcPct val="0"/>
              </a:spcBef>
              <a:spcAft>
                <a:spcPct val="0"/>
              </a:spcAft>
              <a:defRPr sz="3600" b="1">
                <a:solidFill>
                  <a:srgbClr val="204392"/>
                </a:solidFill>
                <a:latin typeface="+mj-lt"/>
                <a:ea typeface="+mj-ea"/>
                <a:cs typeface="+mj-cs"/>
              </a:defRPr>
            </a:lvl1pPr>
            <a:lvl2pPr algn="l" rtl="0" eaLnBrk="0" fontAlgn="base" hangingPunct="0">
              <a:lnSpc>
                <a:spcPct val="90000"/>
              </a:lnSpc>
              <a:spcBef>
                <a:spcPct val="0"/>
              </a:spcBef>
              <a:spcAft>
                <a:spcPct val="0"/>
              </a:spcAft>
              <a:defRPr sz="3600" b="1">
                <a:solidFill>
                  <a:srgbClr val="204392"/>
                </a:solidFill>
                <a:latin typeface="Arial" pitchFamily="34" charset="0"/>
              </a:defRPr>
            </a:lvl2pPr>
            <a:lvl3pPr algn="l" rtl="0" eaLnBrk="0" fontAlgn="base" hangingPunct="0">
              <a:lnSpc>
                <a:spcPct val="90000"/>
              </a:lnSpc>
              <a:spcBef>
                <a:spcPct val="0"/>
              </a:spcBef>
              <a:spcAft>
                <a:spcPct val="0"/>
              </a:spcAft>
              <a:defRPr sz="3600" b="1">
                <a:solidFill>
                  <a:srgbClr val="204392"/>
                </a:solidFill>
                <a:latin typeface="Arial" pitchFamily="34" charset="0"/>
              </a:defRPr>
            </a:lvl3pPr>
            <a:lvl4pPr algn="l" rtl="0" eaLnBrk="0" fontAlgn="base" hangingPunct="0">
              <a:lnSpc>
                <a:spcPct val="90000"/>
              </a:lnSpc>
              <a:spcBef>
                <a:spcPct val="0"/>
              </a:spcBef>
              <a:spcAft>
                <a:spcPct val="0"/>
              </a:spcAft>
              <a:defRPr sz="3600" b="1">
                <a:solidFill>
                  <a:srgbClr val="204392"/>
                </a:solidFill>
                <a:latin typeface="Arial" pitchFamily="34" charset="0"/>
              </a:defRPr>
            </a:lvl4pPr>
            <a:lvl5pPr algn="l" rtl="0" eaLnBrk="0" fontAlgn="base" hangingPunct="0">
              <a:lnSpc>
                <a:spcPct val="90000"/>
              </a:lnSpc>
              <a:spcBef>
                <a:spcPct val="0"/>
              </a:spcBef>
              <a:spcAft>
                <a:spcPct val="0"/>
              </a:spcAft>
              <a:defRPr sz="3600" b="1">
                <a:solidFill>
                  <a:srgbClr val="204392"/>
                </a:solidFill>
                <a:latin typeface="Arial" pitchFamily="34" charset="0"/>
              </a:defRPr>
            </a:lvl5pPr>
            <a:lvl6pPr marL="457200" algn="l" rtl="0" fontAlgn="base">
              <a:lnSpc>
                <a:spcPct val="90000"/>
              </a:lnSpc>
              <a:spcBef>
                <a:spcPct val="0"/>
              </a:spcBef>
              <a:spcAft>
                <a:spcPct val="0"/>
              </a:spcAft>
              <a:defRPr sz="3600" b="1">
                <a:solidFill>
                  <a:srgbClr val="204392"/>
                </a:solidFill>
                <a:latin typeface="Arial" pitchFamily="34" charset="0"/>
              </a:defRPr>
            </a:lvl6pPr>
            <a:lvl7pPr marL="914400" algn="l" rtl="0" fontAlgn="base">
              <a:lnSpc>
                <a:spcPct val="90000"/>
              </a:lnSpc>
              <a:spcBef>
                <a:spcPct val="0"/>
              </a:spcBef>
              <a:spcAft>
                <a:spcPct val="0"/>
              </a:spcAft>
              <a:defRPr sz="3600" b="1">
                <a:solidFill>
                  <a:srgbClr val="204392"/>
                </a:solidFill>
                <a:latin typeface="Arial" pitchFamily="34" charset="0"/>
              </a:defRPr>
            </a:lvl7pPr>
            <a:lvl8pPr marL="1371600" algn="l" rtl="0" fontAlgn="base">
              <a:lnSpc>
                <a:spcPct val="90000"/>
              </a:lnSpc>
              <a:spcBef>
                <a:spcPct val="0"/>
              </a:spcBef>
              <a:spcAft>
                <a:spcPct val="0"/>
              </a:spcAft>
              <a:defRPr sz="3600" b="1">
                <a:solidFill>
                  <a:srgbClr val="204392"/>
                </a:solidFill>
                <a:latin typeface="Arial" pitchFamily="34" charset="0"/>
              </a:defRPr>
            </a:lvl8pPr>
            <a:lvl9pPr marL="1828800" algn="l" rtl="0" fontAlgn="base">
              <a:lnSpc>
                <a:spcPct val="90000"/>
              </a:lnSpc>
              <a:spcBef>
                <a:spcPct val="0"/>
              </a:spcBef>
              <a:spcAft>
                <a:spcPct val="0"/>
              </a:spcAft>
              <a:defRPr sz="3600" b="1">
                <a:solidFill>
                  <a:srgbClr val="204392"/>
                </a:solidFill>
                <a:latin typeface="Arial" pitchFamily="34" charset="0"/>
              </a:defRPr>
            </a:lvl9pPr>
          </a:lstStyle>
          <a:p>
            <a:pPr algn="ctr" eaLnBrk="1" hangingPunct="1">
              <a:defRPr/>
            </a:pPr>
            <a:r>
              <a:rPr lang="es-ES_tradnl" altLang="es-CL" sz="2600" dirty="0">
                <a:solidFill>
                  <a:srgbClr val="417204"/>
                </a:solidFill>
                <a:ea typeface="+mn-ea"/>
                <a:cs typeface="+mn-cs"/>
              </a:rPr>
              <a:t>Estudio de Ingeniería del Proyecto</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85C6A137-6772-D842-9ADF-BC1D8E6E4AE0}"/>
              </a:ext>
            </a:extLst>
          </p:cNvPr>
          <p:cNvSpPr>
            <a:spLocks noGrp="1" noChangeArrowheads="1"/>
          </p:cNvSpPr>
          <p:nvPr>
            <p:ph type="title"/>
          </p:nvPr>
        </p:nvSpPr>
        <p:spPr>
          <a:xfrm>
            <a:off x="460375" y="1211263"/>
            <a:ext cx="8266113" cy="1003300"/>
          </a:xfrm>
        </p:spPr>
        <p:txBody>
          <a:bodyPr/>
          <a:lstStyle/>
          <a:p>
            <a:pPr>
              <a:defRPr/>
            </a:pPr>
            <a:r>
              <a:rPr lang="es-ES_tradnl" altLang="es-CL" sz="2000" dirty="0">
                <a:solidFill>
                  <a:schemeClr val="bg1">
                    <a:lumMod val="10000"/>
                  </a:schemeClr>
                </a:solidFill>
              </a:rPr>
              <a:t>Además de la inversión, influyen otros aspectos como los costos de operación, que pueden crecer en forma discreta frente a la mayor capacidad demandada </a:t>
            </a:r>
          </a:p>
        </p:txBody>
      </p:sp>
      <p:sp>
        <p:nvSpPr>
          <p:cNvPr id="67587" name="Text Box 2">
            <a:extLst>
              <a:ext uri="{FF2B5EF4-FFF2-40B4-BE49-F238E27FC236}">
                <a16:creationId xmlns:a16="http://schemas.microsoft.com/office/drawing/2014/main" id="{DA79A77B-40D8-8446-9B7F-209191112B52}"/>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5" name="Text Box 4">
            <a:extLst>
              <a:ext uri="{FF2B5EF4-FFF2-40B4-BE49-F238E27FC236}">
                <a16:creationId xmlns:a16="http://schemas.microsoft.com/office/drawing/2014/main" id="{56C0555A-C925-2042-96E4-151B3D9D7DA7}"/>
              </a:ext>
            </a:extLst>
          </p:cNvPr>
          <p:cNvSpPr txBox="1">
            <a:spLocks noChangeArrowheads="1"/>
          </p:cNvSpPr>
          <p:nvPr/>
        </p:nvSpPr>
        <p:spPr bwMode="auto">
          <a:xfrm>
            <a:off x="460375" y="749300"/>
            <a:ext cx="8496300" cy="461963"/>
          </a:xfrm>
          <a:prstGeom prst="rect">
            <a:avLst/>
          </a:prstGeom>
          <a:noFill/>
          <a:ln>
            <a:noFill/>
          </a:ln>
          <a:effectLst/>
        </p:spPr>
        <p:txBody>
          <a:bodyPr>
            <a:spAutoFit/>
          </a:bodyPr>
          <a:lstStyle/>
          <a:p>
            <a:pPr eaLnBrk="1" hangingPunct="1">
              <a:defRPr/>
            </a:pPr>
            <a:r>
              <a:rPr lang="es-CL" altLang="es-CL" sz="2400" dirty="0">
                <a:solidFill>
                  <a:schemeClr val="bg2">
                    <a:lumMod val="90000"/>
                    <a:lumOff val="10000"/>
                  </a:schemeClr>
                </a:solidFill>
              </a:rPr>
              <a:t>Estudio de Tamaño o Capacidad</a:t>
            </a:r>
          </a:p>
        </p:txBody>
      </p:sp>
      <p:pic>
        <p:nvPicPr>
          <p:cNvPr id="2" name="Imagen 1">
            <a:extLst>
              <a:ext uri="{FF2B5EF4-FFF2-40B4-BE49-F238E27FC236}">
                <a16:creationId xmlns:a16="http://schemas.microsoft.com/office/drawing/2014/main" id="{1A0388B4-246A-0342-9A5D-AA1EBF34CACB}"/>
              </a:ext>
            </a:extLst>
          </p:cNvPr>
          <p:cNvPicPr>
            <a:picLocks noChangeAspect="1"/>
          </p:cNvPicPr>
          <p:nvPr/>
        </p:nvPicPr>
        <p:blipFill>
          <a:blip r:embed="rId2"/>
          <a:stretch>
            <a:fillRect/>
          </a:stretch>
        </p:blipFill>
        <p:spPr>
          <a:xfrm>
            <a:off x="4219575" y="3529013"/>
            <a:ext cx="4506913" cy="2347912"/>
          </a:xfrm>
          <a:prstGeom prst="rect">
            <a:avLst/>
          </a:prstGeom>
          <a:solidFill>
            <a:schemeClr val="accent1">
              <a:lumMod val="40000"/>
              <a:lumOff val="60000"/>
            </a:schemeClr>
          </a:solidFill>
        </p:spPr>
      </p:pic>
      <p:sp>
        <p:nvSpPr>
          <p:cNvPr id="7" name="Rectangle 3">
            <a:extLst>
              <a:ext uri="{FF2B5EF4-FFF2-40B4-BE49-F238E27FC236}">
                <a16:creationId xmlns:a16="http://schemas.microsoft.com/office/drawing/2014/main" id="{A366C6FF-FD27-8246-AEDC-25E0B9AF7629}"/>
              </a:ext>
            </a:extLst>
          </p:cNvPr>
          <p:cNvSpPr txBox="1">
            <a:spLocks noChangeArrowheads="1"/>
          </p:cNvSpPr>
          <p:nvPr/>
        </p:nvSpPr>
        <p:spPr bwMode="auto">
          <a:xfrm>
            <a:off x="503238" y="3529013"/>
            <a:ext cx="35052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285750" indent="-285750" algn="l" rtl="0" eaLnBrk="0" fontAlgn="base" hangingPunct="0">
              <a:lnSpc>
                <a:spcPct val="90000"/>
              </a:lnSpc>
              <a:spcBef>
                <a:spcPct val="30000"/>
              </a:spcBef>
              <a:spcAft>
                <a:spcPct val="0"/>
              </a:spcAft>
              <a:buClr>
                <a:srgbClr val="037C03"/>
              </a:buClr>
              <a:buSzPct val="85000"/>
              <a:buFont typeface="Wingdings" pitchFamily="2" charset="2"/>
              <a:buChar char="l"/>
              <a:defRPr sz="2400" b="1">
                <a:solidFill>
                  <a:srgbClr val="000000"/>
                </a:solidFill>
                <a:latin typeface="+mn-lt"/>
                <a:ea typeface="+mn-ea"/>
                <a:cs typeface="+mn-cs"/>
              </a:defRPr>
            </a:lvl1pPr>
            <a:lvl2pPr marL="685800" indent="-228600" algn="l" rtl="0" eaLnBrk="0" fontAlgn="base" hangingPunct="0">
              <a:lnSpc>
                <a:spcPct val="90000"/>
              </a:lnSpc>
              <a:spcBef>
                <a:spcPct val="30000"/>
              </a:spcBef>
              <a:spcAft>
                <a:spcPct val="0"/>
              </a:spcAft>
              <a:buClr>
                <a:srgbClr val="037C03"/>
              </a:buClr>
              <a:buSzPct val="80000"/>
              <a:buFont typeface="Wingdings" pitchFamily="2" charset="2"/>
              <a:buChar char="n"/>
              <a:defRPr b="1">
                <a:solidFill>
                  <a:srgbClr val="000000"/>
                </a:solidFill>
                <a:latin typeface="+mn-lt"/>
              </a:defRPr>
            </a:lvl2pPr>
            <a:lvl3pPr marL="1143000" indent="-228600" algn="l" rtl="0" eaLnBrk="0" fontAlgn="base" hangingPunct="0">
              <a:lnSpc>
                <a:spcPct val="90000"/>
              </a:lnSpc>
              <a:spcBef>
                <a:spcPct val="30000"/>
              </a:spcBef>
              <a:spcAft>
                <a:spcPct val="0"/>
              </a:spcAft>
              <a:buClr>
                <a:srgbClr val="037C03"/>
              </a:buClr>
              <a:buSzPct val="75000"/>
              <a:buFont typeface="Wingdings" pitchFamily="2" charset="2"/>
              <a:buChar char="u"/>
              <a:defRPr b="1">
                <a:solidFill>
                  <a:srgbClr val="000000"/>
                </a:solidFill>
                <a:latin typeface="+mn-lt"/>
              </a:defRPr>
            </a:lvl3pPr>
            <a:lvl4pPr marL="1543050" indent="-171450" algn="l" rtl="0" eaLnBrk="0" fontAlgn="base" hangingPunct="0">
              <a:lnSpc>
                <a:spcPct val="90000"/>
              </a:lnSpc>
              <a:spcBef>
                <a:spcPct val="30000"/>
              </a:spcBef>
              <a:spcAft>
                <a:spcPct val="0"/>
              </a:spcAft>
              <a:buClr>
                <a:srgbClr val="037C03"/>
              </a:buClr>
              <a:buSzPct val="80000"/>
              <a:buFont typeface="Wingdings" pitchFamily="2" charset="2"/>
              <a:buChar char="l"/>
              <a:defRPr sz="1400" b="1">
                <a:solidFill>
                  <a:srgbClr val="000000"/>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rgbClr val="000000"/>
                </a:solidFill>
                <a:latin typeface="+mn-lt"/>
              </a:defRPr>
            </a:lvl5pPr>
            <a:lvl6pPr marL="2457450" indent="-171450" algn="l" rtl="0" fontAlgn="base">
              <a:lnSpc>
                <a:spcPct val="90000"/>
              </a:lnSpc>
              <a:spcBef>
                <a:spcPct val="30000"/>
              </a:spcBef>
              <a:spcAft>
                <a:spcPct val="0"/>
              </a:spcAft>
              <a:buSzPct val="100000"/>
              <a:buChar char="–"/>
              <a:defRPr sz="1400" b="1">
                <a:solidFill>
                  <a:srgbClr val="000000"/>
                </a:solidFill>
                <a:latin typeface="+mn-lt"/>
              </a:defRPr>
            </a:lvl6pPr>
            <a:lvl7pPr marL="2914650" indent="-171450" algn="l" rtl="0" fontAlgn="base">
              <a:lnSpc>
                <a:spcPct val="90000"/>
              </a:lnSpc>
              <a:spcBef>
                <a:spcPct val="30000"/>
              </a:spcBef>
              <a:spcAft>
                <a:spcPct val="0"/>
              </a:spcAft>
              <a:buSzPct val="100000"/>
              <a:buChar char="–"/>
              <a:defRPr sz="1400" b="1">
                <a:solidFill>
                  <a:srgbClr val="000000"/>
                </a:solidFill>
                <a:latin typeface="+mn-lt"/>
              </a:defRPr>
            </a:lvl7pPr>
            <a:lvl8pPr marL="3371850" indent="-171450" algn="l" rtl="0" fontAlgn="base">
              <a:lnSpc>
                <a:spcPct val="90000"/>
              </a:lnSpc>
              <a:spcBef>
                <a:spcPct val="30000"/>
              </a:spcBef>
              <a:spcAft>
                <a:spcPct val="0"/>
              </a:spcAft>
              <a:buSzPct val="100000"/>
              <a:buChar char="–"/>
              <a:defRPr sz="1400" b="1">
                <a:solidFill>
                  <a:srgbClr val="000000"/>
                </a:solidFill>
                <a:latin typeface="+mn-lt"/>
              </a:defRPr>
            </a:lvl8pPr>
            <a:lvl9pPr marL="3829050" indent="-171450" algn="l" rtl="0" fontAlgn="base">
              <a:lnSpc>
                <a:spcPct val="90000"/>
              </a:lnSpc>
              <a:spcBef>
                <a:spcPct val="30000"/>
              </a:spcBef>
              <a:spcAft>
                <a:spcPct val="0"/>
              </a:spcAft>
              <a:buSzPct val="100000"/>
              <a:buChar char="–"/>
              <a:defRPr sz="1400" b="1">
                <a:solidFill>
                  <a:srgbClr val="000000"/>
                </a:solidFill>
                <a:latin typeface="+mn-lt"/>
              </a:defRPr>
            </a:lvl9pPr>
          </a:lstStyle>
          <a:p>
            <a:pPr>
              <a:defRPr/>
            </a:pPr>
            <a:r>
              <a:rPr lang="es-ES_tradnl" altLang="es-CL" sz="1800" kern="0" dirty="0"/>
              <a:t>El tamaño influye en diversas variables</a:t>
            </a:r>
          </a:p>
          <a:p>
            <a:pPr>
              <a:defRPr/>
            </a:pPr>
            <a:r>
              <a:rPr lang="es-ES_tradnl" altLang="es-CL" sz="1800" kern="0" dirty="0"/>
              <a:t>Generando economías de escala, a mayor volumen, menor costo unitario        (</a:t>
            </a:r>
            <a:r>
              <a:rPr lang="es-ES_tradnl" altLang="es-CL" sz="1800" dirty="0"/>
              <a:t>I1 = I0 [T1</a:t>
            </a:r>
            <a:r>
              <a:rPr lang="en-US" altLang="es-CL" sz="1800" dirty="0"/>
              <a:t>/T0]**α)</a:t>
            </a:r>
          </a:p>
          <a:p>
            <a:pPr>
              <a:defRPr/>
            </a:pPr>
            <a:r>
              <a:rPr lang="es-ES_tradnl" altLang="es-CL" sz="1800" kern="0" dirty="0"/>
              <a:t>Pero puede requerir mayor inversión y mayores costos fijos</a:t>
            </a:r>
          </a:p>
          <a:p>
            <a:pPr>
              <a:defRPr/>
            </a:pPr>
            <a:endParaRPr lang="es-ES_tradnl" altLang="es-CL" sz="1800" kern="0" dirty="0"/>
          </a:p>
        </p:txBody>
      </p:sp>
      <p:graphicFrame>
        <p:nvGraphicFramePr>
          <p:cNvPr id="3" name="Tabla 2">
            <a:extLst>
              <a:ext uri="{FF2B5EF4-FFF2-40B4-BE49-F238E27FC236}">
                <a16:creationId xmlns:a16="http://schemas.microsoft.com/office/drawing/2014/main" id="{EE870495-92CD-3C45-9F27-4E4017E2A012}"/>
              </a:ext>
            </a:extLst>
          </p:cNvPr>
          <p:cNvGraphicFramePr>
            <a:graphicFrameLocks noGrp="1"/>
          </p:cNvGraphicFramePr>
          <p:nvPr/>
        </p:nvGraphicFramePr>
        <p:xfrm>
          <a:off x="530225" y="2338388"/>
          <a:ext cx="7985125" cy="1190625"/>
        </p:xfrm>
        <a:graphic>
          <a:graphicData uri="http://schemas.openxmlformats.org/drawingml/2006/table">
            <a:tbl>
              <a:tblPr firstRow="1" bandRow="1">
                <a:tableStyleId>{5C22544A-7EE6-4342-B048-85BDC9FD1C3A}</a:tableStyleId>
              </a:tblPr>
              <a:tblGrid>
                <a:gridCol w="4042042">
                  <a:extLst>
                    <a:ext uri="{9D8B030D-6E8A-4147-A177-3AD203B41FA5}">
                      <a16:colId xmlns:a16="http://schemas.microsoft.com/office/drawing/2014/main" val="20000"/>
                    </a:ext>
                  </a:extLst>
                </a:gridCol>
                <a:gridCol w="3943083">
                  <a:extLst>
                    <a:ext uri="{9D8B030D-6E8A-4147-A177-3AD203B41FA5}">
                      <a16:colId xmlns:a16="http://schemas.microsoft.com/office/drawing/2014/main" val="20001"/>
                    </a:ext>
                  </a:extLst>
                </a:gridCol>
              </a:tblGrid>
              <a:tr h="1190625">
                <a:tc>
                  <a:txBody>
                    <a:bodyPr/>
                    <a:lstStyle/>
                    <a:p>
                      <a:pPr marL="285750" indent="-285750">
                        <a:buFont typeface="Arial" panose="020B0604020202020204" pitchFamily="34" charset="0"/>
                        <a:buChar char="•"/>
                      </a:pPr>
                      <a:r>
                        <a:rPr lang="es-ES_tradnl" altLang="es-CL" sz="1600" dirty="0">
                          <a:solidFill>
                            <a:schemeClr val="bg1">
                              <a:lumMod val="10000"/>
                            </a:schemeClr>
                          </a:solidFill>
                        </a:rPr>
                        <a:t>Turnos-personal </a:t>
                      </a:r>
                    </a:p>
                    <a:p>
                      <a:pPr marL="285750" indent="-285750">
                        <a:buFont typeface="Arial" panose="020B0604020202020204" pitchFamily="34" charset="0"/>
                        <a:buChar char="•"/>
                      </a:pPr>
                      <a:r>
                        <a:rPr lang="es-ES_tradnl" altLang="es-CL" sz="1600" dirty="0">
                          <a:solidFill>
                            <a:schemeClr val="bg1">
                              <a:lumMod val="10000"/>
                            </a:schemeClr>
                          </a:solidFill>
                        </a:rPr>
                        <a:t>Adquisición de equipos y espacios</a:t>
                      </a:r>
                    </a:p>
                    <a:p>
                      <a:pPr marL="285750" indent="-285750">
                        <a:buFont typeface="Arial" panose="020B0604020202020204" pitchFamily="34" charset="0"/>
                        <a:buChar char="•"/>
                      </a:pPr>
                      <a:r>
                        <a:rPr lang="es-ES_tradnl" altLang="es-CL" sz="1600" dirty="0">
                          <a:solidFill>
                            <a:schemeClr val="bg1">
                              <a:lumMod val="10000"/>
                            </a:schemeClr>
                          </a:solidFill>
                        </a:rPr>
                        <a:t>Requerimientos de control y gestión</a:t>
                      </a:r>
                    </a:p>
                  </a:txBody>
                  <a:tcPr marL="91449" marR="91449" marT="45729" marB="4572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285750" indent="-285750" algn="l" defTabSz="914400" rtl="0" eaLnBrk="1" latinLnBrk="0" hangingPunct="1">
                        <a:buFont typeface="Arial" panose="020B0604020202020204" pitchFamily="34" charset="0"/>
                        <a:buChar char="•"/>
                      </a:pPr>
                      <a:r>
                        <a:rPr lang="es-ES_tradnl" altLang="es-CL" sz="1600" b="1" kern="1200" dirty="0">
                          <a:solidFill>
                            <a:schemeClr val="bg1">
                              <a:lumMod val="10000"/>
                            </a:schemeClr>
                          </a:solidFill>
                          <a:latin typeface="+mn-lt"/>
                          <a:ea typeface="+mn-ea"/>
                          <a:cs typeface="+mn-cs"/>
                        </a:rPr>
                        <a:t>Cobertura</a:t>
                      </a:r>
                      <a:r>
                        <a:rPr lang="es-ES_tradnl" altLang="es-CL" sz="1600" b="1" kern="1200" baseline="0" dirty="0">
                          <a:solidFill>
                            <a:schemeClr val="bg1">
                              <a:lumMod val="10000"/>
                            </a:schemeClr>
                          </a:solidFill>
                          <a:latin typeface="+mn-lt"/>
                          <a:ea typeface="+mn-ea"/>
                          <a:cs typeface="+mn-cs"/>
                        </a:rPr>
                        <a:t> geográfica</a:t>
                      </a:r>
                      <a:endParaRPr lang="es-ES_tradnl" altLang="es-CL" sz="1600" b="1" kern="1200" dirty="0">
                        <a:solidFill>
                          <a:schemeClr val="bg1">
                            <a:lumMod val="10000"/>
                          </a:schemeClr>
                        </a:solidFill>
                        <a:latin typeface="+mn-lt"/>
                        <a:ea typeface="+mn-ea"/>
                        <a:cs typeface="+mn-cs"/>
                      </a:endParaRPr>
                    </a:p>
                    <a:p>
                      <a:pPr marL="285750" indent="-285750" algn="l" defTabSz="914400" rtl="0" eaLnBrk="1" latinLnBrk="0" hangingPunct="1">
                        <a:buFont typeface="Arial" panose="020B0604020202020204" pitchFamily="34" charset="0"/>
                        <a:buChar char="•"/>
                      </a:pPr>
                      <a:r>
                        <a:rPr lang="es-ES_tradnl" altLang="es-CL" sz="1600" b="1" kern="1200" dirty="0">
                          <a:solidFill>
                            <a:schemeClr val="bg1">
                              <a:lumMod val="10000"/>
                            </a:schemeClr>
                          </a:solidFill>
                          <a:latin typeface="+mn-lt"/>
                          <a:ea typeface="+mn-ea"/>
                          <a:cs typeface="+mn-cs"/>
                        </a:rPr>
                        <a:t>Inventarios (productos</a:t>
                      </a:r>
                      <a:r>
                        <a:rPr lang="es-ES_tradnl" altLang="es-CL" sz="1600" b="1" kern="1200" baseline="0" dirty="0">
                          <a:solidFill>
                            <a:schemeClr val="bg1">
                              <a:lumMod val="10000"/>
                            </a:schemeClr>
                          </a:solidFill>
                          <a:latin typeface="+mn-lt"/>
                          <a:ea typeface="+mn-ea"/>
                          <a:cs typeface="+mn-cs"/>
                        </a:rPr>
                        <a:t> – repuestos)</a:t>
                      </a:r>
                    </a:p>
                    <a:p>
                      <a:pPr marL="285750" indent="-285750" algn="l" defTabSz="914400" rtl="0" eaLnBrk="1" latinLnBrk="0" hangingPunct="1">
                        <a:buFont typeface="Arial" panose="020B0604020202020204" pitchFamily="34" charset="0"/>
                        <a:buChar char="•"/>
                      </a:pPr>
                      <a:r>
                        <a:rPr lang="es-ES_tradnl" altLang="es-CL" sz="1600" b="1" kern="1200" baseline="0" dirty="0">
                          <a:solidFill>
                            <a:schemeClr val="bg1">
                              <a:lumMod val="10000"/>
                            </a:schemeClr>
                          </a:solidFill>
                          <a:latin typeface="+mn-lt"/>
                          <a:ea typeface="+mn-ea"/>
                          <a:cs typeface="+mn-cs"/>
                        </a:rPr>
                        <a:t>Capital de trabajo</a:t>
                      </a:r>
                      <a:endParaRPr lang="es-ES_tradnl" altLang="es-CL" sz="1600" b="1" kern="1200" dirty="0">
                        <a:solidFill>
                          <a:schemeClr val="bg1">
                            <a:lumMod val="10000"/>
                          </a:schemeClr>
                        </a:solidFill>
                        <a:latin typeface="+mn-lt"/>
                        <a:ea typeface="+mn-ea"/>
                        <a:cs typeface="+mn-cs"/>
                      </a:endParaRPr>
                    </a:p>
                    <a:p>
                      <a:pPr marL="285750" indent="-285750" algn="l" defTabSz="914400" rtl="0" eaLnBrk="1" latinLnBrk="0" hangingPunct="1">
                        <a:buFont typeface="Arial" panose="020B0604020202020204" pitchFamily="34" charset="0"/>
                        <a:buChar char="•"/>
                      </a:pPr>
                      <a:endParaRPr lang="es-CL" sz="1600" b="1" kern="1200" dirty="0">
                        <a:solidFill>
                          <a:schemeClr val="bg1">
                            <a:lumMod val="10000"/>
                          </a:schemeClr>
                        </a:solidFill>
                        <a:latin typeface="+mn-lt"/>
                        <a:ea typeface="+mn-ea"/>
                        <a:cs typeface="+mn-cs"/>
                      </a:endParaRPr>
                    </a:p>
                  </a:txBody>
                  <a:tcPr marL="91449" marR="91449" marT="45729" marB="45729">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162B5E7D-1746-124F-A4BC-7FE38CB69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852066"/>
            <a:ext cx="8915400"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4">
            <a:extLst>
              <a:ext uri="{FF2B5EF4-FFF2-40B4-BE49-F238E27FC236}">
                <a16:creationId xmlns:a16="http://schemas.microsoft.com/office/drawing/2014/main" id="{B860C997-F076-9B44-826C-02C8A3C852CB}"/>
              </a:ext>
            </a:extLst>
          </p:cNvPr>
          <p:cNvSpPr>
            <a:spLocks noChangeArrowheads="1"/>
          </p:cNvSpPr>
          <p:nvPr/>
        </p:nvSpPr>
        <p:spPr bwMode="auto">
          <a:xfrm>
            <a:off x="4813300" y="620713"/>
            <a:ext cx="3465513"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 altLang="es-CL" sz="2000">
                <a:solidFill>
                  <a:srgbClr val="204392"/>
                </a:solidFill>
              </a:rPr>
              <a:t>Relación Detallada de Estudios en la Preparación y Evaluación de Proyectos</a:t>
            </a:r>
            <a:endParaRPr lang="es-ES_tradnl" altLang="es-CL" sz="2000">
              <a:solidFill>
                <a:srgbClr val="204392"/>
              </a:solidFill>
            </a:endParaRPr>
          </a:p>
        </p:txBody>
      </p:sp>
      <p:grpSp>
        <p:nvGrpSpPr>
          <p:cNvPr id="68612" name="Group 11">
            <a:extLst>
              <a:ext uri="{FF2B5EF4-FFF2-40B4-BE49-F238E27FC236}">
                <a16:creationId xmlns:a16="http://schemas.microsoft.com/office/drawing/2014/main" id="{F0B35581-1341-E74C-A5C1-AB90D6602A56}"/>
              </a:ext>
            </a:extLst>
          </p:cNvPr>
          <p:cNvGrpSpPr>
            <a:grpSpLocks/>
          </p:cNvGrpSpPr>
          <p:nvPr/>
        </p:nvGrpSpPr>
        <p:grpSpPr bwMode="auto">
          <a:xfrm>
            <a:off x="2319338" y="5986463"/>
            <a:ext cx="6140450" cy="293687"/>
            <a:chOff x="1461" y="3771"/>
            <a:chExt cx="3868" cy="185"/>
          </a:xfrm>
        </p:grpSpPr>
        <p:sp>
          <p:nvSpPr>
            <p:cNvPr id="68615" name="Rectangle 5">
              <a:extLst>
                <a:ext uri="{FF2B5EF4-FFF2-40B4-BE49-F238E27FC236}">
                  <a16:creationId xmlns:a16="http://schemas.microsoft.com/office/drawing/2014/main" id="{5B8F4F14-E403-F14A-9C16-AA74CFDBA6FC}"/>
                </a:ext>
              </a:extLst>
            </p:cNvPr>
            <p:cNvSpPr>
              <a:spLocks noChangeArrowheads="1"/>
            </p:cNvSpPr>
            <p:nvPr/>
          </p:nvSpPr>
          <p:spPr bwMode="auto">
            <a:xfrm>
              <a:off x="1461" y="3788"/>
              <a:ext cx="3868"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8616" name="Rectangle 6">
              <a:extLst>
                <a:ext uri="{FF2B5EF4-FFF2-40B4-BE49-F238E27FC236}">
                  <a16:creationId xmlns:a16="http://schemas.microsoft.com/office/drawing/2014/main" id="{3993F4BE-82A1-D446-B203-C3818ADF9837}"/>
                </a:ext>
              </a:extLst>
            </p:cNvPr>
            <p:cNvSpPr>
              <a:spLocks noChangeArrowheads="1"/>
            </p:cNvSpPr>
            <p:nvPr/>
          </p:nvSpPr>
          <p:spPr bwMode="auto">
            <a:xfrm>
              <a:off x="1461" y="3788"/>
              <a:ext cx="31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INTERRELACIONES ENTRE LOS ESTUDIOS PARA PREPARAR Y EVALUAR UN PROYECTO</a:t>
              </a:r>
              <a:endParaRPr lang="es-ES_tradnl" altLang="es-CL"/>
            </a:p>
          </p:txBody>
        </p:sp>
        <p:sp>
          <p:nvSpPr>
            <p:cNvPr id="68617" name="Rectangle 7">
              <a:extLst>
                <a:ext uri="{FF2B5EF4-FFF2-40B4-BE49-F238E27FC236}">
                  <a16:creationId xmlns:a16="http://schemas.microsoft.com/office/drawing/2014/main" id="{715CDE86-5D66-D243-9B57-28CC7A03AAF8}"/>
                </a:ext>
              </a:extLst>
            </p:cNvPr>
            <p:cNvSpPr>
              <a:spLocks noChangeArrowheads="1"/>
            </p:cNvSpPr>
            <p:nvPr/>
          </p:nvSpPr>
          <p:spPr bwMode="auto">
            <a:xfrm>
              <a:off x="4649" y="3771"/>
              <a:ext cx="6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700">
                  <a:solidFill>
                    <a:srgbClr val="000000"/>
                  </a:solidFill>
                </a:rPr>
                <a:t>(*)</a:t>
              </a:r>
              <a:endParaRPr lang="es-ES_tradnl" altLang="es-CL"/>
            </a:p>
          </p:txBody>
        </p:sp>
        <p:sp>
          <p:nvSpPr>
            <p:cNvPr id="68618" name="Rectangle 8">
              <a:extLst>
                <a:ext uri="{FF2B5EF4-FFF2-40B4-BE49-F238E27FC236}">
                  <a16:creationId xmlns:a16="http://schemas.microsoft.com/office/drawing/2014/main" id="{02E9192A-E701-9F4F-A864-F3D7780F2783}"/>
                </a:ext>
              </a:extLst>
            </p:cNvPr>
            <p:cNvSpPr>
              <a:spLocks noChangeArrowheads="1"/>
            </p:cNvSpPr>
            <p:nvPr/>
          </p:nvSpPr>
          <p:spPr bwMode="auto">
            <a:xfrm>
              <a:off x="1496" y="3869"/>
              <a:ext cx="3830"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68619" name="Rectangle 9">
              <a:extLst>
                <a:ext uri="{FF2B5EF4-FFF2-40B4-BE49-F238E27FC236}">
                  <a16:creationId xmlns:a16="http://schemas.microsoft.com/office/drawing/2014/main" id="{7387DFBF-FA77-8646-A7CE-9AF18268CC7E}"/>
                </a:ext>
              </a:extLst>
            </p:cNvPr>
            <p:cNvSpPr>
              <a:spLocks noChangeArrowheads="1"/>
            </p:cNvSpPr>
            <p:nvPr/>
          </p:nvSpPr>
          <p:spPr bwMode="auto">
            <a:xfrm>
              <a:off x="1496" y="3875"/>
              <a:ext cx="221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800" b="0">
                  <a:solidFill>
                    <a:srgbClr val="000000"/>
                  </a:solidFill>
                </a:rPr>
                <a:t>(*)  Adaptado de Evaluación de Proyectos, Nassir y Reinaldo Sapag, (c) 1997</a:t>
              </a:r>
              <a:endParaRPr lang="es-ES_tradnl" altLang="es-CL"/>
            </a:p>
          </p:txBody>
        </p:sp>
        <p:sp>
          <p:nvSpPr>
            <p:cNvPr id="68620" name="Rectangle 10">
              <a:extLst>
                <a:ext uri="{FF2B5EF4-FFF2-40B4-BE49-F238E27FC236}">
                  <a16:creationId xmlns:a16="http://schemas.microsoft.com/office/drawing/2014/main" id="{1E668698-9AE2-9E47-982A-C919C19CB696}"/>
                </a:ext>
              </a:extLst>
            </p:cNvPr>
            <p:cNvSpPr>
              <a:spLocks noChangeArrowheads="1"/>
            </p:cNvSpPr>
            <p:nvPr/>
          </p:nvSpPr>
          <p:spPr bwMode="auto">
            <a:xfrm>
              <a:off x="3725" y="3870"/>
              <a:ext cx="15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b="0">
                  <a:solidFill>
                    <a:srgbClr val="000000"/>
                  </a:solidFill>
                </a:rPr>
                <a:t>, J.Elliott, para Escuela de Ingeniería Civil, U.D.P.</a:t>
              </a:r>
              <a:endParaRPr lang="es-ES_tradnl" altLang="es-CL"/>
            </a:p>
          </p:txBody>
        </p:sp>
      </p:grpSp>
      <p:sp>
        <p:nvSpPr>
          <p:cNvPr id="68613" name="Text Box 2">
            <a:extLst>
              <a:ext uri="{FF2B5EF4-FFF2-40B4-BE49-F238E27FC236}">
                <a16:creationId xmlns:a16="http://schemas.microsoft.com/office/drawing/2014/main" id="{840DFAEE-9562-EA4E-AA26-62B312D9413D}"/>
              </a:ext>
            </a:extLst>
          </p:cNvPr>
          <p:cNvSpPr txBox="1">
            <a:spLocks noChangeArrowheads="1"/>
          </p:cNvSpPr>
          <p:nvPr/>
        </p:nvSpPr>
        <p:spPr bwMode="auto">
          <a:xfrm>
            <a:off x="395288" y="333375"/>
            <a:ext cx="8424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CL" altLang="es-CL" sz="2000">
                <a:solidFill>
                  <a:srgbClr val="800000"/>
                </a:solidFill>
              </a:rPr>
              <a:t>LA EVALUACIÓN DE PROYECTOS COMO UN PROCESO</a:t>
            </a:r>
            <a:endParaRPr lang="es-ES" altLang="es-CL" sz="2000">
              <a:solidFill>
                <a:srgbClr val="800000"/>
              </a:solidFill>
            </a:endParaRPr>
          </a:p>
        </p:txBody>
      </p:sp>
      <p:sp>
        <p:nvSpPr>
          <p:cNvPr id="68614" name="Flecha arriba 1">
            <a:extLst>
              <a:ext uri="{FF2B5EF4-FFF2-40B4-BE49-F238E27FC236}">
                <a16:creationId xmlns:a16="http://schemas.microsoft.com/office/drawing/2014/main" id="{DD9DDE8E-3783-9548-9993-3B697CFC4A25}"/>
              </a:ext>
            </a:extLst>
          </p:cNvPr>
          <p:cNvSpPr>
            <a:spLocks noChangeArrowheads="1"/>
          </p:cNvSpPr>
          <p:nvPr/>
        </p:nvSpPr>
        <p:spPr bwMode="auto">
          <a:xfrm rot="2659901">
            <a:off x="1758950" y="4929188"/>
            <a:ext cx="1081088" cy="1152525"/>
          </a:xfrm>
          <a:prstGeom prst="upArrow">
            <a:avLst>
              <a:gd name="adj1" fmla="val 50000"/>
              <a:gd name="adj2" fmla="val 49972"/>
            </a:avLst>
          </a:prstGeom>
          <a:solidFill>
            <a:srgbClr val="51DC00"/>
          </a:solidFill>
          <a:ln>
            <a:noFill/>
          </a:ln>
          <a:effectLst>
            <a:outerShdw dist="107763" dir="2700000" algn="ctr" rotWithShape="0">
              <a:schemeClr val="bg2"/>
            </a:outerShdw>
          </a:effectLst>
          <a:extLst>
            <a:ext uri="{91240B29-F687-4F45-9708-019B960494DF}">
              <a14:hiddenLine xmlns:a14="http://schemas.microsoft.com/office/drawing/2010/main" w="12700" algn="ctr">
                <a:solidFill>
                  <a:srgbClr val="000000"/>
                </a:solidFill>
                <a:round/>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CL" altLang="es-CL"/>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EA09B34B-4957-2346-9BF0-6489E481E20F}"/>
              </a:ext>
            </a:extLst>
          </p:cNvPr>
          <p:cNvSpPr>
            <a:spLocks noGrp="1" noChangeArrowheads="1"/>
          </p:cNvSpPr>
          <p:nvPr>
            <p:ph type="title"/>
          </p:nvPr>
        </p:nvSpPr>
        <p:spPr>
          <a:xfrm>
            <a:off x="395288" y="752475"/>
            <a:ext cx="7162800" cy="533400"/>
          </a:xfrm>
        </p:spPr>
        <p:txBody>
          <a:bodyPr/>
          <a:lstStyle/>
          <a:p>
            <a:r>
              <a:rPr lang="es-ES_tradnl" altLang="es-CL" sz="2800"/>
              <a:t>Localización</a:t>
            </a:r>
          </a:p>
        </p:txBody>
      </p:sp>
      <p:sp>
        <p:nvSpPr>
          <p:cNvPr id="69635" name="Rectangle 3">
            <a:extLst>
              <a:ext uri="{FF2B5EF4-FFF2-40B4-BE49-F238E27FC236}">
                <a16:creationId xmlns:a16="http://schemas.microsoft.com/office/drawing/2014/main" id="{6AC8A119-38C9-1240-876B-2E5387789F43}"/>
              </a:ext>
            </a:extLst>
          </p:cNvPr>
          <p:cNvSpPr>
            <a:spLocks noGrp="1" noChangeArrowheads="1"/>
          </p:cNvSpPr>
          <p:nvPr>
            <p:ph type="body" idx="1"/>
          </p:nvPr>
        </p:nvSpPr>
        <p:spPr>
          <a:xfrm>
            <a:off x="395536" y="1412875"/>
            <a:ext cx="7848600" cy="4614863"/>
          </a:xfrm>
        </p:spPr>
        <p:txBody>
          <a:bodyPr/>
          <a:lstStyle/>
          <a:p>
            <a:pPr marL="0" indent="0">
              <a:lnSpc>
                <a:spcPct val="100000"/>
              </a:lnSpc>
              <a:buFont typeface="Wingdings" pitchFamily="2" charset="2"/>
              <a:buNone/>
            </a:pPr>
            <a:r>
              <a:rPr lang="es-ES_tradnl" altLang="es-CL" sz="1800" dirty="0"/>
              <a:t>Pueden considerarse diversas opciones para la localización de los elementos de producción  y puntos de distribución o servicio, dependiendo del producto-servicio y su nivel de virtualización o tele-operación.</a:t>
            </a:r>
          </a:p>
          <a:p>
            <a:pPr marL="0" indent="0">
              <a:lnSpc>
                <a:spcPct val="100000"/>
              </a:lnSpc>
              <a:buFont typeface="Wingdings" pitchFamily="2" charset="2"/>
              <a:buNone/>
            </a:pPr>
            <a:r>
              <a:rPr lang="es-ES_tradnl" altLang="es-CL" sz="1800" dirty="0"/>
              <a:t>La ubicación actual de instalaciones u operaciones, distribución geográfica de la demanda, distribución geográfica de los suministros, calidad y costo  de los servicios de terceros disponibles, incluyendo recursos humanos, aspectos complementarios como seguridad y otros, son aspectos que afecta las inversiones y los costos de operación.   </a:t>
            </a:r>
          </a:p>
          <a:p>
            <a:pPr marL="0" indent="0">
              <a:lnSpc>
                <a:spcPct val="100000"/>
              </a:lnSpc>
              <a:buFont typeface="Wingdings" pitchFamily="2" charset="2"/>
              <a:buNone/>
            </a:pPr>
            <a:r>
              <a:rPr lang="es-ES_tradnl" altLang="es-CL" sz="1800" dirty="0"/>
              <a:t>Otros elementos a considerar son:</a:t>
            </a:r>
            <a:endParaRPr lang="es-ES_tradnl" altLang="es-CL" sz="500" dirty="0"/>
          </a:p>
          <a:p>
            <a:pPr lvl="1"/>
            <a:r>
              <a:rPr lang="es-ES_tradnl" altLang="es-CL" sz="1600" dirty="0"/>
              <a:t>Limitaciones legales, reglamentarias que limitan localizaciones.</a:t>
            </a:r>
          </a:p>
          <a:p>
            <a:pPr lvl="1"/>
            <a:r>
              <a:rPr lang="es-ES_tradnl" altLang="es-CL" sz="1600" dirty="0"/>
              <a:t>Ecosistemas del rubro o tecnológicos.</a:t>
            </a:r>
          </a:p>
          <a:p>
            <a:pPr lvl="1"/>
            <a:r>
              <a:rPr lang="es-ES_tradnl" altLang="es-CL" sz="1600" dirty="0"/>
              <a:t>Aspectos legales y tributarios</a:t>
            </a:r>
          </a:p>
          <a:p>
            <a:pPr lvl="1"/>
            <a:r>
              <a:rPr lang="es-ES_tradnl" altLang="es-CL" sz="1600" dirty="0"/>
              <a:t>Aspectos políticos, culturales y sociales</a:t>
            </a:r>
          </a:p>
          <a:p>
            <a:pPr lvl="1"/>
            <a:r>
              <a:rPr lang="es-ES_tradnl" altLang="es-CL" sz="1600" dirty="0"/>
              <a:t>Aspectos financieros y de promoción de negocios.</a:t>
            </a:r>
          </a:p>
          <a:p>
            <a:pPr lvl="1"/>
            <a:endParaRPr lang="es-ES_tradnl" altLang="es-CL" sz="1600" dirty="0"/>
          </a:p>
        </p:txBody>
      </p:sp>
      <p:sp>
        <p:nvSpPr>
          <p:cNvPr id="69636" name="Text Box 2">
            <a:extLst>
              <a:ext uri="{FF2B5EF4-FFF2-40B4-BE49-F238E27FC236}">
                <a16:creationId xmlns:a16="http://schemas.microsoft.com/office/drawing/2014/main" id="{FE7EC71E-2FD3-5845-B4A0-9D7EC6697826}"/>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05697D7-5887-5D41-9DD3-F381D99ABAED}"/>
              </a:ext>
            </a:extLst>
          </p:cNvPr>
          <p:cNvPicPr>
            <a:picLocks noChangeAspect="1"/>
          </p:cNvPicPr>
          <p:nvPr/>
        </p:nvPicPr>
        <p:blipFill>
          <a:blip r:embed="rId2"/>
          <a:stretch>
            <a:fillRect/>
          </a:stretch>
        </p:blipFill>
        <p:spPr>
          <a:xfrm>
            <a:off x="3178203" y="2984723"/>
            <a:ext cx="5738053" cy="3180581"/>
          </a:xfrm>
          <a:prstGeom prst="rect">
            <a:avLst/>
          </a:prstGeom>
          <a:effectLst>
            <a:outerShdw blurRad="50800" dist="190500" dir="3060000" algn="ctr" rotWithShape="0">
              <a:srgbClr val="000000">
                <a:alpha val="43137"/>
              </a:srgbClr>
            </a:outerShdw>
          </a:effectLst>
        </p:spPr>
      </p:pic>
      <p:sp>
        <p:nvSpPr>
          <p:cNvPr id="70658" name="Rectangle 2">
            <a:extLst>
              <a:ext uri="{FF2B5EF4-FFF2-40B4-BE49-F238E27FC236}">
                <a16:creationId xmlns:a16="http://schemas.microsoft.com/office/drawing/2014/main" id="{03EED8F8-D2BC-C84C-AD72-4453D9F394FE}"/>
              </a:ext>
            </a:extLst>
          </p:cNvPr>
          <p:cNvSpPr>
            <a:spLocks noGrp="1" noChangeArrowheads="1"/>
          </p:cNvSpPr>
          <p:nvPr>
            <p:ph type="title"/>
          </p:nvPr>
        </p:nvSpPr>
        <p:spPr>
          <a:xfrm>
            <a:off x="395288" y="752475"/>
            <a:ext cx="7162800" cy="533400"/>
          </a:xfrm>
        </p:spPr>
        <p:txBody>
          <a:bodyPr/>
          <a:lstStyle/>
          <a:p>
            <a:r>
              <a:rPr lang="es-ES_tradnl" altLang="es-CL" sz="2800"/>
              <a:t>Localización</a:t>
            </a:r>
          </a:p>
        </p:txBody>
      </p:sp>
      <p:sp>
        <p:nvSpPr>
          <p:cNvPr id="68611" name="Rectangle 3">
            <a:extLst>
              <a:ext uri="{FF2B5EF4-FFF2-40B4-BE49-F238E27FC236}">
                <a16:creationId xmlns:a16="http://schemas.microsoft.com/office/drawing/2014/main" id="{835713AE-4F19-4D4C-9440-EFD38E465475}"/>
              </a:ext>
            </a:extLst>
          </p:cNvPr>
          <p:cNvSpPr>
            <a:spLocks noGrp="1" noChangeArrowheads="1"/>
          </p:cNvSpPr>
          <p:nvPr>
            <p:ph type="body" idx="1"/>
          </p:nvPr>
        </p:nvSpPr>
        <p:spPr>
          <a:xfrm>
            <a:off x="467544" y="1340768"/>
            <a:ext cx="5904458" cy="4896544"/>
          </a:xfrm>
        </p:spPr>
        <p:txBody>
          <a:bodyPr/>
          <a:lstStyle/>
          <a:p>
            <a:pPr marL="0" indent="0">
              <a:lnSpc>
                <a:spcPct val="100000"/>
              </a:lnSpc>
              <a:buFont typeface="Wingdings" pitchFamily="2" charset="2"/>
              <a:buNone/>
              <a:defRPr/>
            </a:pPr>
            <a:r>
              <a:rPr lang="es-ES_tradnl" altLang="es-CL" sz="2000" dirty="0"/>
              <a:t>MACRO LOCALIZACIÓN  (Países, Regiones)</a:t>
            </a:r>
          </a:p>
          <a:p>
            <a:pPr>
              <a:lnSpc>
                <a:spcPct val="100000"/>
              </a:lnSpc>
              <a:buFontTx/>
              <a:buChar char="-"/>
              <a:defRPr/>
            </a:pPr>
            <a:r>
              <a:rPr lang="es-ES_tradnl" altLang="es-CL" sz="1600" dirty="0"/>
              <a:t>Estabilidad Política</a:t>
            </a:r>
          </a:p>
          <a:p>
            <a:pPr>
              <a:lnSpc>
                <a:spcPct val="100000"/>
              </a:lnSpc>
              <a:buFontTx/>
              <a:buChar char="-"/>
              <a:defRPr/>
            </a:pPr>
            <a:r>
              <a:rPr lang="es-ES_tradnl" altLang="es-CL" sz="1600" dirty="0"/>
              <a:t>Apertura Comercial</a:t>
            </a:r>
          </a:p>
          <a:p>
            <a:pPr>
              <a:lnSpc>
                <a:spcPct val="100000"/>
              </a:lnSpc>
              <a:buFontTx/>
              <a:buChar char="-"/>
              <a:defRPr/>
            </a:pPr>
            <a:r>
              <a:rPr lang="es-ES_tradnl" altLang="es-CL" sz="1600" dirty="0"/>
              <a:t>Acceso a Mercados (</a:t>
            </a:r>
            <a:r>
              <a:rPr lang="es-ES_tradnl" altLang="es-CL" sz="1600" dirty="0" err="1"/>
              <a:t>Transfronteras</a:t>
            </a:r>
            <a:r>
              <a:rPr lang="es-ES_tradnl" altLang="es-CL" sz="1600" dirty="0"/>
              <a:t>)</a:t>
            </a:r>
          </a:p>
          <a:p>
            <a:pPr>
              <a:lnSpc>
                <a:spcPct val="100000"/>
              </a:lnSpc>
              <a:buFontTx/>
              <a:buChar char="-"/>
              <a:defRPr/>
            </a:pPr>
            <a:r>
              <a:rPr lang="es-ES_tradnl" altLang="es-CL" sz="1600" dirty="0"/>
              <a:t>Disponibilidad de Recursos Humanos</a:t>
            </a:r>
          </a:p>
          <a:p>
            <a:pPr>
              <a:lnSpc>
                <a:spcPct val="100000"/>
              </a:lnSpc>
              <a:buFontTx/>
              <a:buChar char="-"/>
              <a:defRPr/>
            </a:pPr>
            <a:r>
              <a:rPr lang="es-ES_tradnl" altLang="es-CL" sz="1600" dirty="0"/>
              <a:t>Desarrollo Tecnológico</a:t>
            </a:r>
          </a:p>
          <a:p>
            <a:pPr>
              <a:lnSpc>
                <a:spcPct val="100000"/>
              </a:lnSpc>
              <a:buFontTx/>
              <a:buChar char="-"/>
              <a:defRPr/>
            </a:pPr>
            <a:r>
              <a:rPr lang="es-ES_tradnl" altLang="es-CL" sz="1600" dirty="0"/>
              <a:t>Temas Tributarios</a:t>
            </a:r>
          </a:p>
          <a:p>
            <a:pPr>
              <a:lnSpc>
                <a:spcPct val="100000"/>
              </a:lnSpc>
              <a:buFontTx/>
              <a:buChar char="-"/>
              <a:defRPr/>
            </a:pPr>
            <a:r>
              <a:rPr lang="es-ES_tradnl" altLang="es-CL" sz="1600" dirty="0"/>
              <a:t>Infraestructura</a:t>
            </a:r>
          </a:p>
          <a:p>
            <a:pPr>
              <a:lnSpc>
                <a:spcPct val="100000"/>
              </a:lnSpc>
              <a:buFontTx/>
              <a:buChar char="-"/>
              <a:defRPr/>
            </a:pPr>
            <a:r>
              <a:rPr lang="es-ES_tradnl" altLang="es-CL" sz="1600" dirty="0"/>
              <a:t>Costos Comparativos</a:t>
            </a:r>
          </a:p>
          <a:p>
            <a:pPr>
              <a:lnSpc>
                <a:spcPct val="100000"/>
              </a:lnSpc>
              <a:buFontTx/>
              <a:buChar char="-"/>
              <a:defRPr/>
            </a:pPr>
            <a:r>
              <a:rPr lang="es-ES_tradnl" altLang="es-CL" sz="1600" dirty="0"/>
              <a:t>Disponibilidad de Servicios</a:t>
            </a:r>
          </a:p>
          <a:p>
            <a:pPr>
              <a:lnSpc>
                <a:spcPct val="100000"/>
              </a:lnSpc>
              <a:buFontTx/>
              <a:buChar char="-"/>
              <a:defRPr/>
            </a:pPr>
            <a:r>
              <a:rPr lang="es-ES_tradnl" altLang="es-CL" sz="1600" dirty="0"/>
              <a:t>Demanda Local</a:t>
            </a:r>
          </a:p>
          <a:p>
            <a:pPr>
              <a:lnSpc>
                <a:spcPct val="100000"/>
              </a:lnSpc>
              <a:buFontTx/>
              <a:buChar char="-"/>
              <a:defRPr/>
            </a:pPr>
            <a:r>
              <a:rPr lang="es-ES_tradnl" altLang="es-CL" sz="1600" dirty="0"/>
              <a:t>Perspectivas de Desarrollo</a:t>
            </a:r>
          </a:p>
          <a:p>
            <a:pPr>
              <a:lnSpc>
                <a:spcPct val="100000"/>
              </a:lnSpc>
              <a:buFontTx/>
              <a:buChar char="-"/>
              <a:defRPr/>
            </a:pPr>
            <a:endParaRPr lang="es-ES_tradnl" altLang="es-CL" sz="1600" dirty="0"/>
          </a:p>
          <a:p>
            <a:pPr marL="0" indent="0">
              <a:lnSpc>
                <a:spcPct val="100000"/>
              </a:lnSpc>
              <a:buFont typeface="Wingdings" pitchFamily="2" charset="2"/>
              <a:buNone/>
              <a:defRPr/>
            </a:pPr>
            <a:endParaRPr lang="es-ES_tradnl" altLang="es-CL" sz="1400" dirty="0"/>
          </a:p>
        </p:txBody>
      </p:sp>
      <p:sp>
        <p:nvSpPr>
          <p:cNvPr id="70660" name="Text Box 2">
            <a:extLst>
              <a:ext uri="{FF2B5EF4-FFF2-40B4-BE49-F238E27FC236}">
                <a16:creationId xmlns:a16="http://schemas.microsoft.com/office/drawing/2014/main" id="{653C1223-9CAC-8D4A-85F0-50ADF6E35924}"/>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7" name="Rectangle 3">
            <a:extLst>
              <a:ext uri="{FF2B5EF4-FFF2-40B4-BE49-F238E27FC236}">
                <a16:creationId xmlns:a16="http://schemas.microsoft.com/office/drawing/2014/main" id="{1ECD2091-2C7B-C540-BFF7-C12E71F5ACA0}"/>
              </a:ext>
            </a:extLst>
          </p:cNvPr>
          <p:cNvSpPr txBox="1">
            <a:spLocks noChangeArrowheads="1"/>
          </p:cNvSpPr>
          <p:nvPr/>
        </p:nvSpPr>
        <p:spPr bwMode="auto">
          <a:xfrm>
            <a:off x="1226340" y="5276839"/>
            <a:ext cx="3312492" cy="672927"/>
          </a:xfrm>
          <a:prstGeom prst="rect">
            <a:avLst/>
          </a:prstGeom>
          <a:solidFill>
            <a:schemeClr val="accent2">
              <a:lumMod val="20000"/>
              <a:lumOff val="80000"/>
            </a:schemeClr>
          </a:solidFill>
          <a:ln>
            <a:noFill/>
          </a:ln>
        </p:spPr>
        <p:txBody>
          <a:bodyPr vert="horz" wrap="square" lIns="90488" tIns="44450" rIns="90488" bIns="44450" numCol="1" anchor="t" anchorCtr="0" compatLnSpc="1">
            <a:prstTxWarp prst="textNoShape">
              <a:avLst/>
            </a:prstTxWarp>
          </a:bodyPr>
          <a:lstStyle>
            <a:lvl1pPr marL="285750" indent="-285750" algn="l" rtl="0" eaLnBrk="0" fontAlgn="base" hangingPunct="0">
              <a:lnSpc>
                <a:spcPct val="90000"/>
              </a:lnSpc>
              <a:spcBef>
                <a:spcPct val="30000"/>
              </a:spcBef>
              <a:spcAft>
                <a:spcPct val="0"/>
              </a:spcAft>
              <a:buClr>
                <a:srgbClr val="037C03"/>
              </a:buClr>
              <a:buSzPct val="85000"/>
              <a:buFont typeface="Wingdings" pitchFamily="2" charset="2"/>
              <a:buChar char="l"/>
              <a:defRPr sz="2400" b="1">
                <a:solidFill>
                  <a:srgbClr val="000000"/>
                </a:solidFill>
                <a:latin typeface="+mn-lt"/>
                <a:ea typeface="+mn-ea"/>
                <a:cs typeface="+mn-cs"/>
              </a:defRPr>
            </a:lvl1pPr>
            <a:lvl2pPr marL="685800" indent="-228600" algn="l" rtl="0" eaLnBrk="0" fontAlgn="base" hangingPunct="0">
              <a:lnSpc>
                <a:spcPct val="90000"/>
              </a:lnSpc>
              <a:spcBef>
                <a:spcPct val="30000"/>
              </a:spcBef>
              <a:spcAft>
                <a:spcPct val="0"/>
              </a:spcAft>
              <a:buClr>
                <a:srgbClr val="037C03"/>
              </a:buClr>
              <a:buSzPct val="80000"/>
              <a:buFont typeface="Wingdings" pitchFamily="2" charset="2"/>
              <a:buChar char="n"/>
              <a:defRPr b="1">
                <a:solidFill>
                  <a:srgbClr val="000000"/>
                </a:solidFill>
                <a:latin typeface="+mn-lt"/>
              </a:defRPr>
            </a:lvl2pPr>
            <a:lvl3pPr marL="1143000" indent="-228600" algn="l" rtl="0" eaLnBrk="0" fontAlgn="base" hangingPunct="0">
              <a:lnSpc>
                <a:spcPct val="90000"/>
              </a:lnSpc>
              <a:spcBef>
                <a:spcPct val="30000"/>
              </a:spcBef>
              <a:spcAft>
                <a:spcPct val="0"/>
              </a:spcAft>
              <a:buClr>
                <a:srgbClr val="037C03"/>
              </a:buClr>
              <a:buSzPct val="75000"/>
              <a:buFont typeface="Wingdings" pitchFamily="2" charset="2"/>
              <a:buChar char="u"/>
              <a:defRPr b="1">
                <a:solidFill>
                  <a:srgbClr val="000000"/>
                </a:solidFill>
                <a:latin typeface="+mn-lt"/>
              </a:defRPr>
            </a:lvl3pPr>
            <a:lvl4pPr marL="1543050" indent="-171450" algn="l" rtl="0" eaLnBrk="0" fontAlgn="base" hangingPunct="0">
              <a:lnSpc>
                <a:spcPct val="90000"/>
              </a:lnSpc>
              <a:spcBef>
                <a:spcPct val="30000"/>
              </a:spcBef>
              <a:spcAft>
                <a:spcPct val="0"/>
              </a:spcAft>
              <a:buClr>
                <a:srgbClr val="037C03"/>
              </a:buClr>
              <a:buSzPct val="80000"/>
              <a:buFont typeface="Wingdings" pitchFamily="2" charset="2"/>
              <a:buChar char="l"/>
              <a:defRPr sz="1400" b="1">
                <a:solidFill>
                  <a:srgbClr val="000000"/>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rgbClr val="000000"/>
                </a:solidFill>
                <a:latin typeface="+mn-lt"/>
              </a:defRPr>
            </a:lvl5pPr>
            <a:lvl6pPr marL="2457450" indent="-171450" algn="l" rtl="0" fontAlgn="base">
              <a:lnSpc>
                <a:spcPct val="90000"/>
              </a:lnSpc>
              <a:spcBef>
                <a:spcPct val="30000"/>
              </a:spcBef>
              <a:spcAft>
                <a:spcPct val="0"/>
              </a:spcAft>
              <a:buSzPct val="100000"/>
              <a:buChar char="–"/>
              <a:defRPr sz="1400" b="1">
                <a:solidFill>
                  <a:srgbClr val="000000"/>
                </a:solidFill>
                <a:latin typeface="+mn-lt"/>
              </a:defRPr>
            </a:lvl6pPr>
            <a:lvl7pPr marL="2914650" indent="-171450" algn="l" rtl="0" fontAlgn="base">
              <a:lnSpc>
                <a:spcPct val="90000"/>
              </a:lnSpc>
              <a:spcBef>
                <a:spcPct val="30000"/>
              </a:spcBef>
              <a:spcAft>
                <a:spcPct val="0"/>
              </a:spcAft>
              <a:buSzPct val="100000"/>
              <a:buChar char="–"/>
              <a:defRPr sz="1400" b="1">
                <a:solidFill>
                  <a:srgbClr val="000000"/>
                </a:solidFill>
                <a:latin typeface="+mn-lt"/>
              </a:defRPr>
            </a:lvl7pPr>
            <a:lvl8pPr marL="3371850" indent="-171450" algn="l" rtl="0" fontAlgn="base">
              <a:lnSpc>
                <a:spcPct val="90000"/>
              </a:lnSpc>
              <a:spcBef>
                <a:spcPct val="30000"/>
              </a:spcBef>
              <a:spcAft>
                <a:spcPct val="0"/>
              </a:spcAft>
              <a:buSzPct val="100000"/>
              <a:buChar char="–"/>
              <a:defRPr sz="1400" b="1">
                <a:solidFill>
                  <a:srgbClr val="000000"/>
                </a:solidFill>
                <a:latin typeface="+mn-lt"/>
              </a:defRPr>
            </a:lvl8pPr>
            <a:lvl9pPr marL="3829050" indent="-171450" algn="l" rtl="0" fontAlgn="base">
              <a:lnSpc>
                <a:spcPct val="90000"/>
              </a:lnSpc>
              <a:spcBef>
                <a:spcPct val="30000"/>
              </a:spcBef>
              <a:spcAft>
                <a:spcPct val="0"/>
              </a:spcAft>
              <a:buSzPct val="100000"/>
              <a:buChar char="–"/>
              <a:defRPr sz="1400" b="1">
                <a:solidFill>
                  <a:srgbClr val="000000"/>
                </a:solidFill>
                <a:latin typeface="+mn-lt"/>
              </a:defRPr>
            </a:lvl9pPr>
          </a:lstStyle>
          <a:p>
            <a:pPr marL="0" indent="0">
              <a:lnSpc>
                <a:spcPct val="100000"/>
              </a:lnSpc>
              <a:buNone/>
              <a:defRPr/>
            </a:pPr>
            <a:r>
              <a:rPr lang="es-ES_tradnl" altLang="es-CL" sz="1400" kern="0" dirty="0"/>
              <a:t>Ingresos totales por contribuciones sociales, impuestos directos e indirectos dados como parte del PIB</a:t>
            </a:r>
            <a:endParaRPr lang="es-ES_tradnl" altLang="es-CL" sz="1050" kern="0" dirty="0"/>
          </a:p>
        </p:txBody>
      </p:sp>
    </p:spTree>
    <p:extLst>
      <p:ext uri="{BB962C8B-B14F-4D97-AF65-F5344CB8AC3E}">
        <p14:creationId xmlns:p14="http://schemas.microsoft.com/office/powerpoint/2010/main" val="11068868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03EED8F8-D2BC-C84C-AD72-4453D9F394FE}"/>
              </a:ext>
            </a:extLst>
          </p:cNvPr>
          <p:cNvSpPr>
            <a:spLocks noGrp="1" noChangeArrowheads="1"/>
          </p:cNvSpPr>
          <p:nvPr>
            <p:ph type="title"/>
          </p:nvPr>
        </p:nvSpPr>
        <p:spPr>
          <a:xfrm>
            <a:off x="395288" y="752475"/>
            <a:ext cx="7162800" cy="533400"/>
          </a:xfrm>
        </p:spPr>
        <p:txBody>
          <a:bodyPr/>
          <a:lstStyle/>
          <a:p>
            <a:r>
              <a:rPr lang="es-ES_tradnl" altLang="es-CL" sz="2800"/>
              <a:t>Localización</a:t>
            </a:r>
          </a:p>
        </p:txBody>
      </p:sp>
      <p:sp>
        <p:nvSpPr>
          <p:cNvPr id="68611" name="Rectangle 3">
            <a:extLst>
              <a:ext uri="{FF2B5EF4-FFF2-40B4-BE49-F238E27FC236}">
                <a16:creationId xmlns:a16="http://schemas.microsoft.com/office/drawing/2014/main" id="{835713AE-4F19-4D4C-9440-EFD38E465475}"/>
              </a:ext>
            </a:extLst>
          </p:cNvPr>
          <p:cNvSpPr>
            <a:spLocks noGrp="1" noChangeArrowheads="1"/>
          </p:cNvSpPr>
          <p:nvPr>
            <p:ph type="body" idx="1"/>
          </p:nvPr>
        </p:nvSpPr>
        <p:spPr>
          <a:xfrm>
            <a:off x="395288" y="1752845"/>
            <a:ext cx="7561088" cy="4352680"/>
          </a:xfrm>
        </p:spPr>
        <p:txBody>
          <a:bodyPr/>
          <a:lstStyle/>
          <a:p>
            <a:pPr marL="0" indent="0">
              <a:lnSpc>
                <a:spcPct val="100000"/>
              </a:lnSpc>
              <a:buFont typeface="Wingdings" pitchFamily="2" charset="2"/>
              <a:buNone/>
              <a:defRPr/>
            </a:pPr>
            <a:r>
              <a:rPr lang="es-ES_tradnl" altLang="es-CL" sz="2000" dirty="0"/>
              <a:t>MICRO LOCALIZACIÓN</a:t>
            </a:r>
          </a:p>
          <a:p>
            <a:pPr marL="0" indent="0">
              <a:lnSpc>
                <a:spcPct val="100000"/>
              </a:lnSpc>
              <a:buFont typeface="Wingdings" pitchFamily="2" charset="2"/>
              <a:buNone/>
              <a:defRPr/>
            </a:pPr>
            <a:endParaRPr lang="es-ES_tradnl" altLang="es-CL" sz="800" dirty="0"/>
          </a:p>
          <a:p>
            <a:pPr marL="0" indent="0">
              <a:lnSpc>
                <a:spcPct val="100000"/>
              </a:lnSpc>
              <a:buFont typeface="Wingdings" pitchFamily="2" charset="2"/>
              <a:buNone/>
              <a:defRPr/>
            </a:pPr>
            <a:r>
              <a:rPr lang="es-ES_tradnl" altLang="es-CL" sz="1600" dirty="0"/>
              <a:t>Factores Cualitativos</a:t>
            </a:r>
          </a:p>
          <a:p>
            <a:pPr>
              <a:lnSpc>
                <a:spcPct val="100000"/>
              </a:lnSpc>
              <a:buFontTx/>
              <a:buChar char="-"/>
              <a:defRPr/>
            </a:pPr>
            <a:r>
              <a:rPr lang="es-ES_tradnl" altLang="es-CL" sz="1400" dirty="0"/>
              <a:t>Cercanía a los Mercados</a:t>
            </a:r>
          </a:p>
          <a:p>
            <a:pPr>
              <a:lnSpc>
                <a:spcPct val="100000"/>
              </a:lnSpc>
              <a:buFontTx/>
              <a:buChar char="-"/>
              <a:defRPr/>
            </a:pPr>
            <a:r>
              <a:rPr lang="es-ES_tradnl" altLang="es-CL" sz="1400" dirty="0"/>
              <a:t>Disponibilidad de Terrenos e Infraestructura</a:t>
            </a:r>
          </a:p>
          <a:p>
            <a:pPr>
              <a:lnSpc>
                <a:spcPct val="100000"/>
              </a:lnSpc>
              <a:buFontTx/>
              <a:buChar char="-"/>
              <a:defRPr/>
            </a:pPr>
            <a:r>
              <a:rPr lang="es-ES_tradnl" altLang="es-CL" sz="1400" dirty="0"/>
              <a:t>Calidad de Energía y Telecomunicaciones</a:t>
            </a:r>
          </a:p>
          <a:p>
            <a:pPr>
              <a:lnSpc>
                <a:spcPct val="100000"/>
              </a:lnSpc>
              <a:buFontTx/>
              <a:buChar char="-"/>
              <a:defRPr/>
            </a:pPr>
            <a:r>
              <a:rPr lang="es-ES_tradnl" altLang="es-CL" sz="1400" dirty="0"/>
              <a:t>Disponibilidad de Servicios de Soporte</a:t>
            </a:r>
          </a:p>
          <a:p>
            <a:pPr>
              <a:lnSpc>
                <a:spcPct val="100000"/>
              </a:lnSpc>
              <a:buFontTx/>
              <a:buChar char="-"/>
              <a:defRPr/>
            </a:pPr>
            <a:r>
              <a:rPr lang="es-ES_tradnl" altLang="es-CL" sz="1400" dirty="0"/>
              <a:t>Accesibilidad al Lugar</a:t>
            </a:r>
          </a:p>
          <a:p>
            <a:pPr>
              <a:lnSpc>
                <a:spcPct val="100000"/>
              </a:lnSpc>
              <a:buFontTx/>
              <a:buChar char="-"/>
              <a:defRPr/>
            </a:pPr>
            <a:r>
              <a:rPr lang="es-ES_tradnl" altLang="es-CL" sz="1400" dirty="0"/>
              <a:t>Factores de Seguridad</a:t>
            </a:r>
          </a:p>
          <a:p>
            <a:pPr>
              <a:lnSpc>
                <a:spcPct val="100000"/>
              </a:lnSpc>
              <a:buFontTx/>
              <a:buChar char="-"/>
              <a:defRPr/>
            </a:pPr>
            <a:r>
              <a:rPr lang="es-ES_tradnl" altLang="es-CL" sz="1400" dirty="0"/>
              <a:t>Facilidades o Inconvenientes para el Rubro</a:t>
            </a:r>
          </a:p>
          <a:p>
            <a:pPr marL="0" indent="0">
              <a:lnSpc>
                <a:spcPct val="100000"/>
              </a:lnSpc>
              <a:buFont typeface="Wingdings" pitchFamily="2" charset="2"/>
              <a:buNone/>
              <a:defRPr/>
            </a:pPr>
            <a:r>
              <a:rPr lang="es-ES_tradnl" altLang="es-CL" sz="1600" dirty="0"/>
              <a:t>Factores Cuantitativos</a:t>
            </a:r>
          </a:p>
          <a:p>
            <a:pPr>
              <a:lnSpc>
                <a:spcPct val="100000"/>
              </a:lnSpc>
              <a:buFontTx/>
              <a:buChar char="-"/>
              <a:defRPr/>
            </a:pPr>
            <a:r>
              <a:rPr lang="es-ES_tradnl" altLang="es-CL" sz="1400" dirty="0"/>
              <a:t>Costos de Terreno, Construcción e Infraestructura</a:t>
            </a:r>
          </a:p>
          <a:p>
            <a:pPr>
              <a:lnSpc>
                <a:spcPct val="100000"/>
              </a:lnSpc>
              <a:buFontTx/>
              <a:buChar char="-"/>
              <a:defRPr/>
            </a:pPr>
            <a:r>
              <a:rPr lang="es-ES_tradnl" altLang="es-CL" sz="1400" dirty="0"/>
              <a:t>Políticas regionales de fomento al emprendimiento, innovación y tecnología</a:t>
            </a:r>
          </a:p>
          <a:p>
            <a:pPr>
              <a:lnSpc>
                <a:spcPct val="100000"/>
              </a:lnSpc>
              <a:buFontTx/>
              <a:buChar char="-"/>
              <a:defRPr/>
            </a:pPr>
            <a:r>
              <a:rPr lang="es-ES_tradnl" altLang="es-CL" sz="1400" dirty="0"/>
              <a:t>Costos de Mano de Obra</a:t>
            </a:r>
          </a:p>
          <a:p>
            <a:pPr>
              <a:lnSpc>
                <a:spcPct val="100000"/>
              </a:lnSpc>
              <a:buFontTx/>
              <a:buChar char="-"/>
              <a:defRPr/>
            </a:pPr>
            <a:r>
              <a:rPr lang="es-ES_tradnl" altLang="es-CL" sz="1400" dirty="0"/>
              <a:t>Costos de Servicios: Energía, Comunicaciones, agua, etc.</a:t>
            </a:r>
          </a:p>
        </p:txBody>
      </p:sp>
      <p:sp>
        <p:nvSpPr>
          <p:cNvPr id="70660" name="Text Box 2">
            <a:extLst>
              <a:ext uri="{FF2B5EF4-FFF2-40B4-BE49-F238E27FC236}">
                <a16:creationId xmlns:a16="http://schemas.microsoft.com/office/drawing/2014/main" id="{653C1223-9CAC-8D4A-85F0-50ADF6E35924}"/>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pic>
        <p:nvPicPr>
          <p:cNvPr id="3" name="Imagen 2">
            <a:extLst>
              <a:ext uri="{FF2B5EF4-FFF2-40B4-BE49-F238E27FC236}">
                <a16:creationId xmlns:a16="http://schemas.microsoft.com/office/drawing/2014/main" id="{A78CEED1-D4BA-F446-8786-B04C71ED98BD}"/>
              </a:ext>
            </a:extLst>
          </p:cNvPr>
          <p:cNvPicPr>
            <a:picLocks noChangeAspect="1"/>
          </p:cNvPicPr>
          <p:nvPr/>
        </p:nvPicPr>
        <p:blipFill>
          <a:blip r:embed="rId3"/>
          <a:stretch>
            <a:fillRect/>
          </a:stretch>
        </p:blipFill>
        <p:spPr>
          <a:xfrm>
            <a:off x="4688400" y="1019175"/>
            <a:ext cx="4088581" cy="2510532"/>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566C0CAA-584E-054B-8B88-85323F71631C}"/>
              </a:ext>
            </a:extLst>
          </p:cNvPr>
          <p:cNvPicPr>
            <a:picLocks noChangeAspect="1"/>
          </p:cNvPicPr>
          <p:nvPr/>
        </p:nvPicPr>
        <p:blipFill>
          <a:blip r:embed="rId3"/>
          <a:stretch>
            <a:fillRect/>
          </a:stretch>
        </p:blipFill>
        <p:spPr>
          <a:xfrm>
            <a:off x="107504" y="2708920"/>
            <a:ext cx="2235461" cy="2166828"/>
          </a:xfrm>
          <a:prstGeom prst="rect">
            <a:avLst/>
          </a:prstGeom>
        </p:spPr>
      </p:pic>
      <p:sp>
        <p:nvSpPr>
          <p:cNvPr id="70658" name="Rectangle 2">
            <a:extLst>
              <a:ext uri="{FF2B5EF4-FFF2-40B4-BE49-F238E27FC236}">
                <a16:creationId xmlns:a16="http://schemas.microsoft.com/office/drawing/2014/main" id="{03EED8F8-D2BC-C84C-AD72-4453D9F394FE}"/>
              </a:ext>
            </a:extLst>
          </p:cNvPr>
          <p:cNvSpPr>
            <a:spLocks noGrp="1" noChangeArrowheads="1"/>
          </p:cNvSpPr>
          <p:nvPr>
            <p:ph type="title"/>
          </p:nvPr>
        </p:nvSpPr>
        <p:spPr>
          <a:xfrm>
            <a:off x="395536" y="841174"/>
            <a:ext cx="2380182" cy="533400"/>
          </a:xfrm>
        </p:spPr>
        <p:txBody>
          <a:bodyPr/>
          <a:lstStyle/>
          <a:p>
            <a:r>
              <a:rPr lang="es-ES_tradnl" altLang="es-CL" sz="2800" dirty="0"/>
              <a:t>Localización</a:t>
            </a:r>
          </a:p>
        </p:txBody>
      </p:sp>
      <p:sp>
        <p:nvSpPr>
          <p:cNvPr id="68611" name="Rectangle 3">
            <a:extLst>
              <a:ext uri="{FF2B5EF4-FFF2-40B4-BE49-F238E27FC236}">
                <a16:creationId xmlns:a16="http://schemas.microsoft.com/office/drawing/2014/main" id="{835713AE-4F19-4D4C-9440-EFD38E465475}"/>
              </a:ext>
            </a:extLst>
          </p:cNvPr>
          <p:cNvSpPr>
            <a:spLocks noGrp="1" noChangeArrowheads="1"/>
          </p:cNvSpPr>
          <p:nvPr>
            <p:ph type="body" idx="1"/>
          </p:nvPr>
        </p:nvSpPr>
        <p:spPr>
          <a:xfrm>
            <a:off x="395536" y="1520860"/>
            <a:ext cx="8064896" cy="1404084"/>
          </a:xfrm>
        </p:spPr>
        <p:txBody>
          <a:bodyPr/>
          <a:lstStyle/>
          <a:p>
            <a:pPr marL="0" indent="0" algn="just">
              <a:lnSpc>
                <a:spcPct val="100000"/>
              </a:lnSpc>
              <a:buNone/>
              <a:defRPr/>
            </a:pPr>
            <a:r>
              <a:rPr lang="es-ES_tradnl" altLang="es-CL" sz="1600" dirty="0">
                <a:solidFill>
                  <a:schemeClr val="bg1">
                    <a:lumMod val="10000"/>
                  </a:schemeClr>
                </a:solidFill>
              </a:rPr>
              <a:t>Es de la mayor importancia que, donde se instale física y legalmente  el nuevo emprendimiento o extensión del negocio, exista una proyección favorable de la economía y al desarrollo tecnológico, incluso buscando la sinergia con las empresas y servicios complementarios y de soporte, existiendo entonces “ecosistemas” del rubro y del desarrollo tecnológico.</a:t>
            </a:r>
          </a:p>
          <a:p>
            <a:pPr marL="0" indent="0">
              <a:lnSpc>
                <a:spcPct val="100000"/>
              </a:lnSpc>
              <a:buNone/>
              <a:defRPr/>
            </a:pPr>
            <a:endParaRPr lang="es-ES_tradnl" altLang="es-CL" sz="1100" dirty="0">
              <a:solidFill>
                <a:schemeClr val="bg1">
                  <a:lumMod val="10000"/>
                </a:schemeClr>
              </a:solidFill>
            </a:endParaRPr>
          </a:p>
        </p:txBody>
      </p:sp>
      <p:sp>
        <p:nvSpPr>
          <p:cNvPr id="70660" name="Text Box 2">
            <a:extLst>
              <a:ext uri="{FF2B5EF4-FFF2-40B4-BE49-F238E27FC236}">
                <a16:creationId xmlns:a16="http://schemas.microsoft.com/office/drawing/2014/main" id="{653C1223-9CAC-8D4A-85F0-50ADF6E35924}"/>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14" name="Rectangle 3">
            <a:extLst>
              <a:ext uri="{FF2B5EF4-FFF2-40B4-BE49-F238E27FC236}">
                <a16:creationId xmlns:a16="http://schemas.microsoft.com/office/drawing/2014/main" id="{8B69BE44-E5F1-014C-AE23-8C1BE3E6239F}"/>
              </a:ext>
            </a:extLst>
          </p:cNvPr>
          <p:cNvSpPr txBox="1">
            <a:spLocks noChangeArrowheads="1"/>
          </p:cNvSpPr>
          <p:nvPr/>
        </p:nvSpPr>
        <p:spPr bwMode="auto">
          <a:xfrm>
            <a:off x="2478779" y="2996952"/>
            <a:ext cx="6557717" cy="188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285750" indent="-285750" algn="l" rtl="0" eaLnBrk="0" fontAlgn="base" hangingPunct="0">
              <a:lnSpc>
                <a:spcPct val="90000"/>
              </a:lnSpc>
              <a:spcBef>
                <a:spcPct val="30000"/>
              </a:spcBef>
              <a:spcAft>
                <a:spcPct val="0"/>
              </a:spcAft>
              <a:buClr>
                <a:srgbClr val="037C03"/>
              </a:buClr>
              <a:buSzPct val="85000"/>
              <a:buFont typeface="Wingdings" pitchFamily="2" charset="2"/>
              <a:buChar char="l"/>
              <a:defRPr sz="2400" b="1">
                <a:solidFill>
                  <a:srgbClr val="000000"/>
                </a:solidFill>
                <a:latin typeface="+mn-lt"/>
                <a:ea typeface="+mn-ea"/>
                <a:cs typeface="+mn-cs"/>
              </a:defRPr>
            </a:lvl1pPr>
            <a:lvl2pPr marL="685800" indent="-228600" algn="l" rtl="0" eaLnBrk="0" fontAlgn="base" hangingPunct="0">
              <a:lnSpc>
                <a:spcPct val="90000"/>
              </a:lnSpc>
              <a:spcBef>
                <a:spcPct val="30000"/>
              </a:spcBef>
              <a:spcAft>
                <a:spcPct val="0"/>
              </a:spcAft>
              <a:buClr>
                <a:srgbClr val="037C03"/>
              </a:buClr>
              <a:buSzPct val="80000"/>
              <a:buFont typeface="Wingdings" pitchFamily="2" charset="2"/>
              <a:buChar char="n"/>
              <a:defRPr b="1">
                <a:solidFill>
                  <a:srgbClr val="000000"/>
                </a:solidFill>
                <a:latin typeface="+mn-lt"/>
              </a:defRPr>
            </a:lvl2pPr>
            <a:lvl3pPr marL="1143000" indent="-228600" algn="l" rtl="0" eaLnBrk="0" fontAlgn="base" hangingPunct="0">
              <a:lnSpc>
                <a:spcPct val="90000"/>
              </a:lnSpc>
              <a:spcBef>
                <a:spcPct val="30000"/>
              </a:spcBef>
              <a:spcAft>
                <a:spcPct val="0"/>
              </a:spcAft>
              <a:buClr>
                <a:srgbClr val="037C03"/>
              </a:buClr>
              <a:buSzPct val="75000"/>
              <a:buFont typeface="Wingdings" pitchFamily="2" charset="2"/>
              <a:buChar char="u"/>
              <a:defRPr b="1">
                <a:solidFill>
                  <a:srgbClr val="000000"/>
                </a:solidFill>
                <a:latin typeface="+mn-lt"/>
              </a:defRPr>
            </a:lvl3pPr>
            <a:lvl4pPr marL="1543050" indent="-171450" algn="l" rtl="0" eaLnBrk="0" fontAlgn="base" hangingPunct="0">
              <a:lnSpc>
                <a:spcPct val="90000"/>
              </a:lnSpc>
              <a:spcBef>
                <a:spcPct val="30000"/>
              </a:spcBef>
              <a:spcAft>
                <a:spcPct val="0"/>
              </a:spcAft>
              <a:buClr>
                <a:srgbClr val="037C03"/>
              </a:buClr>
              <a:buSzPct val="80000"/>
              <a:buFont typeface="Wingdings" pitchFamily="2" charset="2"/>
              <a:buChar char="l"/>
              <a:defRPr sz="1400" b="1">
                <a:solidFill>
                  <a:srgbClr val="000000"/>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rgbClr val="000000"/>
                </a:solidFill>
                <a:latin typeface="+mn-lt"/>
              </a:defRPr>
            </a:lvl5pPr>
            <a:lvl6pPr marL="2457450" indent="-171450" algn="l" rtl="0" fontAlgn="base">
              <a:lnSpc>
                <a:spcPct val="90000"/>
              </a:lnSpc>
              <a:spcBef>
                <a:spcPct val="30000"/>
              </a:spcBef>
              <a:spcAft>
                <a:spcPct val="0"/>
              </a:spcAft>
              <a:buSzPct val="100000"/>
              <a:buChar char="–"/>
              <a:defRPr sz="1400" b="1">
                <a:solidFill>
                  <a:srgbClr val="000000"/>
                </a:solidFill>
                <a:latin typeface="+mn-lt"/>
              </a:defRPr>
            </a:lvl6pPr>
            <a:lvl7pPr marL="2914650" indent="-171450" algn="l" rtl="0" fontAlgn="base">
              <a:lnSpc>
                <a:spcPct val="90000"/>
              </a:lnSpc>
              <a:spcBef>
                <a:spcPct val="30000"/>
              </a:spcBef>
              <a:spcAft>
                <a:spcPct val="0"/>
              </a:spcAft>
              <a:buSzPct val="100000"/>
              <a:buChar char="–"/>
              <a:defRPr sz="1400" b="1">
                <a:solidFill>
                  <a:srgbClr val="000000"/>
                </a:solidFill>
                <a:latin typeface="+mn-lt"/>
              </a:defRPr>
            </a:lvl7pPr>
            <a:lvl8pPr marL="3371850" indent="-171450" algn="l" rtl="0" fontAlgn="base">
              <a:lnSpc>
                <a:spcPct val="90000"/>
              </a:lnSpc>
              <a:spcBef>
                <a:spcPct val="30000"/>
              </a:spcBef>
              <a:spcAft>
                <a:spcPct val="0"/>
              </a:spcAft>
              <a:buSzPct val="100000"/>
              <a:buChar char="–"/>
              <a:defRPr sz="1400" b="1">
                <a:solidFill>
                  <a:srgbClr val="000000"/>
                </a:solidFill>
                <a:latin typeface="+mn-lt"/>
              </a:defRPr>
            </a:lvl8pPr>
            <a:lvl9pPr marL="3829050" indent="-171450" algn="l" rtl="0" fontAlgn="base">
              <a:lnSpc>
                <a:spcPct val="90000"/>
              </a:lnSpc>
              <a:spcBef>
                <a:spcPct val="30000"/>
              </a:spcBef>
              <a:spcAft>
                <a:spcPct val="0"/>
              </a:spcAft>
              <a:buSzPct val="100000"/>
              <a:buChar char="–"/>
              <a:defRPr sz="1400" b="1">
                <a:solidFill>
                  <a:srgbClr val="000000"/>
                </a:solidFill>
                <a:latin typeface="+mn-lt"/>
              </a:defRPr>
            </a:lvl9pPr>
          </a:lstStyle>
          <a:p>
            <a:pPr marL="0" indent="0">
              <a:lnSpc>
                <a:spcPct val="100000"/>
              </a:lnSpc>
              <a:buFont typeface="Wingdings" pitchFamily="2" charset="2"/>
              <a:buNone/>
              <a:defRPr/>
            </a:pPr>
            <a:r>
              <a:rPr lang="es-ES_tradnl" altLang="es-CL" sz="1600" kern="0" dirty="0">
                <a:solidFill>
                  <a:srgbClr val="980000"/>
                </a:solidFill>
              </a:rPr>
              <a:t>Esto se puede observar en:</a:t>
            </a:r>
          </a:p>
          <a:p>
            <a:pPr marL="0" indent="0">
              <a:lnSpc>
                <a:spcPct val="100000"/>
              </a:lnSpc>
              <a:buFont typeface="Wingdings" pitchFamily="2" charset="2"/>
              <a:buNone/>
              <a:defRPr/>
            </a:pPr>
            <a:r>
              <a:rPr lang="es-ES_tradnl" altLang="es-CL" sz="1600" kern="0" dirty="0">
                <a:solidFill>
                  <a:srgbClr val="980000"/>
                </a:solidFill>
              </a:rPr>
              <a:t>El desarrollo y aplicación de políticas gubernamentales.</a:t>
            </a:r>
          </a:p>
          <a:p>
            <a:pPr marL="0" indent="0">
              <a:lnSpc>
                <a:spcPct val="100000"/>
              </a:lnSpc>
              <a:buFont typeface="Wingdings" pitchFamily="2" charset="2"/>
              <a:buNone/>
              <a:defRPr/>
            </a:pPr>
            <a:r>
              <a:rPr lang="es-ES_tradnl" altLang="es-CL" sz="1600" kern="0" dirty="0">
                <a:solidFill>
                  <a:srgbClr val="980000"/>
                </a:solidFill>
              </a:rPr>
              <a:t>Las tendencias económicas y de desarrollo regionales</a:t>
            </a:r>
          </a:p>
          <a:p>
            <a:pPr marL="0" indent="0">
              <a:lnSpc>
                <a:spcPct val="100000"/>
              </a:lnSpc>
              <a:buFont typeface="Wingdings" pitchFamily="2" charset="2"/>
              <a:buNone/>
              <a:defRPr/>
            </a:pPr>
            <a:r>
              <a:rPr lang="es-ES_tradnl" altLang="es-CL" sz="1600" kern="0" dirty="0">
                <a:solidFill>
                  <a:srgbClr val="980000"/>
                </a:solidFill>
              </a:rPr>
              <a:t>Los factores cualitativos y cuantitativos regionales señalados</a:t>
            </a:r>
          </a:p>
          <a:p>
            <a:pPr marL="0" indent="0">
              <a:lnSpc>
                <a:spcPct val="100000"/>
              </a:lnSpc>
              <a:buFont typeface="Wingdings" pitchFamily="2" charset="2"/>
              <a:buNone/>
              <a:defRPr/>
            </a:pPr>
            <a:endParaRPr lang="es-ES_tradnl" altLang="es-CL" sz="1600" kern="0" dirty="0">
              <a:solidFill>
                <a:srgbClr val="980000"/>
              </a:solidFill>
            </a:endParaRPr>
          </a:p>
          <a:p>
            <a:pPr marL="0" indent="0">
              <a:lnSpc>
                <a:spcPct val="100000"/>
              </a:lnSpc>
              <a:buFont typeface="Wingdings" pitchFamily="2" charset="2"/>
              <a:buNone/>
              <a:defRPr/>
            </a:pPr>
            <a:endParaRPr lang="es-ES_tradnl" altLang="es-CL" sz="1600" kern="0" dirty="0">
              <a:solidFill>
                <a:srgbClr val="980000"/>
              </a:solidFill>
            </a:endParaRPr>
          </a:p>
          <a:p>
            <a:pPr marL="0" indent="0">
              <a:lnSpc>
                <a:spcPct val="100000"/>
              </a:lnSpc>
              <a:buFont typeface="Wingdings" pitchFamily="2" charset="2"/>
              <a:buNone/>
              <a:defRPr/>
            </a:pPr>
            <a:endParaRPr lang="es-ES_tradnl" altLang="es-CL" sz="1600" kern="0" dirty="0">
              <a:solidFill>
                <a:srgbClr val="980000"/>
              </a:solidFill>
            </a:endParaRPr>
          </a:p>
          <a:p>
            <a:pPr marL="0" indent="0">
              <a:lnSpc>
                <a:spcPct val="100000"/>
              </a:lnSpc>
              <a:buFont typeface="Wingdings" pitchFamily="2" charset="2"/>
              <a:buNone/>
              <a:defRPr/>
            </a:pPr>
            <a:endParaRPr lang="es-ES_tradnl" altLang="es-CL" sz="1100" kern="0" dirty="0"/>
          </a:p>
        </p:txBody>
      </p:sp>
      <p:sp>
        <p:nvSpPr>
          <p:cNvPr id="15" name="Rectangle 3">
            <a:extLst>
              <a:ext uri="{FF2B5EF4-FFF2-40B4-BE49-F238E27FC236}">
                <a16:creationId xmlns:a16="http://schemas.microsoft.com/office/drawing/2014/main" id="{FF01582C-489B-6A48-A21B-F57E82234AAE}"/>
              </a:ext>
            </a:extLst>
          </p:cNvPr>
          <p:cNvSpPr txBox="1">
            <a:spLocks noChangeArrowheads="1"/>
          </p:cNvSpPr>
          <p:nvPr/>
        </p:nvSpPr>
        <p:spPr bwMode="auto">
          <a:xfrm>
            <a:off x="395686" y="4581128"/>
            <a:ext cx="8064896" cy="51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285750" indent="-285750" algn="l" rtl="0" eaLnBrk="0" fontAlgn="base" hangingPunct="0">
              <a:lnSpc>
                <a:spcPct val="90000"/>
              </a:lnSpc>
              <a:spcBef>
                <a:spcPct val="30000"/>
              </a:spcBef>
              <a:spcAft>
                <a:spcPct val="0"/>
              </a:spcAft>
              <a:buClr>
                <a:srgbClr val="037C03"/>
              </a:buClr>
              <a:buSzPct val="85000"/>
              <a:buFont typeface="Wingdings" pitchFamily="2" charset="2"/>
              <a:buChar char="l"/>
              <a:defRPr sz="2400" b="1">
                <a:solidFill>
                  <a:srgbClr val="000000"/>
                </a:solidFill>
                <a:latin typeface="+mn-lt"/>
                <a:ea typeface="+mn-ea"/>
                <a:cs typeface="+mn-cs"/>
              </a:defRPr>
            </a:lvl1pPr>
            <a:lvl2pPr marL="685800" indent="-228600" algn="l" rtl="0" eaLnBrk="0" fontAlgn="base" hangingPunct="0">
              <a:lnSpc>
                <a:spcPct val="90000"/>
              </a:lnSpc>
              <a:spcBef>
                <a:spcPct val="30000"/>
              </a:spcBef>
              <a:spcAft>
                <a:spcPct val="0"/>
              </a:spcAft>
              <a:buClr>
                <a:srgbClr val="037C03"/>
              </a:buClr>
              <a:buSzPct val="80000"/>
              <a:buFont typeface="Wingdings" pitchFamily="2" charset="2"/>
              <a:buChar char="n"/>
              <a:defRPr b="1">
                <a:solidFill>
                  <a:srgbClr val="000000"/>
                </a:solidFill>
                <a:latin typeface="+mn-lt"/>
              </a:defRPr>
            </a:lvl2pPr>
            <a:lvl3pPr marL="1143000" indent="-228600" algn="l" rtl="0" eaLnBrk="0" fontAlgn="base" hangingPunct="0">
              <a:lnSpc>
                <a:spcPct val="90000"/>
              </a:lnSpc>
              <a:spcBef>
                <a:spcPct val="30000"/>
              </a:spcBef>
              <a:spcAft>
                <a:spcPct val="0"/>
              </a:spcAft>
              <a:buClr>
                <a:srgbClr val="037C03"/>
              </a:buClr>
              <a:buSzPct val="75000"/>
              <a:buFont typeface="Wingdings" pitchFamily="2" charset="2"/>
              <a:buChar char="u"/>
              <a:defRPr b="1">
                <a:solidFill>
                  <a:srgbClr val="000000"/>
                </a:solidFill>
                <a:latin typeface="+mn-lt"/>
              </a:defRPr>
            </a:lvl3pPr>
            <a:lvl4pPr marL="1543050" indent="-171450" algn="l" rtl="0" eaLnBrk="0" fontAlgn="base" hangingPunct="0">
              <a:lnSpc>
                <a:spcPct val="90000"/>
              </a:lnSpc>
              <a:spcBef>
                <a:spcPct val="30000"/>
              </a:spcBef>
              <a:spcAft>
                <a:spcPct val="0"/>
              </a:spcAft>
              <a:buClr>
                <a:srgbClr val="037C03"/>
              </a:buClr>
              <a:buSzPct val="80000"/>
              <a:buFont typeface="Wingdings" pitchFamily="2" charset="2"/>
              <a:buChar char="l"/>
              <a:defRPr sz="1400" b="1">
                <a:solidFill>
                  <a:srgbClr val="000000"/>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rgbClr val="000000"/>
                </a:solidFill>
                <a:latin typeface="+mn-lt"/>
              </a:defRPr>
            </a:lvl5pPr>
            <a:lvl6pPr marL="2457450" indent="-171450" algn="l" rtl="0" fontAlgn="base">
              <a:lnSpc>
                <a:spcPct val="90000"/>
              </a:lnSpc>
              <a:spcBef>
                <a:spcPct val="30000"/>
              </a:spcBef>
              <a:spcAft>
                <a:spcPct val="0"/>
              </a:spcAft>
              <a:buSzPct val="100000"/>
              <a:buChar char="–"/>
              <a:defRPr sz="1400" b="1">
                <a:solidFill>
                  <a:srgbClr val="000000"/>
                </a:solidFill>
                <a:latin typeface="+mn-lt"/>
              </a:defRPr>
            </a:lvl6pPr>
            <a:lvl7pPr marL="2914650" indent="-171450" algn="l" rtl="0" fontAlgn="base">
              <a:lnSpc>
                <a:spcPct val="90000"/>
              </a:lnSpc>
              <a:spcBef>
                <a:spcPct val="30000"/>
              </a:spcBef>
              <a:spcAft>
                <a:spcPct val="0"/>
              </a:spcAft>
              <a:buSzPct val="100000"/>
              <a:buChar char="–"/>
              <a:defRPr sz="1400" b="1">
                <a:solidFill>
                  <a:srgbClr val="000000"/>
                </a:solidFill>
                <a:latin typeface="+mn-lt"/>
              </a:defRPr>
            </a:lvl7pPr>
            <a:lvl8pPr marL="3371850" indent="-171450" algn="l" rtl="0" fontAlgn="base">
              <a:lnSpc>
                <a:spcPct val="90000"/>
              </a:lnSpc>
              <a:spcBef>
                <a:spcPct val="30000"/>
              </a:spcBef>
              <a:spcAft>
                <a:spcPct val="0"/>
              </a:spcAft>
              <a:buSzPct val="100000"/>
              <a:buChar char="–"/>
              <a:defRPr sz="1400" b="1">
                <a:solidFill>
                  <a:srgbClr val="000000"/>
                </a:solidFill>
                <a:latin typeface="+mn-lt"/>
              </a:defRPr>
            </a:lvl8pPr>
            <a:lvl9pPr marL="3829050" indent="-171450" algn="l" rtl="0" fontAlgn="base">
              <a:lnSpc>
                <a:spcPct val="90000"/>
              </a:lnSpc>
              <a:spcBef>
                <a:spcPct val="30000"/>
              </a:spcBef>
              <a:spcAft>
                <a:spcPct val="0"/>
              </a:spcAft>
              <a:buSzPct val="100000"/>
              <a:buChar char="–"/>
              <a:defRPr sz="1400" b="1">
                <a:solidFill>
                  <a:srgbClr val="000000"/>
                </a:solidFill>
                <a:latin typeface="+mn-lt"/>
              </a:defRPr>
            </a:lvl9pPr>
          </a:lstStyle>
          <a:p>
            <a:pPr marL="0" indent="0" algn="just">
              <a:lnSpc>
                <a:spcPct val="100000"/>
              </a:lnSpc>
              <a:buFont typeface="Wingdings" pitchFamily="2" charset="2"/>
              <a:buNone/>
              <a:defRPr/>
            </a:pPr>
            <a:r>
              <a:rPr lang="es-ES_tradnl" altLang="es-CL" sz="1500" kern="0" dirty="0">
                <a:solidFill>
                  <a:schemeClr val="bg1">
                    <a:lumMod val="10000"/>
                  </a:schemeClr>
                </a:solidFill>
              </a:rPr>
              <a:t>Debemos validar el realismo y capacidad de implementación de las políticas, que suelen quedar en declaraciones, postergadas por contingencias (ej. terremotos, pandemia), pero también por la polarización política, que dificulta las acciones de Estado a largo plazo, dado que  –en nuestro caso- los períodos de gobierno son relativamente cortos (4 años).  Podemos examinar la “Agenda Digital 2020”</a:t>
            </a:r>
          </a:p>
        </p:txBody>
      </p:sp>
    </p:spTree>
    <p:extLst>
      <p:ext uri="{BB962C8B-B14F-4D97-AF65-F5344CB8AC3E}">
        <p14:creationId xmlns:p14="http://schemas.microsoft.com/office/powerpoint/2010/main" val="2710251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03EED8F8-D2BC-C84C-AD72-4453D9F394FE}"/>
              </a:ext>
            </a:extLst>
          </p:cNvPr>
          <p:cNvSpPr>
            <a:spLocks noGrp="1" noChangeArrowheads="1"/>
          </p:cNvSpPr>
          <p:nvPr>
            <p:ph type="title"/>
          </p:nvPr>
        </p:nvSpPr>
        <p:spPr>
          <a:xfrm>
            <a:off x="3160597" y="745962"/>
            <a:ext cx="2380182" cy="533400"/>
          </a:xfrm>
        </p:spPr>
        <p:txBody>
          <a:bodyPr/>
          <a:lstStyle/>
          <a:p>
            <a:r>
              <a:rPr lang="es-ES_tradnl" altLang="es-CL" sz="2800" dirty="0"/>
              <a:t>Localización</a:t>
            </a:r>
          </a:p>
        </p:txBody>
      </p:sp>
      <p:sp>
        <p:nvSpPr>
          <p:cNvPr id="68611" name="Rectangle 3">
            <a:extLst>
              <a:ext uri="{FF2B5EF4-FFF2-40B4-BE49-F238E27FC236}">
                <a16:creationId xmlns:a16="http://schemas.microsoft.com/office/drawing/2014/main" id="{835713AE-4F19-4D4C-9440-EFD38E465475}"/>
              </a:ext>
            </a:extLst>
          </p:cNvPr>
          <p:cNvSpPr>
            <a:spLocks noGrp="1" noChangeArrowheads="1"/>
          </p:cNvSpPr>
          <p:nvPr>
            <p:ph type="body" idx="1"/>
          </p:nvPr>
        </p:nvSpPr>
        <p:spPr>
          <a:xfrm>
            <a:off x="5868144" y="1757107"/>
            <a:ext cx="2736304" cy="4261826"/>
          </a:xfrm>
        </p:spPr>
        <p:txBody>
          <a:bodyPr/>
          <a:lstStyle/>
          <a:p>
            <a:pPr marL="0" indent="0">
              <a:lnSpc>
                <a:spcPct val="100000"/>
              </a:lnSpc>
              <a:buNone/>
              <a:defRPr/>
            </a:pPr>
            <a:endParaRPr lang="es-ES_tradnl" altLang="es-CL" sz="300" dirty="0"/>
          </a:p>
          <a:p>
            <a:pPr marL="0" indent="0">
              <a:lnSpc>
                <a:spcPct val="100000"/>
              </a:lnSpc>
              <a:buNone/>
              <a:defRPr/>
            </a:pPr>
            <a:r>
              <a:rPr lang="es-ES_tradnl" altLang="es-CL" sz="1600" dirty="0"/>
              <a:t>La Agenda Digital 2020, con 5 ejes y 13 líneas de acción, es una hoja de ruta que define los próximos pasos para concretar una política de desarrollo inclusivo y sostenible a través de las Tecnologías de la Información y la Comunicación (TIC).</a:t>
            </a:r>
          </a:p>
          <a:p>
            <a:pPr marL="0" indent="0">
              <a:lnSpc>
                <a:spcPct val="100000"/>
              </a:lnSpc>
              <a:buNone/>
              <a:defRPr/>
            </a:pPr>
            <a:endParaRPr lang="es-ES_tradnl" altLang="es-CL" sz="1600" dirty="0"/>
          </a:p>
          <a:p>
            <a:pPr marL="0" indent="0">
              <a:lnSpc>
                <a:spcPct val="100000"/>
              </a:lnSpc>
              <a:buNone/>
              <a:defRPr/>
            </a:pPr>
            <a:r>
              <a:rPr lang="es-ES_tradnl" altLang="es-CL" sz="1600" dirty="0"/>
              <a:t>¿Qué se ha avanzado en cada una de estas líneas de acción?</a:t>
            </a:r>
          </a:p>
        </p:txBody>
      </p:sp>
      <p:sp>
        <p:nvSpPr>
          <p:cNvPr id="70660" name="Text Box 2">
            <a:extLst>
              <a:ext uri="{FF2B5EF4-FFF2-40B4-BE49-F238E27FC236}">
                <a16:creationId xmlns:a16="http://schemas.microsoft.com/office/drawing/2014/main" id="{653C1223-9CAC-8D4A-85F0-50ADF6E35924}"/>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8" name="Rectangle 3">
            <a:extLst>
              <a:ext uri="{FF2B5EF4-FFF2-40B4-BE49-F238E27FC236}">
                <a16:creationId xmlns:a16="http://schemas.microsoft.com/office/drawing/2014/main" id="{8A1BB7C7-FBF6-3D4E-9FB7-47A039A718A8}"/>
              </a:ext>
            </a:extLst>
          </p:cNvPr>
          <p:cNvSpPr txBox="1">
            <a:spLocks noChangeArrowheads="1"/>
          </p:cNvSpPr>
          <p:nvPr/>
        </p:nvSpPr>
        <p:spPr bwMode="auto">
          <a:xfrm>
            <a:off x="395536" y="6140179"/>
            <a:ext cx="7701662" cy="24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285750" indent="-285750" algn="l" rtl="0" eaLnBrk="0" fontAlgn="base" hangingPunct="0">
              <a:lnSpc>
                <a:spcPct val="90000"/>
              </a:lnSpc>
              <a:spcBef>
                <a:spcPct val="30000"/>
              </a:spcBef>
              <a:spcAft>
                <a:spcPct val="0"/>
              </a:spcAft>
              <a:buClr>
                <a:srgbClr val="037C03"/>
              </a:buClr>
              <a:buSzPct val="85000"/>
              <a:buFont typeface="Wingdings" pitchFamily="2" charset="2"/>
              <a:buChar char="l"/>
              <a:defRPr sz="2400" b="1">
                <a:solidFill>
                  <a:srgbClr val="000000"/>
                </a:solidFill>
                <a:latin typeface="+mn-lt"/>
                <a:ea typeface="+mn-ea"/>
                <a:cs typeface="+mn-cs"/>
              </a:defRPr>
            </a:lvl1pPr>
            <a:lvl2pPr marL="685800" indent="-228600" algn="l" rtl="0" eaLnBrk="0" fontAlgn="base" hangingPunct="0">
              <a:lnSpc>
                <a:spcPct val="90000"/>
              </a:lnSpc>
              <a:spcBef>
                <a:spcPct val="30000"/>
              </a:spcBef>
              <a:spcAft>
                <a:spcPct val="0"/>
              </a:spcAft>
              <a:buClr>
                <a:srgbClr val="037C03"/>
              </a:buClr>
              <a:buSzPct val="80000"/>
              <a:buFont typeface="Wingdings" pitchFamily="2" charset="2"/>
              <a:buChar char="n"/>
              <a:defRPr b="1">
                <a:solidFill>
                  <a:srgbClr val="000000"/>
                </a:solidFill>
                <a:latin typeface="+mn-lt"/>
              </a:defRPr>
            </a:lvl2pPr>
            <a:lvl3pPr marL="1143000" indent="-228600" algn="l" rtl="0" eaLnBrk="0" fontAlgn="base" hangingPunct="0">
              <a:lnSpc>
                <a:spcPct val="90000"/>
              </a:lnSpc>
              <a:spcBef>
                <a:spcPct val="30000"/>
              </a:spcBef>
              <a:spcAft>
                <a:spcPct val="0"/>
              </a:spcAft>
              <a:buClr>
                <a:srgbClr val="037C03"/>
              </a:buClr>
              <a:buSzPct val="75000"/>
              <a:buFont typeface="Wingdings" pitchFamily="2" charset="2"/>
              <a:buChar char="u"/>
              <a:defRPr b="1">
                <a:solidFill>
                  <a:srgbClr val="000000"/>
                </a:solidFill>
                <a:latin typeface="+mn-lt"/>
              </a:defRPr>
            </a:lvl3pPr>
            <a:lvl4pPr marL="1543050" indent="-171450" algn="l" rtl="0" eaLnBrk="0" fontAlgn="base" hangingPunct="0">
              <a:lnSpc>
                <a:spcPct val="90000"/>
              </a:lnSpc>
              <a:spcBef>
                <a:spcPct val="30000"/>
              </a:spcBef>
              <a:spcAft>
                <a:spcPct val="0"/>
              </a:spcAft>
              <a:buClr>
                <a:srgbClr val="037C03"/>
              </a:buClr>
              <a:buSzPct val="80000"/>
              <a:buFont typeface="Wingdings" pitchFamily="2" charset="2"/>
              <a:buChar char="l"/>
              <a:defRPr sz="1400" b="1">
                <a:solidFill>
                  <a:srgbClr val="000000"/>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rgbClr val="000000"/>
                </a:solidFill>
                <a:latin typeface="+mn-lt"/>
              </a:defRPr>
            </a:lvl5pPr>
            <a:lvl6pPr marL="2457450" indent="-171450" algn="l" rtl="0" fontAlgn="base">
              <a:lnSpc>
                <a:spcPct val="90000"/>
              </a:lnSpc>
              <a:spcBef>
                <a:spcPct val="30000"/>
              </a:spcBef>
              <a:spcAft>
                <a:spcPct val="0"/>
              </a:spcAft>
              <a:buSzPct val="100000"/>
              <a:buChar char="–"/>
              <a:defRPr sz="1400" b="1">
                <a:solidFill>
                  <a:srgbClr val="000000"/>
                </a:solidFill>
                <a:latin typeface="+mn-lt"/>
              </a:defRPr>
            </a:lvl6pPr>
            <a:lvl7pPr marL="2914650" indent="-171450" algn="l" rtl="0" fontAlgn="base">
              <a:lnSpc>
                <a:spcPct val="90000"/>
              </a:lnSpc>
              <a:spcBef>
                <a:spcPct val="30000"/>
              </a:spcBef>
              <a:spcAft>
                <a:spcPct val="0"/>
              </a:spcAft>
              <a:buSzPct val="100000"/>
              <a:buChar char="–"/>
              <a:defRPr sz="1400" b="1">
                <a:solidFill>
                  <a:srgbClr val="000000"/>
                </a:solidFill>
                <a:latin typeface="+mn-lt"/>
              </a:defRPr>
            </a:lvl7pPr>
            <a:lvl8pPr marL="3371850" indent="-171450" algn="l" rtl="0" fontAlgn="base">
              <a:lnSpc>
                <a:spcPct val="90000"/>
              </a:lnSpc>
              <a:spcBef>
                <a:spcPct val="30000"/>
              </a:spcBef>
              <a:spcAft>
                <a:spcPct val="0"/>
              </a:spcAft>
              <a:buSzPct val="100000"/>
              <a:buChar char="–"/>
              <a:defRPr sz="1400" b="1">
                <a:solidFill>
                  <a:srgbClr val="000000"/>
                </a:solidFill>
                <a:latin typeface="+mn-lt"/>
              </a:defRPr>
            </a:lvl8pPr>
            <a:lvl9pPr marL="3829050" indent="-171450" algn="l" rtl="0" fontAlgn="base">
              <a:lnSpc>
                <a:spcPct val="90000"/>
              </a:lnSpc>
              <a:spcBef>
                <a:spcPct val="30000"/>
              </a:spcBef>
              <a:spcAft>
                <a:spcPct val="0"/>
              </a:spcAft>
              <a:buSzPct val="100000"/>
              <a:buChar char="–"/>
              <a:defRPr sz="1400" b="1">
                <a:solidFill>
                  <a:srgbClr val="000000"/>
                </a:solidFill>
                <a:latin typeface="+mn-lt"/>
              </a:defRPr>
            </a:lvl9pPr>
          </a:lstStyle>
          <a:p>
            <a:pPr marL="0" indent="0">
              <a:lnSpc>
                <a:spcPct val="100000"/>
              </a:lnSpc>
              <a:buNone/>
              <a:defRPr/>
            </a:pPr>
            <a:r>
              <a:rPr lang="es-ES_tradnl" altLang="es-CL" sz="800" kern="0" dirty="0"/>
              <a:t>Fuente: http://</a:t>
            </a:r>
            <a:r>
              <a:rPr lang="es-ES_tradnl" altLang="es-CL" sz="800" kern="0" dirty="0" err="1"/>
              <a:t>www.agendadigital.gob.cl</a:t>
            </a:r>
            <a:r>
              <a:rPr lang="es-ES_tradnl" altLang="es-CL" sz="800" kern="0" dirty="0"/>
              <a:t>/files/Agenda%20Digital%20Gobierno%20de%20Chile%20-%20Capitulo%204%20-%20Noviembre%202015.pdf</a:t>
            </a:r>
            <a:endParaRPr lang="es-ES_tradnl" altLang="es-CL" sz="600" kern="0" dirty="0"/>
          </a:p>
          <a:p>
            <a:pPr>
              <a:lnSpc>
                <a:spcPct val="100000"/>
              </a:lnSpc>
              <a:buFontTx/>
              <a:buChar char="-"/>
              <a:defRPr/>
            </a:pPr>
            <a:r>
              <a:rPr lang="es-ES_tradnl" altLang="es-CL" sz="500" kern="0" dirty="0"/>
              <a:t>.</a:t>
            </a:r>
            <a:endParaRPr lang="es-ES_tradnl" altLang="es-CL" sz="1050" kern="0" dirty="0"/>
          </a:p>
        </p:txBody>
      </p:sp>
      <p:pic>
        <p:nvPicPr>
          <p:cNvPr id="7" name="Imagen 6">
            <a:extLst>
              <a:ext uri="{FF2B5EF4-FFF2-40B4-BE49-F238E27FC236}">
                <a16:creationId xmlns:a16="http://schemas.microsoft.com/office/drawing/2014/main" id="{DFC6DF75-B194-EB47-B44C-1E698AF3EB54}"/>
              </a:ext>
            </a:extLst>
          </p:cNvPr>
          <p:cNvPicPr>
            <a:picLocks noChangeAspect="1"/>
          </p:cNvPicPr>
          <p:nvPr/>
        </p:nvPicPr>
        <p:blipFill>
          <a:blip r:embed="rId3"/>
          <a:stretch>
            <a:fillRect/>
          </a:stretch>
        </p:blipFill>
        <p:spPr>
          <a:xfrm>
            <a:off x="367011" y="1931353"/>
            <a:ext cx="5173768" cy="4116520"/>
          </a:xfrm>
          <a:prstGeom prst="rect">
            <a:avLst/>
          </a:prstGeom>
        </p:spPr>
      </p:pic>
      <p:pic>
        <p:nvPicPr>
          <p:cNvPr id="10" name="Imagen 9">
            <a:extLst>
              <a:ext uri="{FF2B5EF4-FFF2-40B4-BE49-F238E27FC236}">
                <a16:creationId xmlns:a16="http://schemas.microsoft.com/office/drawing/2014/main" id="{3DFC3148-AC86-D448-BA54-6C8C524B7B27}"/>
              </a:ext>
            </a:extLst>
          </p:cNvPr>
          <p:cNvPicPr>
            <a:picLocks noChangeAspect="1"/>
          </p:cNvPicPr>
          <p:nvPr/>
        </p:nvPicPr>
        <p:blipFill>
          <a:blip r:embed="rId4"/>
          <a:stretch>
            <a:fillRect/>
          </a:stretch>
        </p:blipFill>
        <p:spPr>
          <a:xfrm>
            <a:off x="367011" y="759341"/>
            <a:ext cx="2084996" cy="1165145"/>
          </a:xfrm>
          <a:prstGeom prst="rect">
            <a:avLst/>
          </a:prstGeom>
        </p:spPr>
      </p:pic>
    </p:spTree>
    <p:extLst>
      <p:ext uri="{BB962C8B-B14F-4D97-AF65-F5344CB8AC3E}">
        <p14:creationId xmlns:p14="http://schemas.microsoft.com/office/powerpoint/2010/main" val="14967773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03EED8F8-D2BC-C84C-AD72-4453D9F394FE}"/>
              </a:ext>
            </a:extLst>
          </p:cNvPr>
          <p:cNvSpPr>
            <a:spLocks noGrp="1" noChangeArrowheads="1"/>
          </p:cNvSpPr>
          <p:nvPr>
            <p:ph type="title"/>
          </p:nvPr>
        </p:nvSpPr>
        <p:spPr>
          <a:xfrm>
            <a:off x="395288" y="752475"/>
            <a:ext cx="7162800" cy="533400"/>
          </a:xfrm>
        </p:spPr>
        <p:txBody>
          <a:bodyPr/>
          <a:lstStyle/>
          <a:p>
            <a:r>
              <a:rPr lang="es-ES_tradnl" altLang="es-CL" sz="2800"/>
              <a:t>Localización</a:t>
            </a:r>
          </a:p>
        </p:txBody>
      </p:sp>
      <p:sp>
        <p:nvSpPr>
          <p:cNvPr id="68611" name="Rectangle 3">
            <a:extLst>
              <a:ext uri="{FF2B5EF4-FFF2-40B4-BE49-F238E27FC236}">
                <a16:creationId xmlns:a16="http://schemas.microsoft.com/office/drawing/2014/main" id="{835713AE-4F19-4D4C-9440-EFD38E465475}"/>
              </a:ext>
            </a:extLst>
          </p:cNvPr>
          <p:cNvSpPr>
            <a:spLocks noGrp="1" noChangeArrowheads="1"/>
          </p:cNvSpPr>
          <p:nvPr>
            <p:ph type="body" idx="1"/>
          </p:nvPr>
        </p:nvSpPr>
        <p:spPr>
          <a:xfrm>
            <a:off x="2987824" y="841896"/>
            <a:ext cx="5904458" cy="936104"/>
          </a:xfrm>
        </p:spPr>
        <p:txBody>
          <a:bodyPr/>
          <a:lstStyle/>
          <a:p>
            <a:pPr marL="0" indent="0">
              <a:lnSpc>
                <a:spcPct val="100000"/>
              </a:lnSpc>
              <a:buFont typeface="Wingdings" pitchFamily="2" charset="2"/>
              <a:buNone/>
              <a:defRPr/>
            </a:pPr>
            <a:r>
              <a:rPr lang="es-ES_tradnl" altLang="es-CL" sz="2000" dirty="0"/>
              <a:t>MICRO LOCALIZACIÓN </a:t>
            </a:r>
          </a:p>
          <a:p>
            <a:pPr marL="0" indent="0">
              <a:lnSpc>
                <a:spcPct val="100000"/>
              </a:lnSpc>
              <a:buFont typeface="Wingdings" pitchFamily="2" charset="2"/>
              <a:buNone/>
              <a:defRPr/>
            </a:pPr>
            <a:r>
              <a:rPr lang="es-ES_tradnl" altLang="es-CL" sz="1600" dirty="0"/>
              <a:t>Según el proyecto, las tendencias económicas y de desarrollo regionales pueden orientar mi localización</a:t>
            </a:r>
          </a:p>
          <a:p>
            <a:pPr>
              <a:lnSpc>
                <a:spcPct val="100000"/>
              </a:lnSpc>
              <a:buFontTx/>
              <a:buChar char="-"/>
              <a:defRPr/>
            </a:pPr>
            <a:r>
              <a:rPr lang="es-ES_tradnl" altLang="es-CL" sz="1400" dirty="0"/>
              <a:t>.</a:t>
            </a:r>
          </a:p>
        </p:txBody>
      </p:sp>
      <p:sp>
        <p:nvSpPr>
          <p:cNvPr id="70660" name="Text Box 2">
            <a:extLst>
              <a:ext uri="{FF2B5EF4-FFF2-40B4-BE49-F238E27FC236}">
                <a16:creationId xmlns:a16="http://schemas.microsoft.com/office/drawing/2014/main" id="{653C1223-9CAC-8D4A-85F0-50ADF6E35924}"/>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pic>
        <p:nvPicPr>
          <p:cNvPr id="3" name="Imagen 2">
            <a:extLst>
              <a:ext uri="{FF2B5EF4-FFF2-40B4-BE49-F238E27FC236}">
                <a16:creationId xmlns:a16="http://schemas.microsoft.com/office/drawing/2014/main" id="{E254A565-28F4-C542-80B2-DC0A5A3A5659}"/>
              </a:ext>
            </a:extLst>
          </p:cNvPr>
          <p:cNvPicPr>
            <a:picLocks noChangeAspect="1"/>
          </p:cNvPicPr>
          <p:nvPr/>
        </p:nvPicPr>
        <p:blipFill>
          <a:blip r:embed="rId2"/>
          <a:stretch>
            <a:fillRect/>
          </a:stretch>
        </p:blipFill>
        <p:spPr>
          <a:xfrm>
            <a:off x="125858" y="1738006"/>
            <a:ext cx="8910637" cy="4427298"/>
          </a:xfrm>
          <a:prstGeom prst="rect">
            <a:avLst/>
          </a:prstGeom>
        </p:spPr>
      </p:pic>
      <p:sp>
        <p:nvSpPr>
          <p:cNvPr id="8" name="Rectangle 3">
            <a:extLst>
              <a:ext uri="{FF2B5EF4-FFF2-40B4-BE49-F238E27FC236}">
                <a16:creationId xmlns:a16="http://schemas.microsoft.com/office/drawing/2014/main" id="{8A1BB7C7-FBF6-3D4E-9FB7-47A039A718A8}"/>
              </a:ext>
            </a:extLst>
          </p:cNvPr>
          <p:cNvSpPr txBox="1">
            <a:spLocks noChangeArrowheads="1"/>
          </p:cNvSpPr>
          <p:nvPr/>
        </p:nvSpPr>
        <p:spPr bwMode="auto">
          <a:xfrm>
            <a:off x="398730" y="5812501"/>
            <a:ext cx="2628304" cy="40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285750" indent="-285750" algn="l" rtl="0" eaLnBrk="0" fontAlgn="base" hangingPunct="0">
              <a:lnSpc>
                <a:spcPct val="90000"/>
              </a:lnSpc>
              <a:spcBef>
                <a:spcPct val="30000"/>
              </a:spcBef>
              <a:spcAft>
                <a:spcPct val="0"/>
              </a:spcAft>
              <a:buClr>
                <a:srgbClr val="037C03"/>
              </a:buClr>
              <a:buSzPct val="85000"/>
              <a:buFont typeface="Wingdings" pitchFamily="2" charset="2"/>
              <a:buChar char="l"/>
              <a:defRPr sz="2400" b="1">
                <a:solidFill>
                  <a:srgbClr val="000000"/>
                </a:solidFill>
                <a:latin typeface="+mn-lt"/>
                <a:ea typeface="+mn-ea"/>
                <a:cs typeface="+mn-cs"/>
              </a:defRPr>
            </a:lvl1pPr>
            <a:lvl2pPr marL="685800" indent="-228600" algn="l" rtl="0" eaLnBrk="0" fontAlgn="base" hangingPunct="0">
              <a:lnSpc>
                <a:spcPct val="90000"/>
              </a:lnSpc>
              <a:spcBef>
                <a:spcPct val="30000"/>
              </a:spcBef>
              <a:spcAft>
                <a:spcPct val="0"/>
              </a:spcAft>
              <a:buClr>
                <a:srgbClr val="037C03"/>
              </a:buClr>
              <a:buSzPct val="80000"/>
              <a:buFont typeface="Wingdings" pitchFamily="2" charset="2"/>
              <a:buChar char="n"/>
              <a:defRPr b="1">
                <a:solidFill>
                  <a:srgbClr val="000000"/>
                </a:solidFill>
                <a:latin typeface="+mn-lt"/>
              </a:defRPr>
            </a:lvl2pPr>
            <a:lvl3pPr marL="1143000" indent="-228600" algn="l" rtl="0" eaLnBrk="0" fontAlgn="base" hangingPunct="0">
              <a:lnSpc>
                <a:spcPct val="90000"/>
              </a:lnSpc>
              <a:spcBef>
                <a:spcPct val="30000"/>
              </a:spcBef>
              <a:spcAft>
                <a:spcPct val="0"/>
              </a:spcAft>
              <a:buClr>
                <a:srgbClr val="037C03"/>
              </a:buClr>
              <a:buSzPct val="75000"/>
              <a:buFont typeface="Wingdings" pitchFamily="2" charset="2"/>
              <a:buChar char="u"/>
              <a:defRPr b="1">
                <a:solidFill>
                  <a:srgbClr val="000000"/>
                </a:solidFill>
                <a:latin typeface="+mn-lt"/>
              </a:defRPr>
            </a:lvl3pPr>
            <a:lvl4pPr marL="1543050" indent="-171450" algn="l" rtl="0" eaLnBrk="0" fontAlgn="base" hangingPunct="0">
              <a:lnSpc>
                <a:spcPct val="90000"/>
              </a:lnSpc>
              <a:spcBef>
                <a:spcPct val="30000"/>
              </a:spcBef>
              <a:spcAft>
                <a:spcPct val="0"/>
              </a:spcAft>
              <a:buClr>
                <a:srgbClr val="037C03"/>
              </a:buClr>
              <a:buSzPct val="80000"/>
              <a:buFont typeface="Wingdings" pitchFamily="2" charset="2"/>
              <a:buChar char="l"/>
              <a:defRPr sz="1400" b="1">
                <a:solidFill>
                  <a:srgbClr val="000000"/>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rgbClr val="000000"/>
                </a:solidFill>
                <a:latin typeface="+mn-lt"/>
              </a:defRPr>
            </a:lvl5pPr>
            <a:lvl6pPr marL="2457450" indent="-171450" algn="l" rtl="0" fontAlgn="base">
              <a:lnSpc>
                <a:spcPct val="90000"/>
              </a:lnSpc>
              <a:spcBef>
                <a:spcPct val="30000"/>
              </a:spcBef>
              <a:spcAft>
                <a:spcPct val="0"/>
              </a:spcAft>
              <a:buSzPct val="100000"/>
              <a:buChar char="–"/>
              <a:defRPr sz="1400" b="1">
                <a:solidFill>
                  <a:srgbClr val="000000"/>
                </a:solidFill>
                <a:latin typeface="+mn-lt"/>
              </a:defRPr>
            </a:lvl6pPr>
            <a:lvl7pPr marL="2914650" indent="-171450" algn="l" rtl="0" fontAlgn="base">
              <a:lnSpc>
                <a:spcPct val="90000"/>
              </a:lnSpc>
              <a:spcBef>
                <a:spcPct val="30000"/>
              </a:spcBef>
              <a:spcAft>
                <a:spcPct val="0"/>
              </a:spcAft>
              <a:buSzPct val="100000"/>
              <a:buChar char="–"/>
              <a:defRPr sz="1400" b="1">
                <a:solidFill>
                  <a:srgbClr val="000000"/>
                </a:solidFill>
                <a:latin typeface="+mn-lt"/>
              </a:defRPr>
            </a:lvl7pPr>
            <a:lvl8pPr marL="3371850" indent="-171450" algn="l" rtl="0" fontAlgn="base">
              <a:lnSpc>
                <a:spcPct val="90000"/>
              </a:lnSpc>
              <a:spcBef>
                <a:spcPct val="30000"/>
              </a:spcBef>
              <a:spcAft>
                <a:spcPct val="0"/>
              </a:spcAft>
              <a:buSzPct val="100000"/>
              <a:buChar char="–"/>
              <a:defRPr sz="1400" b="1">
                <a:solidFill>
                  <a:srgbClr val="000000"/>
                </a:solidFill>
                <a:latin typeface="+mn-lt"/>
              </a:defRPr>
            </a:lvl8pPr>
            <a:lvl9pPr marL="3829050" indent="-171450" algn="l" rtl="0" fontAlgn="base">
              <a:lnSpc>
                <a:spcPct val="90000"/>
              </a:lnSpc>
              <a:spcBef>
                <a:spcPct val="30000"/>
              </a:spcBef>
              <a:spcAft>
                <a:spcPct val="0"/>
              </a:spcAft>
              <a:buSzPct val="100000"/>
              <a:buChar char="–"/>
              <a:defRPr sz="1400" b="1">
                <a:solidFill>
                  <a:srgbClr val="000000"/>
                </a:solidFill>
                <a:latin typeface="+mn-lt"/>
              </a:defRPr>
            </a:lvl9pPr>
          </a:lstStyle>
          <a:p>
            <a:pPr marL="0" indent="0">
              <a:lnSpc>
                <a:spcPct val="100000"/>
              </a:lnSpc>
              <a:buFont typeface="Wingdings" pitchFamily="2" charset="2"/>
              <a:buNone/>
              <a:defRPr/>
            </a:pPr>
            <a:r>
              <a:rPr lang="es-ES_tradnl" altLang="es-CL" sz="1400" kern="0" dirty="0"/>
              <a:t>Fuente: Banco Central, 2020</a:t>
            </a:r>
            <a:endParaRPr lang="es-ES_tradnl" altLang="es-CL" sz="1100" kern="0" dirty="0"/>
          </a:p>
          <a:p>
            <a:pPr>
              <a:lnSpc>
                <a:spcPct val="100000"/>
              </a:lnSpc>
              <a:buFontTx/>
              <a:buChar char="-"/>
              <a:defRPr/>
            </a:pPr>
            <a:r>
              <a:rPr lang="es-ES_tradnl" altLang="es-CL" sz="1050" kern="0" dirty="0"/>
              <a:t>.</a:t>
            </a:r>
          </a:p>
        </p:txBody>
      </p:sp>
    </p:spTree>
    <p:extLst>
      <p:ext uri="{BB962C8B-B14F-4D97-AF65-F5344CB8AC3E}">
        <p14:creationId xmlns:p14="http://schemas.microsoft.com/office/powerpoint/2010/main" val="5117784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CC9E92D6-3399-EB44-ABBB-194181F7C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719138"/>
            <a:ext cx="8915400"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4">
            <a:extLst>
              <a:ext uri="{FF2B5EF4-FFF2-40B4-BE49-F238E27FC236}">
                <a16:creationId xmlns:a16="http://schemas.microsoft.com/office/drawing/2014/main" id="{A687CB2D-B1D9-2F49-8932-606D7FB3C37D}"/>
              </a:ext>
            </a:extLst>
          </p:cNvPr>
          <p:cNvSpPr>
            <a:spLocks noChangeArrowheads="1"/>
          </p:cNvSpPr>
          <p:nvPr/>
        </p:nvSpPr>
        <p:spPr bwMode="auto">
          <a:xfrm>
            <a:off x="4813300" y="620713"/>
            <a:ext cx="3465513"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 altLang="es-CL" sz="2000">
                <a:solidFill>
                  <a:srgbClr val="204392"/>
                </a:solidFill>
              </a:rPr>
              <a:t>Relación Detallada de Estudios en la Preparación y Evaluación de Proyectos</a:t>
            </a:r>
            <a:endParaRPr lang="es-ES_tradnl" altLang="es-CL" sz="2000">
              <a:solidFill>
                <a:srgbClr val="204392"/>
              </a:solidFill>
            </a:endParaRPr>
          </a:p>
        </p:txBody>
      </p:sp>
      <p:grpSp>
        <p:nvGrpSpPr>
          <p:cNvPr id="71684" name="Group 11">
            <a:extLst>
              <a:ext uri="{FF2B5EF4-FFF2-40B4-BE49-F238E27FC236}">
                <a16:creationId xmlns:a16="http://schemas.microsoft.com/office/drawing/2014/main" id="{75DD0802-7CC9-3C49-BFBF-1D278C9B7E97}"/>
              </a:ext>
            </a:extLst>
          </p:cNvPr>
          <p:cNvGrpSpPr>
            <a:grpSpLocks/>
          </p:cNvGrpSpPr>
          <p:nvPr/>
        </p:nvGrpSpPr>
        <p:grpSpPr bwMode="auto">
          <a:xfrm>
            <a:off x="2319338" y="5986463"/>
            <a:ext cx="6140450" cy="293687"/>
            <a:chOff x="1461" y="3771"/>
            <a:chExt cx="3868" cy="185"/>
          </a:xfrm>
        </p:grpSpPr>
        <p:sp>
          <p:nvSpPr>
            <p:cNvPr id="71687" name="Rectangle 5">
              <a:extLst>
                <a:ext uri="{FF2B5EF4-FFF2-40B4-BE49-F238E27FC236}">
                  <a16:creationId xmlns:a16="http://schemas.microsoft.com/office/drawing/2014/main" id="{CE9DFB69-5EA8-2F44-816E-E576FB3EE869}"/>
                </a:ext>
              </a:extLst>
            </p:cNvPr>
            <p:cNvSpPr>
              <a:spLocks noChangeArrowheads="1"/>
            </p:cNvSpPr>
            <p:nvPr/>
          </p:nvSpPr>
          <p:spPr bwMode="auto">
            <a:xfrm>
              <a:off x="1461" y="3788"/>
              <a:ext cx="3868"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71688" name="Rectangle 6">
              <a:extLst>
                <a:ext uri="{FF2B5EF4-FFF2-40B4-BE49-F238E27FC236}">
                  <a16:creationId xmlns:a16="http://schemas.microsoft.com/office/drawing/2014/main" id="{500A6A85-9713-A941-B379-7BBEACDE5C18}"/>
                </a:ext>
              </a:extLst>
            </p:cNvPr>
            <p:cNvSpPr>
              <a:spLocks noChangeArrowheads="1"/>
            </p:cNvSpPr>
            <p:nvPr/>
          </p:nvSpPr>
          <p:spPr bwMode="auto">
            <a:xfrm>
              <a:off x="1461" y="3788"/>
              <a:ext cx="31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a:solidFill>
                    <a:srgbClr val="000000"/>
                  </a:solidFill>
                </a:rPr>
                <a:t>INTERRELACIONES ENTRE LOS ESTUDIOS PARA PREPARAR Y EVALUAR UN PROYECTO</a:t>
              </a:r>
              <a:endParaRPr lang="es-ES_tradnl" altLang="es-CL"/>
            </a:p>
          </p:txBody>
        </p:sp>
        <p:sp>
          <p:nvSpPr>
            <p:cNvPr id="71689" name="Rectangle 7">
              <a:extLst>
                <a:ext uri="{FF2B5EF4-FFF2-40B4-BE49-F238E27FC236}">
                  <a16:creationId xmlns:a16="http://schemas.microsoft.com/office/drawing/2014/main" id="{B88C603B-B894-B743-BAAC-21BA32342C28}"/>
                </a:ext>
              </a:extLst>
            </p:cNvPr>
            <p:cNvSpPr>
              <a:spLocks noChangeArrowheads="1"/>
            </p:cNvSpPr>
            <p:nvPr/>
          </p:nvSpPr>
          <p:spPr bwMode="auto">
            <a:xfrm>
              <a:off x="4649" y="3771"/>
              <a:ext cx="6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700">
                  <a:solidFill>
                    <a:srgbClr val="000000"/>
                  </a:solidFill>
                </a:rPr>
                <a:t>(*)</a:t>
              </a:r>
              <a:endParaRPr lang="es-ES_tradnl" altLang="es-CL"/>
            </a:p>
          </p:txBody>
        </p:sp>
        <p:sp>
          <p:nvSpPr>
            <p:cNvPr id="71690" name="Rectangle 8">
              <a:extLst>
                <a:ext uri="{FF2B5EF4-FFF2-40B4-BE49-F238E27FC236}">
                  <a16:creationId xmlns:a16="http://schemas.microsoft.com/office/drawing/2014/main" id="{282220CC-A18C-034B-A517-466D92C8ADAB}"/>
                </a:ext>
              </a:extLst>
            </p:cNvPr>
            <p:cNvSpPr>
              <a:spLocks noChangeArrowheads="1"/>
            </p:cNvSpPr>
            <p:nvPr/>
          </p:nvSpPr>
          <p:spPr bwMode="auto">
            <a:xfrm>
              <a:off x="1496" y="3869"/>
              <a:ext cx="3830"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71691" name="Rectangle 9">
              <a:extLst>
                <a:ext uri="{FF2B5EF4-FFF2-40B4-BE49-F238E27FC236}">
                  <a16:creationId xmlns:a16="http://schemas.microsoft.com/office/drawing/2014/main" id="{C1469ABE-1061-B349-B6E3-80B70272A158}"/>
                </a:ext>
              </a:extLst>
            </p:cNvPr>
            <p:cNvSpPr>
              <a:spLocks noChangeArrowheads="1"/>
            </p:cNvSpPr>
            <p:nvPr/>
          </p:nvSpPr>
          <p:spPr bwMode="auto">
            <a:xfrm>
              <a:off x="1496" y="3875"/>
              <a:ext cx="221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800" b="0">
                  <a:solidFill>
                    <a:srgbClr val="000000"/>
                  </a:solidFill>
                </a:rPr>
                <a:t>(*)  Adaptado de Evaluación de Proyectos, Nassir y Reinaldo Sapag, (c) 1997</a:t>
              </a:r>
              <a:endParaRPr lang="es-ES_tradnl" altLang="es-CL"/>
            </a:p>
          </p:txBody>
        </p:sp>
        <p:sp>
          <p:nvSpPr>
            <p:cNvPr id="71692" name="Rectangle 10">
              <a:extLst>
                <a:ext uri="{FF2B5EF4-FFF2-40B4-BE49-F238E27FC236}">
                  <a16:creationId xmlns:a16="http://schemas.microsoft.com/office/drawing/2014/main" id="{59004593-64A9-404D-8EB1-E5731944088C}"/>
                </a:ext>
              </a:extLst>
            </p:cNvPr>
            <p:cNvSpPr>
              <a:spLocks noChangeArrowheads="1"/>
            </p:cNvSpPr>
            <p:nvPr/>
          </p:nvSpPr>
          <p:spPr bwMode="auto">
            <a:xfrm>
              <a:off x="3725" y="3870"/>
              <a:ext cx="15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r>
                <a:rPr lang="es-ES_tradnl" altLang="es-CL" sz="900" b="0">
                  <a:solidFill>
                    <a:srgbClr val="000000"/>
                  </a:solidFill>
                </a:rPr>
                <a:t>, J.Elliott, para Escuela de Ingeniería Civil, U.D.P.</a:t>
              </a:r>
              <a:endParaRPr lang="es-ES_tradnl" altLang="es-CL"/>
            </a:p>
          </p:txBody>
        </p:sp>
      </p:grpSp>
      <p:sp>
        <p:nvSpPr>
          <p:cNvPr id="71685" name="Text Box 2">
            <a:extLst>
              <a:ext uri="{FF2B5EF4-FFF2-40B4-BE49-F238E27FC236}">
                <a16:creationId xmlns:a16="http://schemas.microsoft.com/office/drawing/2014/main" id="{202EF951-931F-D24F-8E68-29C011C86F1A}"/>
              </a:ext>
            </a:extLst>
          </p:cNvPr>
          <p:cNvSpPr txBox="1">
            <a:spLocks noChangeArrowheads="1"/>
          </p:cNvSpPr>
          <p:nvPr/>
        </p:nvSpPr>
        <p:spPr bwMode="auto">
          <a:xfrm>
            <a:off x="395288" y="333375"/>
            <a:ext cx="8424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CL" altLang="es-CL" sz="2000">
                <a:solidFill>
                  <a:srgbClr val="800000"/>
                </a:solidFill>
              </a:rPr>
              <a:t>LA EVALUACIÓN DE PROYECTOS COMO UN PROCESO</a:t>
            </a:r>
            <a:endParaRPr lang="es-ES" altLang="es-CL" sz="2000">
              <a:solidFill>
                <a:srgbClr val="800000"/>
              </a:solidFill>
            </a:endParaRPr>
          </a:p>
        </p:txBody>
      </p:sp>
      <p:sp>
        <p:nvSpPr>
          <p:cNvPr id="71686" name="Flecha arriba 1">
            <a:extLst>
              <a:ext uri="{FF2B5EF4-FFF2-40B4-BE49-F238E27FC236}">
                <a16:creationId xmlns:a16="http://schemas.microsoft.com/office/drawing/2014/main" id="{1B6DA6A0-0EAA-8B49-89F1-1A6D12AA0BE9}"/>
              </a:ext>
            </a:extLst>
          </p:cNvPr>
          <p:cNvSpPr>
            <a:spLocks noChangeArrowheads="1"/>
          </p:cNvSpPr>
          <p:nvPr/>
        </p:nvSpPr>
        <p:spPr bwMode="auto">
          <a:xfrm rot="2659901">
            <a:off x="2801938" y="3067050"/>
            <a:ext cx="1081087" cy="1152525"/>
          </a:xfrm>
          <a:prstGeom prst="upArrow">
            <a:avLst>
              <a:gd name="adj1" fmla="val 50000"/>
              <a:gd name="adj2" fmla="val 49972"/>
            </a:avLst>
          </a:prstGeom>
          <a:solidFill>
            <a:srgbClr val="51DC00"/>
          </a:solidFill>
          <a:ln>
            <a:noFill/>
          </a:ln>
          <a:effectLst>
            <a:outerShdw dist="107763" dir="2700000" algn="ctr" rotWithShape="0">
              <a:schemeClr val="bg2"/>
            </a:outerShdw>
          </a:effectLst>
          <a:extLst>
            <a:ext uri="{91240B29-F687-4F45-9708-019B960494DF}">
              <a14:hiddenLine xmlns:a14="http://schemas.microsoft.com/office/drawing/2010/main" w="12700" algn="ctr">
                <a:solidFill>
                  <a:srgbClr val="000000"/>
                </a:solidFill>
                <a:round/>
                <a:headEnd/>
                <a:tailEnd/>
              </a14:hiddenLine>
            </a:ext>
          </a:extLst>
        </p:spPr>
        <p:txBody>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CL" altLang="es-CL"/>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Text Box 2">
            <a:extLst>
              <a:ext uri="{FF2B5EF4-FFF2-40B4-BE49-F238E27FC236}">
                <a16:creationId xmlns:a16="http://schemas.microsoft.com/office/drawing/2014/main" id="{C26E59AA-8BB9-044A-933D-2EB214682FDE}"/>
              </a:ext>
            </a:extLst>
          </p:cNvPr>
          <p:cNvSpPr txBox="1">
            <a:spLocks noChangeArrowheads="1"/>
          </p:cNvSpPr>
          <p:nvPr/>
        </p:nvSpPr>
        <p:spPr bwMode="auto">
          <a:xfrm>
            <a:off x="-108520" y="1772816"/>
            <a:ext cx="8784406" cy="707886"/>
          </a:xfrm>
          <a:prstGeom prst="rect">
            <a:avLst/>
          </a:prstGeom>
          <a:noFill/>
          <a:ln>
            <a:noFill/>
          </a:ln>
          <a:effec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just" eaLnBrk="1" hangingPunct="1">
              <a:defRPr/>
            </a:pPr>
            <a:r>
              <a:rPr lang="es-CL" altLang="es-CL" sz="2000" dirty="0">
                <a:solidFill>
                  <a:schemeClr val="bg1">
                    <a:lumMod val="10000"/>
                  </a:schemeClr>
                </a:solidFill>
                <a:latin typeface="+mn-lt"/>
              </a:rPr>
              <a:t>	El requerimiento </a:t>
            </a:r>
            <a:r>
              <a:rPr lang="es-CL" sz="2000" dirty="0">
                <a:solidFill>
                  <a:schemeClr val="bg1">
                    <a:lumMod val="10000"/>
                  </a:schemeClr>
                </a:solidFill>
                <a:latin typeface="+mn-lt"/>
              </a:rPr>
              <a:t>y la solución misma, así como el tamaño del proyecto, determinarán la dimensión de la empresa o su cambio.</a:t>
            </a:r>
          </a:p>
        </p:txBody>
      </p:sp>
      <p:sp>
        <p:nvSpPr>
          <p:cNvPr id="9" name="Text Box 4">
            <a:extLst>
              <a:ext uri="{FF2B5EF4-FFF2-40B4-BE49-F238E27FC236}">
                <a16:creationId xmlns:a16="http://schemas.microsoft.com/office/drawing/2014/main" id="{A262DBFF-CC22-2F40-A8CE-332BF9750836}"/>
              </a:ext>
            </a:extLst>
          </p:cNvPr>
          <p:cNvSpPr txBox="1">
            <a:spLocks noChangeArrowheads="1"/>
          </p:cNvSpPr>
          <p:nvPr/>
        </p:nvSpPr>
        <p:spPr bwMode="auto">
          <a:xfrm>
            <a:off x="323850" y="1196752"/>
            <a:ext cx="8496300" cy="461962"/>
          </a:xfrm>
          <a:prstGeom prst="rect">
            <a:avLst/>
          </a:prstGeom>
          <a:noFill/>
          <a:ln>
            <a:noFill/>
          </a:ln>
          <a:effectLst/>
        </p:spPr>
        <p:txBody>
          <a:bodyPr>
            <a:spAutoFit/>
          </a:bodyPr>
          <a:lstStyle/>
          <a:p>
            <a:pPr eaLnBrk="1" hangingPunct="1">
              <a:defRPr/>
            </a:pPr>
            <a:r>
              <a:rPr lang="es-CL" altLang="es-CL" sz="2400" dirty="0">
                <a:solidFill>
                  <a:schemeClr val="bg2">
                    <a:lumMod val="90000"/>
                    <a:lumOff val="10000"/>
                  </a:schemeClr>
                </a:solidFill>
              </a:rPr>
              <a:t>Estudio Organizacional</a:t>
            </a:r>
          </a:p>
        </p:txBody>
      </p:sp>
      <p:sp>
        <p:nvSpPr>
          <p:cNvPr id="72708" name="Rectangle 4">
            <a:extLst>
              <a:ext uri="{FF2B5EF4-FFF2-40B4-BE49-F238E27FC236}">
                <a16:creationId xmlns:a16="http://schemas.microsoft.com/office/drawing/2014/main" id="{EF71FDBA-C882-9F4C-938D-11B672F90B58}"/>
              </a:ext>
            </a:extLst>
          </p:cNvPr>
          <p:cNvSpPr>
            <a:spLocks noChangeArrowheads="1"/>
          </p:cNvSpPr>
          <p:nvPr/>
        </p:nvSpPr>
        <p:spPr bwMode="auto">
          <a:xfrm>
            <a:off x="327025" y="568325"/>
            <a:ext cx="5372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_tradnl" altLang="es-CL" sz="1800">
                <a:solidFill>
                  <a:srgbClr val="204392"/>
                </a:solidFill>
              </a:rPr>
              <a:t>Preparación del Proyecto</a:t>
            </a:r>
          </a:p>
        </p:txBody>
      </p:sp>
      <p:sp>
        <p:nvSpPr>
          <p:cNvPr id="72709" name="Text Box 2">
            <a:extLst>
              <a:ext uri="{FF2B5EF4-FFF2-40B4-BE49-F238E27FC236}">
                <a16:creationId xmlns:a16="http://schemas.microsoft.com/office/drawing/2014/main" id="{7C952BBC-FBFE-FA4A-91FA-53A70C49F20A}"/>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grpSp>
        <p:nvGrpSpPr>
          <p:cNvPr id="27" name="Grupo 26">
            <a:extLst>
              <a:ext uri="{FF2B5EF4-FFF2-40B4-BE49-F238E27FC236}">
                <a16:creationId xmlns:a16="http://schemas.microsoft.com/office/drawing/2014/main" id="{4D49DD75-B980-014D-BE14-49BA30816608}"/>
              </a:ext>
            </a:extLst>
          </p:cNvPr>
          <p:cNvGrpSpPr/>
          <p:nvPr/>
        </p:nvGrpSpPr>
        <p:grpSpPr>
          <a:xfrm>
            <a:off x="399385" y="2639869"/>
            <a:ext cx="8284537" cy="3525435"/>
            <a:chOff x="399385" y="2350253"/>
            <a:chExt cx="8284537" cy="3525435"/>
          </a:xfrm>
        </p:grpSpPr>
        <p:grpSp>
          <p:nvGrpSpPr>
            <p:cNvPr id="26" name="Grupo 25">
              <a:extLst>
                <a:ext uri="{FF2B5EF4-FFF2-40B4-BE49-F238E27FC236}">
                  <a16:creationId xmlns:a16="http://schemas.microsoft.com/office/drawing/2014/main" id="{5BCB9386-C964-E243-8124-827E327A6CC5}"/>
                </a:ext>
              </a:extLst>
            </p:cNvPr>
            <p:cNvGrpSpPr/>
            <p:nvPr/>
          </p:nvGrpSpPr>
          <p:grpSpPr>
            <a:xfrm>
              <a:off x="467544" y="2350253"/>
              <a:ext cx="8216378" cy="3525435"/>
              <a:chOff x="467544" y="2350253"/>
              <a:chExt cx="8216378" cy="3525435"/>
            </a:xfrm>
          </p:grpSpPr>
          <p:sp>
            <p:nvSpPr>
              <p:cNvPr id="8" name="Rectangle 9">
                <a:extLst>
                  <a:ext uri="{FF2B5EF4-FFF2-40B4-BE49-F238E27FC236}">
                    <a16:creationId xmlns:a16="http://schemas.microsoft.com/office/drawing/2014/main" id="{DDEF5B95-9E28-ED4D-AC2D-FB9A426BC946}"/>
                  </a:ext>
                </a:extLst>
              </p:cNvPr>
              <p:cNvSpPr>
                <a:spLocks noChangeArrowheads="1"/>
              </p:cNvSpPr>
              <p:nvPr/>
            </p:nvSpPr>
            <p:spPr bwMode="auto">
              <a:xfrm>
                <a:off x="467544" y="2350253"/>
                <a:ext cx="8208342" cy="2446899"/>
              </a:xfrm>
              <a:prstGeom prst="rect">
                <a:avLst/>
              </a:prstGeom>
              <a:solidFill>
                <a:schemeClr val="bg1">
                  <a:lumMod val="90000"/>
                </a:schemeClr>
              </a:solidFill>
              <a:ln w="9525">
                <a:solidFill>
                  <a:schemeClr val="bg1">
                    <a:lumMod val="10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endParaRPr lang="es-MX" altLang="es-CL" sz="1200" dirty="0">
                  <a:solidFill>
                    <a:schemeClr val="bg1">
                      <a:lumMod val="10000"/>
                    </a:schemeClr>
                  </a:solidFill>
                  <a:latin typeface="Tahoma" panose="020B0604030504040204" pitchFamily="34" charset="0"/>
                </a:endParaRPr>
              </a:p>
              <a:p>
                <a:pPr algn="ctr">
                  <a:defRPr/>
                </a:pPr>
                <a:endParaRPr lang="es-MX" altLang="es-CL" sz="1200" dirty="0">
                  <a:solidFill>
                    <a:schemeClr val="bg1">
                      <a:lumMod val="10000"/>
                    </a:schemeClr>
                  </a:solidFill>
                  <a:latin typeface="Tahoma" panose="020B0604030504040204" pitchFamily="34" charset="0"/>
                </a:endParaRPr>
              </a:p>
              <a:p>
                <a:pPr algn="ctr">
                  <a:defRPr/>
                </a:pPr>
                <a:endParaRPr lang="es-MX" altLang="es-CL" sz="1200" dirty="0">
                  <a:solidFill>
                    <a:schemeClr val="bg1">
                      <a:lumMod val="10000"/>
                    </a:schemeClr>
                  </a:solidFill>
                  <a:latin typeface="Tahoma" panose="020B0604030504040204" pitchFamily="34" charset="0"/>
                </a:endParaRPr>
              </a:p>
              <a:p>
                <a:pPr algn="ctr">
                  <a:defRPr/>
                </a:pPr>
                <a:endParaRPr lang="es-MX" altLang="es-CL" sz="1200" dirty="0">
                  <a:solidFill>
                    <a:schemeClr val="bg1">
                      <a:lumMod val="10000"/>
                    </a:schemeClr>
                  </a:solidFill>
                  <a:latin typeface="Tahoma" panose="020B0604030504040204" pitchFamily="34" charset="0"/>
                </a:endParaRPr>
              </a:p>
              <a:p>
                <a:pPr algn="ctr">
                  <a:defRPr/>
                </a:pPr>
                <a:endParaRPr lang="es-MX" altLang="es-CL" sz="1200" dirty="0">
                  <a:solidFill>
                    <a:schemeClr val="bg1">
                      <a:lumMod val="10000"/>
                    </a:schemeClr>
                  </a:solidFill>
                  <a:latin typeface="Tahoma" panose="020B0604030504040204" pitchFamily="34" charset="0"/>
                </a:endParaRPr>
              </a:p>
              <a:p>
                <a:pPr algn="ctr">
                  <a:defRPr/>
                </a:pPr>
                <a:endParaRPr lang="es-MX" altLang="es-CL" sz="1200" dirty="0">
                  <a:solidFill>
                    <a:schemeClr val="bg1">
                      <a:lumMod val="10000"/>
                    </a:schemeClr>
                  </a:solidFill>
                  <a:latin typeface="Tahoma" panose="020B0604030504040204" pitchFamily="34" charset="0"/>
                </a:endParaRPr>
              </a:p>
              <a:p>
                <a:pPr algn="ctr">
                  <a:defRPr/>
                </a:pPr>
                <a:endParaRPr lang="es-MX" altLang="es-CL" sz="1200" dirty="0">
                  <a:solidFill>
                    <a:schemeClr val="bg1">
                      <a:lumMod val="10000"/>
                    </a:schemeClr>
                  </a:solidFill>
                  <a:latin typeface="Tahoma" panose="020B0604030504040204" pitchFamily="34" charset="0"/>
                </a:endParaRPr>
              </a:p>
              <a:p>
                <a:pPr algn="ctr">
                  <a:defRPr/>
                </a:pPr>
                <a:endParaRPr lang="es-MX" altLang="es-CL" sz="1800" dirty="0">
                  <a:solidFill>
                    <a:schemeClr val="bg1">
                      <a:lumMod val="10000"/>
                    </a:schemeClr>
                  </a:solidFill>
                  <a:latin typeface="Tahoma" panose="020B0604030504040204" pitchFamily="34" charset="0"/>
                </a:endParaRPr>
              </a:p>
              <a:p>
                <a:pPr algn="ctr">
                  <a:defRPr/>
                </a:pPr>
                <a:endParaRPr lang="es-MX" altLang="es-CL" sz="1800" dirty="0">
                  <a:solidFill>
                    <a:schemeClr val="bg1">
                      <a:lumMod val="10000"/>
                    </a:schemeClr>
                  </a:solidFill>
                  <a:latin typeface="Tahoma" panose="020B0604030504040204" pitchFamily="34" charset="0"/>
                </a:endParaRPr>
              </a:p>
              <a:p>
                <a:pPr>
                  <a:defRPr/>
                </a:pPr>
                <a:r>
                  <a:rPr lang="es-MX" altLang="es-CL" sz="1400" dirty="0">
                    <a:solidFill>
                      <a:schemeClr val="bg1">
                        <a:lumMod val="10000"/>
                      </a:schemeClr>
                    </a:solidFill>
                    <a:latin typeface="Tahoma" panose="020B0604030504040204" pitchFamily="34" charset="0"/>
                  </a:rPr>
                  <a:t>                                                    </a:t>
                </a:r>
                <a:r>
                  <a:rPr lang="es-MX" altLang="es-CL" sz="1600" dirty="0">
                    <a:solidFill>
                      <a:schemeClr val="bg1">
                        <a:lumMod val="10000"/>
                      </a:schemeClr>
                    </a:solidFill>
                    <a:latin typeface="Tahoma" panose="020B0604030504040204" pitchFamily="34" charset="0"/>
                  </a:rPr>
                  <a:t>ETAPAS DE UN PROYECTO</a:t>
                </a:r>
              </a:p>
              <a:p>
                <a:pPr>
                  <a:defRPr/>
                </a:pPr>
                <a:endParaRPr lang="es-MX" altLang="es-CL" sz="1400" dirty="0">
                  <a:solidFill>
                    <a:schemeClr val="bg1">
                      <a:lumMod val="10000"/>
                    </a:schemeClr>
                  </a:solidFill>
                  <a:latin typeface="Tahoma" panose="020B0604030504040204" pitchFamily="34" charset="0"/>
                </a:endParaRPr>
              </a:p>
              <a:p>
                <a:pPr>
                  <a:defRPr/>
                </a:pPr>
                <a:endParaRPr lang="es-MX" altLang="es-CL" sz="1400" dirty="0">
                  <a:solidFill>
                    <a:schemeClr val="bg1">
                      <a:lumMod val="10000"/>
                    </a:schemeClr>
                  </a:solidFill>
                  <a:latin typeface="Tahoma" panose="020B0604030504040204" pitchFamily="34" charset="0"/>
                </a:endParaRPr>
              </a:p>
              <a:p>
                <a:pPr>
                  <a:defRPr/>
                </a:pPr>
                <a:endParaRPr lang="es-MX" altLang="es-CL" sz="1400" dirty="0">
                  <a:solidFill>
                    <a:schemeClr val="bg1">
                      <a:lumMod val="10000"/>
                    </a:schemeClr>
                  </a:solidFill>
                  <a:latin typeface="Tahoma" panose="020B0604030504040204" pitchFamily="34" charset="0"/>
                </a:endParaRPr>
              </a:p>
              <a:p>
                <a:pPr>
                  <a:defRPr/>
                </a:pPr>
                <a:endParaRPr lang="es-MX" altLang="es-CL" sz="1400" dirty="0">
                  <a:solidFill>
                    <a:schemeClr val="bg1">
                      <a:lumMod val="10000"/>
                    </a:schemeClr>
                  </a:solidFill>
                  <a:latin typeface="Tahoma" panose="020B0604030504040204" pitchFamily="34" charset="0"/>
                </a:endParaRPr>
              </a:p>
              <a:p>
                <a:pPr>
                  <a:defRPr/>
                </a:pPr>
                <a:endParaRPr lang="es-MX" altLang="es-CL" sz="1400" dirty="0">
                  <a:solidFill>
                    <a:schemeClr val="bg1">
                      <a:lumMod val="10000"/>
                    </a:schemeClr>
                  </a:solidFill>
                  <a:latin typeface="Tahoma" panose="020B0604030504040204" pitchFamily="34" charset="0"/>
                </a:endParaRPr>
              </a:p>
              <a:p>
                <a:pPr>
                  <a:defRPr/>
                </a:pPr>
                <a:endParaRPr lang="es-MX" altLang="es-CL" sz="1400" dirty="0">
                  <a:solidFill>
                    <a:schemeClr val="bg1">
                      <a:lumMod val="10000"/>
                    </a:schemeClr>
                  </a:solidFill>
                  <a:latin typeface="Tahoma" panose="020B0604030504040204" pitchFamily="34" charset="0"/>
                </a:endParaRPr>
              </a:p>
              <a:p>
                <a:pPr>
                  <a:defRPr/>
                </a:pPr>
                <a:endParaRPr lang="es-MX" altLang="es-CL" sz="1400" dirty="0">
                  <a:solidFill>
                    <a:schemeClr val="bg1">
                      <a:lumMod val="10000"/>
                    </a:schemeClr>
                  </a:solidFill>
                  <a:latin typeface="Tahoma" panose="020B0604030504040204" pitchFamily="34" charset="0"/>
                </a:endParaRPr>
              </a:p>
              <a:p>
                <a:pPr>
                  <a:defRPr/>
                </a:pPr>
                <a:endParaRPr lang="es-MX" altLang="es-CL" sz="1400" dirty="0">
                  <a:solidFill>
                    <a:schemeClr val="bg1">
                      <a:lumMod val="10000"/>
                    </a:schemeClr>
                  </a:solidFill>
                  <a:latin typeface="Tahoma" panose="020B0604030504040204" pitchFamily="34" charset="0"/>
                </a:endParaRPr>
              </a:p>
              <a:p>
                <a:pPr>
                  <a:defRPr/>
                </a:pPr>
                <a:endParaRPr lang="es-MX" altLang="es-CL" sz="1400" dirty="0">
                  <a:solidFill>
                    <a:schemeClr val="bg1">
                      <a:lumMod val="10000"/>
                    </a:schemeClr>
                  </a:solidFill>
                  <a:latin typeface="Tahoma" panose="020B0604030504040204" pitchFamily="34" charset="0"/>
                </a:endParaRPr>
              </a:p>
              <a:p>
                <a:pPr>
                  <a:defRPr/>
                </a:pPr>
                <a:endParaRPr lang="es-MX" altLang="es-CL" sz="1400" dirty="0">
                  <a:solidFill>
                    <a:schemeClr val="bg1">
                      <a:lumMod val="10000"/>
                    </a:schemeClr>
                  </a:solidFill>
                  <a:latin typeface="Tahoma" panose="020B0604030504040204" pitchFamily="34" charset="0"/>
                </a:endParaRPr>
              </a:p>
              <a:p>
                <a:pPr>
                  <a:defRPr/>
                </a:pPr>
                <a:endParaRPr lang="es-MX" altLang="es-CL" sz="1400" dirty="0">
                  <a:solidFill>
                    <a:schemeClr val="bg1">
                      <a:lumMod val="10000"/>
                    </a:schemeClr>
                  </a:solidFill>
                  <a:latin typeface="Tahoma" panose="020B0604030504040204" pitchFamily="34" charset="0"/>
                </a:endParaRPr>
              </a:p>
              <a:p>
                <a:pPr>
                  <a:defRPr/>
                </a:pPr>
                <a:endParaRPr lang="es-MX" altLang="es-CL" sz="1400" dirty="0">
                  <a:solidFill>
                    <a:schemeClr val="bg1">
                      <a:lumMod val="10000"/>
                    </a:schemeClr>
                  </a:solidFill>
                  <a:latin typeface="Tahoma" panose="020B0604030504040204" pitchFamily="34" charset="0"/>
                </a:endParaRPr>
              </a:p>
              <a:p>
                <a:pPr>
                  <a:defRPr/>
                </a:pPr>
                <a:endParaRPr lang="es-MX" altLang="es-CL" sz="1400" dirty="0">
                  <a:solidFill>
                    <a:schemeClr val="bg1">
                      <a:lumMod val="10000"/>
                    </a:schemeClr>
                  </a:solidFill>
                  <a:latin typeface="Tahoma" panose="020B0604030504040204" pitchFamily="34" charset="0"/>
                </a:endParaRPr>
              </a:p>
              <a:p>
                <a:pPr>
                  <a:defRPr/>
                </a:pPr>
                <a:endParaRPr lang="es-MX" altLang="es-CL" sz="1400" dirty="0">
                  <a:solidFill>
                    <a:schemeClr val="bg1">
                      <a:lumMod val="10000"/>
                    </a:schemeClr>
                  </a:solidFill>
                  <a:latin typeface="Tahoma" panose="020B0604030504040204" pitchFamily="34" charset="0"/>
                </a:endParaRPr>
              </a:p>
              <a:p>
                <a:pPr>
                  <a:defRPr/>
                </a:pPr>
                <a:endParaRPr lang="es-MX" altLang="es-CL" sz="1400" dirty="0">
                  <a:solidFill>
                    <a:schemeClr val="bg1">
                      <a:lumMod val="10000"/>
                    </a:schemeClr>
                  </a:solidFill>
                  <a:latin typeface="Tahoma" panose="020B0604030504040204" pitchFamily="34" charset="0"/>
                </a:endParaRPr>
              </a:p>
              <a:p>
                <a:pPr>
                  <a:defRPr/>
                </a:pPr>
                <a:endParaRPr lang="es-MX" altLang="es-CL" sz="1400" dirty="0">
                  <a:solidFill>
                    <a:schemeClr val="bg1">
                      <a:lumMod val="10000"/>
                    </a:schemeClr>
                  </a:solidFill>
                  <a:latin typeface="Tahoma" panose="020B0604030504040204" pitchFamily="34" charset="0"/>
                </a:endParaRPr>
              </a:p>
              <a:p>
                <a:pPr>
                  <a:defRPr/>
                </a:pPr>
                <a:endParaRPr lang="es-ES" altLang="es-CL" sz="3200" dirty="0">
                  <a:solidFill>
                    <a:schemeClr val="bg1">
                      <a:lumMod val="10000"/>
                    </a:schemeClr>
                  </a:solidFill>
                  <a:latin typeface="Tahoma" panose="020B0604030504040204" pitchFamily="34" charset="0"/>
                </a:endParaRPr>
              </a:p>
            </p:txBody>
          </p:sp>
          <p:sp>
            <p:nvSpPr>
              <p:cNvPr id="10" name="Rectangle 9">
                <a:extLst>
                  <a:ext uri="{FF2B5EF4-FFF2-40B4-BE49-F238E27FC236}">
                    <a16:creationId xmlns:a16="http://schemas.microsoft.com/office/drawing/2014/main" id="{FAA6F86A-FF23-284B-B1ED-FCF1CDC0F56D}"/>
                  </a:ext>
                </a:extLst>
              </p:cNvPr>
              <p:cNvSpPr>
                <a:spLocks noChangeArrowheads="1"/>
              </p:cNvSpPr>
              <p:nvPr/>
            </p:nvSpPr>
            <p:spPr bwMode="auto">
              <a:xfrm>
                <a:off x="539553" y="2695740"/>
                <a:ext cx="432047" cy="1655762"/>
              </a:xfrm>
              <a:prstGeom prst="rect">
                <a:avLst/>
              </a:prstGeom>
              <a:solidFill>
                <a:srgbClr val="CCFFCC"/>
              </a:solidFill>
              <a:ln w="9525">
                <a:solidFill>
                  <a:schemeClr val="bg1">
                    <a:lumMod val="10000"/>
                  </a:schemeClr>
                </a:solidFill>
                <a:miter lim="800000"/>
                <a:headEnd/>
                <a:tailEnd/>
              </a:ln>
              <a:effectLst>
                <a:outerShdw blurRad="190500" dist="88900" dir="3660000" algn="ctr" rotWithShape="0">
                  <a:schemeClr val="bg2"/>
                </a:outerShdw>
              </a:effectLst>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200" dirty="0">
                    <a:solidFill>
                      <a:schemeClr val="bg1">
                        <a:lumMod val="10000"/>
                      </a:schemeClr>
                    </a:solidFill>
                    <a:latin typeface="Tahoma" panose="020B0604030504040204" pitchFamily="34" charset="0"/>
                  </a:rPr>
                  <a:t>Idea</a:t>
                </a:r>
                <a:endParaRPr lang="es-ES" altLang="es-CL" sz="1200" dirty="0">
                  <a:solidFill>
                    <a:schemeClr val="bg1">
                      <a:lumMod val="10000"/>
                    </a:schemeClr>
                  </a:solidFill>
                  <a:latin typeface="Tahoma" panose="020B0604030504040204" pitchFamily="34" charset="0"/>
                </a:endParaRPr>
              </a:p>
            </p:txBody>
          </p:sp>
          <p:sp>
            <p:nvSpPr>
              <p:cNvPr id="11" name="Rectangle 9">
                <a:extLst>
                  <a:ext uri="{FF2B5EF4-FFF2-40B4-BE49-F238E27FC236}">
                    <a16:creationId xmlns:a16="http://schemas.microsoft.com/office/drawing/2014/main" id="{BE9E3318-9A79-3843-AAB5-BE4B9BD0D04E}"/>
                  </a:ext>
                </a:extLst>
              </p:cNvPr>
              <p:cNvSpPr>
                <a:spLocks noChangeArrowheads="1"/>
              </p:cNvSpPr>
              <p:nvPr/>
            </p:nvSpPr>
            <p:spPr bwMode="auto">
              <a:xfrm>
                <a:off x="1043608" y="2695740"/>
                <a:ext cx="1743512" cy="1655762"/>
              </a:xfrm>
              <a:prstGeom prst="rect">
                <a:avLst/>
              </a:prstGeom>
              <a:solidFill>
                <a:srgbClr val="FFFF00"/>
              </a:solidFill>
              <a:ln w="9525">
                <a:solidFill>
                  <a:schemeClr val="bg1">
                    <a:lumMod val="10000"/>
                  </a:schemeClr>
                </a:solidFill>
                <a:miter lim="800000"/>
                <a:headEnd/>
                <a:tailEnd/>
              </a:ln>
              <a:effectLst>
                <a:outerShdw blurRad="190500" dist="88900" dir="3660000" algn="ctr" rotWithShape="0">
                  <a:schemeClr val="bg2"/>
                </a:outerShdw>
              </a:effectLst>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endParaRPr lang="es-MX" altLang="es-CL" sz="1200" dirty="0">
                  <a:solidFill>
                    <a:schemeClr val="bg1">
                      <a:lumMod val="10000"/>
                    </a:schemeClr>
                  </a:solidFill>
                  <a:latin typeface="Tahoma" panose="020B0604030504040204" pitchFamily="34" charset="0"/>
                </a:endParaRPr>
              </a:p>
              <a:p>
                <a:pPr algn="ctr"/>
                <a:endParaRPr lang="es-MX" altLang="es-CL" sz="1200" dirty="0">
                  <a:solidFill>
                    <a:schemeClr val="bg1">
                      <a:lumMod val="10000"/>
                    </a:schemeClr>
                  </a:solidFill>
                  <a:latin typeface="Tahoma" panose="020B0604030504040204" pitchFamily="34" charset="0"/>
                </a:endParaRPr>
              </a:p>
              <a:p>
                <a:pPr algn="ctr"/>
                <a:endParaRPr lang="es-MX" altLang="es-CL" sz="1200" dirty="0">
                  <a:solidFill>
                    <a:schemeClr val="bg1">
                      <a:lumMod val="10000"/>
                    </a:schemeClr>
                  </a:solidFill>
                  <a:latin typeface="Tahoma" panose="020B0604030504040204" pitchFamily="34" charset="0"/>
                </a:endParaRPr>
              </a:p>
              <a:p>
                <a:pPr algn="ctr"/>
                <a:endParaRPr lang="es-MX" altLang="es-CL" sz="1200" dirty="0">
                  <a:solidFill>
                    <a:schemeClr val="bg1">
                      <a:lumMod val="10000"/>
                    </a:schemeClr>
                  </a:solidFill>
                  <a:latin typeface="Tahoma" panose="020B0604030504040204" pitchFamily="34" charset="0"/>
                </a:endParaRPr>
              </a:p>
              <a:p>
                <a:pPr algn="ctr"/>
                <a:endParaRPr lang="es-MX" altLang="es-CL" sz="1200" dirty="0">
                  <a:solidFill>
                    <a:schemeClr val="bg1">
                      <a:lumMod val="10000"/>
                    </a:schemeClr>
                  </a:solidFill>
                  <a:latin typeface="Tahoma" panose="020B0604030504040204" pitchFamily="34" charset="0"/>
                </a:endParaRPr>
              </a:p>
              <a:p>
                <a:pPr algn="ctr"/>
                <a:endParaRPr lang="es-MX" altLang="es-CL" sz="1200" dirty="0">
                  <a:solidFill>
                    <a:schemeClr val="bg1">
                      <a:lumMod val="10000"/>
                    </a:schemeClr>
                  </a:solidFill>
                  <a:latin typeface="Tahoma" panose="020B0604030504040204" pitchFamily="34" charset="0"/>
                </a:endParaRPr>
              </a:p>
              <a:p>
                <a:pPr algn="ctr"/>
                <a:endParaRPr lang="es-MX" altLang="es-CL" sz="1200" dirty="0">
                  <a:solidFill>
                    <a:schemeClr val="bg1">
                      <a:lumMod val="10000"/>
                    </a:schemeClr>
                  </a:solidFill>
                  <a:latin typeface="Tahoma" panose="020B0604030504040204" pitchFamily="34" charset="0"/>
                </a:endParaRPr>
              </a:p>
              <a:p>
                <a:pPr algn="ctr"/>
                <a:r>
                  <a:rPr lang="es-MX" altLang="es-CL" sz="1200" dirty="0">
                    <a:solidFill>
                      <a:schemeClr val="bg1">
                        <a:lumMod val="10000"/>
                      </a:schemeClr>
                    </a:solidFill>
                    <a:latin typeface="Tahoma" panose="020B0604030504040204" pitchFamily="34" charset="0"/>
                  </a:rPr>
                  <a:t>PREINVERSIÓN</a:t>
                </a:r>
                <a:endParaRPr lang="es-ES" altLang="es-CL" sz="1200" dirty="0">
                  <a:solidFill>
                    <a:schemeClr val="bg1">
                      <a:lumMod val="10000"/>
                    </a:schemeClr>
                  </a:solidFill>
                  <a:latin typeface="Tahoma" panose="020B0604030504040204" pitchFamily="34" charset="0"/>
                </a:endParaRPr>
              </a:p>
            </p:txBody>
          </p:sp>
          <p:sp>
            <p:nvSpPr>
              <p:cNvPr id="12" name="Rectangle 9">
                <a:extLst>
                  <a:ext uri="{FF2B5EF4-FFF2-40B4-BE49-F238E27FC236}">
                    <a16:creationId xmlns:a16="http://schemas.microsoft.com/office/drawing/2014/main" id="{9167DAFB-B590-D548-ABF3-05C2C5902A35}"/>
                  </a:ext>
                </a:extLst>
              </p:cNvPr>
              <p:cNvSpPr>
                <a:spLocks noChangeArrowheads="1"/>
              </p:cNvSpPr>
              <p:nvPr/>
            </p:nvSpPr>
            <p:spPr bwMode="auto">
              <a:xfrm>
                <a:off x="1130936" y="2850704"/>
                <a:ext cx="494153" cy="1079252"/>
              </a:xfrm>
              <a:prstGeom prst="rect">
                <a:avLst/>
              </a:prstGeom>
              <a:solidFill>
                <a:srgbClr val="CCFFCC"/>
              </a:solidFill>
              <a:ln w="9525">
                <a:solidFill>
                  <a:schemeClr val="bg1">
                    <a:lumMod val="10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200" dirty="0">
                    <a:solidFill>
                      <a:schemeClr val="bg1">
                        <a:lumMod val="10000"/>
                      </a:schemeClr>
                    </a:solidFill>
                    <a:latin typeface="Tahoma" panose="020B0604030504040204" pitchFamily="34" charset="0"/>
                  </a:rPr>
                  <a:t>Perfil</a:t>
                </a:r>
                <a:endParaRPr lang="es-ES" altLang="es-CL" sz="1200" dirty="0">
                  <a:solidFill>
                    <a:schemeClr val="bg1">
                      <a:lumMod val="10000"/>
                    </a:schemeClr>
                  </a:solidFill>
                  <a:latin typeface="Tahoma" panose="020B0604030504040204" pitchFamily="34" charset="0"/>
                </a:endParaRPr>
              </a:p>
            </p:txBody>
          </p:sp>
          <p:sp>
            <p:nvSpPr>
              <p:cNvPr id="13" name="Rectangle 9">
                <a:extLst>
                  <a:ext uri="{FF2B5EF4-FFF2-40B4-BE49-F238E27FC236}">
                    <a16:creationId xmlns:a16="http://schemas.microsoft.com/office/drawing/2014/main" id="{DF0C7561-DDF7-EA44-8B9E-193B091A306B}"/>
                  </a:ext>
                </a:extLst>
              </p:cNvPr>
              <p:cNvSpPr>
                <a:spLocks noChangeArrowheads="1"/>
              </p:cNvSpPr>
              <p:nvPr/>
            </p:nvSpPr>
            <p:spPr bwMode="auto">
              <a:xfrm>
                <a:off x="1681776" y="2850704"/>
                <a:ext cx="504527" cy="1079252"/>
              </a:xfrm>
              <a:prstGeom prst="rect">
                <a:avLst/>
              </a:prstGeom>
              <a:solidFill>
                <a:srgbClr val="CCFFCC"/>
              </a:solidFill>
              <a:ln w="9525">
                <a:solidFill>
                  <a:schemeClr val="bg1">
                    <a:lumMod val="10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200" dirty="0">
                    <a:solidFill>
                      <a:schemeClr val="bg1">
                        <a:lumMod val="10000"/>
                      </a:schemeClr>
                    </a:solidFill>
                    <a:latin typeface="Tahoma" panose="020B0604030504040204" pitchFamily="34" charset="0"/>
                  </a:rPr>
                  <a:t>Pre-</a:t>
                </a:r>
              </a:p>
              <a:p>
                <a:pPr algn="ctr">
                  <a:defRPr/>
                </a:pPr>
                <a:r>
                  <a:rPr lang="es-MX" altLang="es-CL" sz="1200" dirty="0">
                    <a:solidFill>
                      <a:schemeClr val="bg1">
                        <a:lumMod val="10000"/>
                      </a:schemeClr>
                    </a:solidFill>
                    <a:latin typeface="Tahoma" panose="020B0604030504040204" pitchFamily="34" charset="0"/>
                  </a:rPr>
                  <a:t>Factibi-</a:t>
                </a:r>
              </a:p>
              <a:p>
                <a:pPr algn="ctr">
                  <a:defRPr/>
                </a:pPr>
                <a:r>
                  <a:rPr lang="es-MX" altLang="es-CL" sz="1200" dirty="0">
                    <a:solidFill>
                      <a:schemeClr val="bg1">
                        <a:lumMod val="10000"/>
                      </a:schemeClr>
                    </a:solidFill>
                    <a:latin typeface="Tahoma" panose="020B0604030504040204" pitchFamily="34" charset="0"/>
                  </a:rPr>
                  <a:t>lidad</a:t>
                </a:r>
                <a:endParaRPr lang="es-ES" altLang="es-CL" sz="1200" dirty="0">
                  <a:solidFill>
                    <a:schemeClr val="bg1">
                      <a:lumMod val="10000"/>
                    </a:schemeClr>
                  </a:solidFill>
                  <a:latin typeface="Tahoma" panose="020B0604030504040204" pitchFamily="34" charset="0"/>
                </a:endParaRPr>
              </a:p>
            </p:txBody>
          </p:sp>
          <p:sp>
            <p:nvSpPr>
              <p:cNvPr id="14" name="Rectangle 9">
                <a:extLst>
                  <a:ext uri="{FF2B5EF4-FFF2-40B4-BE49-F238E27FC236}">
                    <a16:creationId xmlns:a16="http://schemas.microsoft.com/office/drawing/2014/main" id="{035791DA-ACC7-804E-A79F-EA022B1FE01C}"/>
                  </a:ext>
                </a:extLst>
              </p:cNvPr>
              <p:cNvSpPr>
                <a:spLocks noChangeArrowheads="1"/>
              </p:cNvSpPr>
              <p:nvPr/>
            </p:nvSpPr>
            <p:spPr bwMode="auto">
              <a:xfrm>
                <a:off x="2234448" y="2850704"/>
                <a:ext cx="504527" cy="1079252"/>
              </a:xfrm>
              <a:prstGeom prst="rect">
                <a:avLst/>
              </a:prstGeom>
              <a:solidFill>
                <a:srgbClr val="CCFFCC"/>
              </a:solidFill>
              <a:ln w="9525">
                <a:solidFill>
                  <a:schemeClr val="bg1">
                    <a:lumMod val="10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200" dirty="0">
                    <a:solidFill>
                      <a:schemeClr val="bg1">
                        <a:lumMod val="10000"/>
                      </a:schemeClr>
                    </a:solidFill>
                    <a:latin typeface="Tahoma" panose="020B0604030504040204" pitchFamily="34" charset="0"/>
                  </a:rPr>
                  <a:t>Factibi-</a:t>
                </a:r>
              </a:p>
              <a:p>
                <a:pPr algn="ctr">
                  <a:defRPr/>
                </a:pPr>
                <a:r>
                  <a:rPr lang="es-MX" altLang="es-CL" sz="1200" dirty="0">
                    <a:solidFill>
                      <a:schemeClr val="bg1">
                        <a:lumMod val="10000"/>
                      </a:schemeClr>
                    </a:solidFill>
                    <a:latin typeface="Tahoma" panose="020B0604030504040204" pitchFamily="34" charset="0"/>
                  </a:rPr>
                  <a:t>lidad</a:t>
                </a:r>
                <a:endParaRPr lang="es-ES" altLang="es-CL" sz="1200" dirty="0">
                  <a:solidFill>
                    <a:schemeClr val="bg1">
                      <a:lumMod val="10000"/>
                    </a:schemeClr>
                  </a:solidFill>
                  <a:latin typeface="Tahoma" panose="020B0604030504040204" pitchFamily="34" charset="0"/>
                </a:endParaRPr>
              </a:p>
            </p:txBody>
          </p:sp>
          <p:sp>
            <p:nvSpPr>
              <p:cNvPr id="3" name="Rombo 2">
                <a:extLst>
                  <a:ext uri="{FF2B5EF4-FFF2-40B4-BE49-F238E27FC236}">
                    <a16:creationId xmlns:a16="http://schemas.microsoft.com/office/drawing/2014/main" id="{8F960E77-D916-CC46-9874-CD5C72C9D073}"/>
                  </a:ext>
                </a:extLst>
              </p:cNvPr>
              <p:cNvSpPr/>
              <p:nvPr/>
            </p:nvSpPr>
            <p:spPr bwMode="auto">
              <a:xfrm>
                <a:off x="2797316" y="2885533"/>
                <a:ext cx="693902" cy="1152128"/>
              </a:xfrm>
              <a:prstGeom prst="diamond">
                <a:avLst/>
              </a:prstGeom>
              <a:solidFill>
                <a:srgbClr val="FFC000"/>
              </a:solidFill>
              <a:ln w="12700" cap="flat" cmpd="sng" algn="ctr">
                <a:noFill/>
                <a:prstDash val="solid"/>
                <a:round/>
                <a:headEnd type="none" w="med" len="med"/>
                <a:tailEnd type="none" w="med" len="med"/>
              </a:ln>
              <a:effectLst>
                <a:outerShdw dist="107763" dir="2700000"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L" sz="1400" b="1" i="0" u="none" strike="noStrike" cap="none" normalizeH="0" baseline="0" dirty="0">
                  <a:ln>
                    <a:noFill/>
                  </a:ln>
                  <a:solidFill>
                    <a:srgbClr val="980000"/>
                  </a:solidFill>
                  <a:effectLst/>
                  <a:latin typeface="Arial" pitchFamily="34" charset="0"/>
                </a:endParaRPr>
              </a:p>
            </p:txBody>
          </p:sp>
          <p:sp>
            <p:nvSpPr>
              <p:cNvPr id="15" name="Rectangle 9">
                <a:extLst>
                  <a:ext uri="{FF2B5EF4-FFF2-40B4-BE49-F238E27FC236}">
                    <a16:creationId xmlns:a16="http://schemas.microsoft.com/office/drawing/2014/main" id="{D0DB6AA1-9791-DA45-AB06-A712A946E2AE}"/>
                  </a:ext>
                </a:extLst>
              </p:cNvPr>
              <p:cNvSpPr>
                <a:spLocks noChangeArrowheads="1"/>
              </p:cNvSpPr>
              <p:nvPr/>
            </p:nvSpPr>
            <p:spPr bwMode="auto">
              <a:xfrm>
                <a:off x="3499255" y="2695740"/>
                <a:ext cx="1743512" cy="1655762"/>
              </a:xfrm>
              <a:prstGeom prst="rect">
                <a:avLst/>
              </a:prstGeom>
              <a:solidFill>
                <a:srgbClr val="FFC000"/>
              </a:solidFill>
              <a:ln w="9525">
                <a:solidFill>
                  <a:schemeClr val="bg1">
                    <a:lumMod val="10000"/>
                  </a:schemeClr>
                </a:solidFill>
                <a:miter lim="800000"/>
                <a:headEnd/>
                <a:tailEnd/>
              </a:ln>
              <a:effectLst>
                <a:outerShdw blurRad="190500" dist="88900" dir="3660000" algn="ctr" rotWithShape="0">
                  <a:schemeClr val="bg2"/>
                </a:outerShdw>
              </a:effectLst>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endParaRPr lang="es-MX" altLang="es-CL" sz="1200" dirty="0">
                  <a:solidFill>
                    <a:schemeClr val="bg1">
                      <a:lumMod val="10000"/>
                    </a:schemeClr>
                  </a:solidFill>
                  <a:latin typeface="Tahoma" panose="020B0604030504040204" pitchFamily="34" charset="0"/>
                </a:endParaRPr>
              </a:p>
              <a:p>
                <a:pPr algn="ctr"/>
                <a:endParaRPr lang="es-MX" altLang="es-CL" sz="1200" dirty="0">
                  <a:solidFill>
                    <a:schemeClr val="bg1">
                      <a:lumMod val="10000"/>
                    </a:schemeClr>
                  </a:solidFill>
                  <a:latin typeface="Tahoma" panose="020B0604030504040204" pitchFamily="34" charset="0"/>
                </a:endParaRPr>
              </a:p>
              <a:p>
                <a:pPr algn="ctr"/>
                <a:endParaRPr lang="es-MX" altLang="es-CL" sz="1200" dirty="0">
                  <a:solidFill>
                    <a:schemeClr val="bg1">
                      <a:lumMod val="10000"/>
                    </a:schemeClr>
                  </a:solidFill>
                  <a:latin typeface="Tahoma" panose="020B0604030504040204" pitchFamily="34" charset="0"/>
                </a:endParaRPr>
              </a:p>
              <a:p>
                <a:pPr algn="ctr"/>
                <a:endParaRPr lang="es-MX" altLang="es-CL" sz="1200" dirty="0">
                  <a:solidFill>
                    <a:schemeClr val="bg1">
                      <a:lumMod val="10000"/>
                    </a:schemeClr>
                  </a:solidFill>
                  <a:latin typeface="Tahoma" panose="020B0604030504040204" pitchFamily="34" charset="0"/>
                </a:endParaRPr>
              </a:p>
              <a:p>
                <a:pPr algn="ctr"/>
                <a:endParaRPr lang="es-MX" altLang="es-CL" sz="1200" dirty="0">
                  <a:solidFill>
                    <a:schemeClr val="bg1">
                      <a:lumMod val="10000"/>
                    </a:schemeClr>
                  </a:solidFill>
                  <a:latin typeface="Tahoma" panose="020B0604030504040204" pitchFamily="34" charset="0"/>
                </a:endParaRPr>
              </a:p>
              <a:p>
                <a:pPr algn="ctr"/>
                <a:endParaRPr lang="es-MX" altLang="es-CL" sz="1200" dirty="0">
                  <a:solidFill>
                    <a:schemeClr val="bg1">
                      <a:lumMod val="10000"/>
                    </a:schemeClr>
                  </a:solidFill>
                  <a:latin typeface="Tahoma" panose="020B0604030504040204" pitchFamily="34" charset="0"/>
                </a:endParaRPr>
              </a:p>
              <a:p>
                <a:pPr algn="ctr"/>
                <a:endParaRPr lang="es-MX" altLang="es-CL" sz="1200" dirty="0">
                  <a:solidFill>
                    <a:schemeClr val="bg1">
                      <a:lumMod val="10000"/>
                    </a:schemeClr>
                  </a:solidFill>
                  <a:latin typeface="Tahoma" panose="020B0604030504040204" pitchFamily="34" charset="0"/>
                </a:endParaRPr>
              </a:p>
              <a:p>
                <a:pPr algn="ctr"/>
                <a:r>
                  <a:rPr lang="es-MX" altLang="es-CL" sz="1200">
                    <a:solidFill>
                      <a:schemeClr val="bg1">
                        <a:lumMod val="10000"/>
                      </a:schemeClr>
                    </a:solidFill>
                    <a:latin typeface="Tahoma" panose="020B0604030504040204" pitchFamily="34" charset="0"/>
                  </a:rPr>
                  <a:t>INVERSIÓN</a:t>
                </a:r>
                <a:endParaRPr lang="es-ES" altLang="es-CL" sz="1200" dirty="0">
                  <a:solidFill>
                    <a:schemeClr val="bg1">
                      <a:lumMod val="10000"/>
                    </a:schemeClr>
                  </a:solidFill>
                  <a:latin typeface="Tahoma" panose="020B0604030504040204" pitchFamily="34" charset="0"/>
                </a:endParaRPr>
              </a:p>
            </p:txBody>
          </p:sp>
          <p:sp>
            <p:nvSpPr>
              <p:cNvPr id="16" name="Rectangle 9">
                <a:extLst>
                  <a:ext uri="{FF2B5EF4-FFF2-40B4-BE49-F238E27FC236}">
                    <a16:creationId xmlns:a16="http://schemas.microsoft.com/office/drawing/2014/main" id="{5A1987FA-2E0E-114A-B017-392F71FDB5FB}"/>
                  </a:ext>
                </a:extLst>
              </p:cNvPr>
              <p:cNvSpPr>
                <a:spLocks noChangeArrowheads="1"/>
              </p:cNvSpPr>
              <p:nvPr/>
            </p:nvSpPr>
            <p:spPr bwMode="auto">
              <a:xfrm>
                <a:off x="3549559" y="2850704"/>
                <a:ext cx="1046806" cy="1079252"/>
              </a:xfrm>
              <a:prstGeom prst="rect">
                <a:avLst/>
              </a:prstGeom>
              <a:solidFill>
                <a:srgbClr val="CCFFCC"/>
              </a:solidFill>
              <a:ln w="9525">
                <a:solidFill>
                  <a:schemeClr val="bg1">
                    <a:lumMod val="10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200" dirty="0">
                    <a:solidFill>
                      <a:schemeClr val="bg1">
                        <a:lumMod val="10000"/>
                      </a:schemeClr>
                    </a:solidFill>
                    <a:latin typeface="Tahoma" panose="020B0604030504040204" pitchFamily="34" charset="0"/>
                  </a:rPr>
                  <a:t>Diseño y</a:t>
                </a:r>
              </a:p>
              <a:p>
                <a:pPr algn="ctr">
                  <a:defRPr/>
                </a:pPr>
                <a:r>
                  <a:rPr lang="es-MX" altLang="es-CL" sz="1200" dirty="0">
                    <a:solidFill>
                      <a:schemeClr val="bg1">
                        <a:lumMod val="10000"/>
                      </a:schemeClr>
                    </a:solidFill>
                    <a:latin typeface="Tahoma" panose="020B0604030504040204" pitchFamily="34" charset="0"/>
                  </a:rPr>
                  <a:t>Ejecución </a:t>
                </a:r>
              </a:p>
              <a:p>
                <a:pPr algn="ctr">
                  <a:defRPr/>
                </a:pPr>
                <a:r>
                  <a:rPr lang="es-MX" altLang="es-CL" sz="1200" dirty="0">
                    <a:solidFill>
                      <a:schemeClr val="bg1">
                        <a:lumMod val="10000"/>
                      </a:schemeClr>
                    </a:solidFill>
                    <a:latin typeface="Tahoma" panose="020B0604030504040204" pitchFamily="34" charset="0"/>
                  </a:rPr>
                  <a:t>(Desarrollo)</a:t>
                </a:r>
                <a:endParaRPr lang="es-ES" altLang="es-CL" sz="1200" dirty="0">
                  <a:solidFill>
                    <a:schemeClr val="bg1">
                      <a:lumMod val="10000"/>
                    </a:schemeClr>
                  </a:solidFill>
                  <a:latin typeface="Tahoma" panose="020B0604030504040204" pitchFamily="34" charset="0"/>
                </a:endParaRPr>
              </a:p>
            </p:txBody>
          </p:sp>
          <p:sp>
            <p:nvSpPr>
              <p:cNvPr id="17" name="Rectangle 9">
                <a:extLst>
                  <a:ext uri="{FF2B5EF4-FFF2-40B4-BE49-F238E27FC236}">
                    <a16:creationId xmlns:a16="http://schemas.microsoft.com/office/drawing/2014/main" id="{364DB4A2-0C87-F646-A321-AC38D5082078}"/>
                  </a:ext>
                </a:extLst>
              </p:cNvPr>
              <p:cNvSpPr>
                <a:spLocks noChangeArrowheads="1"/>
              </p:cNvSpPr>
              <p:nvPr/>
            </p:nvSpPr>
            <p:spPr bwMode="auto">
              <a:xfrm>
                <a:off x="4646669" y="2850704"/>
                <a:ext cx="565611" cy="1094607"/>
              </a:xfrm>
              <a:prstGeom prst="rect">
                <a:avLst/>
              </a:prstGeom>
              <a:solidFill>
                <a:srgbClr val="CCFFCC"/>
              </a:solidFill>
              <a:ln w="9525">
                <a:solidFill>
                  <a:schemeClr val="bg1">
                    <a:lumMod val="10000"/>
                  </a:schemeClr>
                </a:solidFill>
                <a:miter lim="800000"/>
                <a:headEnd/>
                <a:tailEnd/>
              </a:ln>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defRPr/>
                </a:pPr>
                <a:r>
                  <a:rPr lang="es-MX" altLang="es-CL" sz="1200" dirty="0">
                    <a:solidFill>
                      <a:schemeClr val="bg1">
                        <a:lumMod val="10000"/>
                      </a:schemeClr>
                    </a:solidFill>
                    <a:latin typeface="Tahoma" panose="020B0604030504040204" pitchFamily="34" charset="0"/>
                  </a:rPr>
                  <a:t>Puesta</a:t>
                </a:r>
              </a:p>
              <a:p>
                <a:pPr algn="ctr">
                  <a:defRPr/>
                </a:pPr>
                <a:r>
                  <a:rPr lang="es-MX" altLang="es-CL" sz="1200" dirty="0">
                    <a:solidFill>
                      <a:schemeClr val="bg1">
                        <a:lumMod val="10000"/>
                      </a:schemeClr>
                    </a:solidFill>
                    <a:latin typeface="Tahoma" panose="020B0604030504040204" pitchFamily="34" charset="0"/>
                  </a:rPr>
                  <a:t> en </a:t>
                </a:r>
              </a:p>
              <a:p>
                <a:pPr algn="ctr">
                  <a:defRPr/>
                </a:pPr>
                <a:r>
                  <a:rPr lang="es-MX" altLang="es-CL" sz="1200" dirty="0">
                    <a:solidFill>
                      <a:schemeClr val="bg1">
                        <a:lumMod val="10000"/>
                      </a:schemeClr>
                    </a:solidFill>
                    <a:latin typeface="Tahoma" panose="020B0604030504040204" pitchFamily="34" charset="0"/>
                  </a:rPr>
                  <a:t>marcha</a:t>
                </a:r>
                <a:endParaRPr lang="es-ES" altLang="es-CL" sz="1200" dirty="0">
                  <a:solidFill>
                    <a:schemeClr val="bg1">
                      <a:lumMod val="10000"/>
                    </a:schemeClr>
                  </a:solidFill>
                  <a:latin typeface="Tahoma" panose="020B0604030504040204" pitchFamily="34" charset="0"/>
                </a:endParaRPr>
              </a:p>
            </p:txBody>
          </p:sp>
          <p:sp>
            <p:nvSpPr>
              <p:cNvPr id="18" name="Rectangle 9">
                <a:extLst>
                  <a:ext uri="{FF2B5EF4-FFF2-40B4-BE49-F238E27FC236}">
                    <a16:creationId xmlns:a16="http://schemas.microsoft.com/office/drawing/2014/main" id="{4D4F3734-C5EA-7846-A98A-DC0A8A804521}"/>
                  </a:ext>
                </a:extLst>
              </p:cNvPr>
              <p:cNvSpPr>
                <a:spLocks noChangeArrowheads="1"/>
              </p:cNvSpPr>
              <p:nvPr/>
            </p:nvSpPr>
            <p:spPr bwMode="auto">
              <a:xfrm>
                <a:off x="5301108" y="2695740"/>
                <a:ext cx="3015307" cy="1655762"/>
              </a:xfrm>
              <a:prstGeom prst="rect">
                <a:avLst/>
              </a:prstGeom>
              <a:solidFill>
                <a:schemeClr val="accent5">
                  <a:lumMod val="90000"/>
                </a:schemeClr>
              </a:solidFill>
              <a:ln w="9525">
                <a:solidFill>
                  <a:schemeClr val="bg1">
                    <a:lumMod val="10000"/>
                  </a:schemeClr>
                </a:solidFill>
                <a:miter lim="800000"/>
                <a:headEnd/>
                <a:tailEnd/>
              </a:ln>
              <a:effectLst>
                <a:outerShdw blurRad="190500" dist="88900" dir="3660000" algn="ctr" rotWithShape="0">
                  <a:schemeClr val="bg2"/>
                </a:outerShdw>
              </a:effectLst>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endParaRPr lang="es-MX" altLang="es-CL" sz="1200" dirty="0">
                  <a:solidFill>
                    <a:schemeClr val="bg1">
                      <a:lumMod val="10000"/>
                    </a:schemeClr>
                  </a:solidFill>
                  <a:latin typeface="Tahoma" panose="020B0604030504040204" pitchFamily="34" charset="0"/>
                </a:endParaRPr>
              </a:p>
              <a:p>
                <a:pPr algn="ctr"/>
                <a:endParaRPr lang="es-MX" altLang="es-CL" sz="1200" dirty="0">
                  <a:solidFill>
                    <a:schemeClr val="bg1">
                      <a:lumMod val="10000"/>
                    </a:schemeClr>
                  </a:solidFill>
                  <a:latin typeface="Tahoma" panose="020B0604030504040204" pitchFamily="34" charset="0"/>
                </a:endParaRPr>
              </a:p>
              <a:p>
                <a:pPr algn="ctr"/>
                <a:endParaRPr lang="es-MX" altLang="es-CL" sz="1200" dirty="0">
                  <a:solidFill>
                    <a:schemeClr val="bg1">
                      <a:lumMod val="10000"/>
                    </a:schemeClr>
                  </a:solidFill>
                  <a:latin typeface="Tahoma" panose="020B0604030504040204" pitchFamily="34" charset="0"/>
                </a:endParaRPr>
              </a:p>
              <a:p>
                <a:pPr algn="ctr"/>
                <a:endParaRPr lang="es-MX" altLang="es-CL" sz="1200" dirty="0">
                  <a:solidFill>
                    <a:schemeClr val="bg1">
                      <a:lumMod val="10000"/>
                    </a:schemeClr>
                  </a:solidFill>
                  <a:latin typeface="Tahoma" panose="020B0604030504040204" pitchFamily="34" charset="0"/>
                </a:endParaRPr>
              </a:p>
              <a:p>
                <a:pPr algn="ctr"/>
                <a:endParaRPr lang="es-MX" altLang="es-CL" sz="1200" dirty="0">
                  <a:solidFill>
                    <a:schemeClr val="bg1">
                      <a:lumMod val="10000"/>
                    </a:schemeClr>
                  </a:solidFill>
                  <a:latin typeface="Tahoma" panose="020B0604030504040204" pitchFamily="34" charset="0"/>
                </a:endParaRPr>
              </a:p>
              <a:p>
                <a:pPr algn="ctr"/>
                <a:endParaRPr lang="es-MX" altLang="es-CL" sz="1200" dirty="0">
                  <a:solidFill>
                    <a:schemeClr val="bg1">
                      <a:lumMod val="10000"/>
                    </a:schemeClr>
                  </a:solidFill>
                  <a:latin typeface="Tahoma" panose="020B0604030504040204" pitchFamily="34" charset="0"/>
                </a:endParaRPr>
              </a:p>
              <a:p>
                <a:pPr algn="ctr"/>
                <a:r>
                  <a:rPr lang="es-MX" altLang="es-CL" sz="1200" dirty="0">
                    <a:solidFill>
                      <a:schemeClr val="bg1">
                        <a:lumMod val="10000"/>
                      </a:schemeClr>
                    </a:solidFill>
                    <a:latin typeface="Tahoma" panose="020B0604030504040204" pitchFamily="34" charset="0"/>
                  </a:rPr>
                  <a:t>OPERACIÓN DE VIDA ÚTIL</a:t>
                </a:r>
              </a:p>
              <a:p>
                <a:pPr algn="ctr"/>
                <a:r>
                  <a:rPr lang="es-MX" altLang="es-CL" sz="1200" dirty="0">
                    <a:solidFill>
                      <a:schemeClr val="bg1">
                        <a:lumMod val="10000"/>
                      </a:schemeClr>
                    </a:solidFill>
                    <a:latin typeface="Tahoma" panose="020B0604030504040204" pitchFamily="34" charset="0"/>
                  </a:rPr>
                  <a:t>(EXPLOTACIÓN)</a:t>
                </a:r>
                <a:endParaRPr lang="es-ES" altLang="es-CL" sz="1200" dirty="0">
                  <a:solidFill>
                    <a:schemeClr val="bg1">
                      <a:lumMod val="10000"/>
                    </a:schemeClr>
                  </a:solidFill>
                  <a:latin typeface="Tahoma" panose="020B0604030504040204" pitchFamily="34" charset="0"/>
                </a:endParaRPr>
              </a:p>
            </p:txBody>
          </p:sp>
          <p:sp>
            <p:nvSpPr>
              <p:cNvPr id="19" name="Rectangle 9">
                <a:extLst>
                  <a:ext uri="{FF2B5EF4-FFF2-40B4-BE49-F238E27FC236}">
                    <a16:creationId xmlns:a16="http://schemas.microsoft.com/office/drawing/2014/main" id="{8BF0D883-F370-9246-A786-AC5B07EC9FE9}"/>
                  </a:ext>
                </a:extLst>
              </p:cNvPr>
              <p:cNvSpPr>
                <a:spLocks noChangeArrowheads="1"/>
              </p:cNvSpPr>
              <p:nvPr/>
            </p:nvSpPr>
            <p:spPr bwMode="auto">
              <a:xfrm>
                <a:off x="8374756" y="2688148"/>
                <a:ext cx="229691" cy="1655762"/>
              </a:xfrm>
              <a:prstGeom prst="rect">
                <a:avLst/>
              </a:prstGeom>
              <a:solidFill>
                <a:schemeClr val="bg2">
                  <a:lumMod val="25000"/>
                  <a:lumOff val="75000"/>
                </a:schemeClr>
              </a:solidFill>
              <a:ln w="9525">
                <a:solidFill>
                  <a:schemeClr val="bg1">
                    <a:lumMod val="10000"/>
                  </a:schemeClr>
                </a:solidFill>
                <a:miter lim="800000"/>
                <a:headEnd/>
                <a:tailEnd/>
              </a:ln>
              <a:effectLst>
                <a:outerShdw blurRad="190500" dist="88900" dir="3660000" algn="ctr" rotWithShape="0">
                  <a:schemeClr val="bg2"/>
                </a:outerShdw>
              </a:effectLst>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r>
                  <a:rPr lang="es-MX" altLang="es-CL" sz="1200" dirty="0">
                    <a:solidFill>
                      <a:schemeClr val="bg1">
                        <a:lumMod val="10000"/>
                      </a:schemeClr>
                    </a:solidFill>
                    <a:latin typeface="Tahoma" panose="020B0604030504040204" pitchFamily="34" charset="0"/>
                  </a:rPr>
                  <a:t>C</a:t>
                </a:r>
              </a:p>
              <a:p>
                <a:pPr algn="ctr"/>
                <a:r>
                  <a:rPr lang="es-MX" altLang="es-CL" sz="1200">
                    <a:solidFill>
                      <a:schemeClr val="bg1">
                        <a:lumMod val="10000"/>
                      </a:schemeClr>
                    </a:solidFill>
                    <a:latin typeface="Tahoma" panose="020B0604030504040204" pitchFamily="34" charset="0"/>
                  </a:rPr>
                  <a:t>I</a:t>
                </a:r>
                <a:endParaRPr lang="es-MX" altLang="es-CL" sz="1200" dirty="0">
                  <a:solidFill>
                    <a:schemeClr val="bg1">
                      <a:lumMod val="10000"/>
                    </a:schemeClr>
                  </a:solidFill>
                  <a:latin typeface="Tahoma" panose="020B0604030504040204" pitchFamily="34" charset="0"/>
                </a:endParaRPr>
              </a:p>
              <a:p>
                <a:pPr algn="ctr"/>
                <a:r>
                  <a:rPr lang="es-MX" altLang="es-CL" sz="1200" dirty="0">
                    <a:solidFill>
                      <a:schemeClr val="bg1">
                        <a:lumMod val="10000"/>
                      </a:schemeClr>
                    </a:solidFill>
                    <a:latin typeface="Tahoma" panose="020B0604030504040204" pitchFamily="34" charset="0"/>
                  </a:rPr>
                  <a:t>E</a:t>
                </a:r>
              </a:p>
              <a:p>
                <a:pPr algn="ctr"/>
                <a:r>
                  <a:rPr lang="es-MX" altLang="es-CL" sz="1200">
                    <a:solidFill>
                      <a:schemeClr val="bg1">
                        <a:lumMod val="10000"/>
                      </a:schemeClr>
                    </a:solidFill>
                    <a:latin typeface="Tahoma" panose="020B0604030504040204" pitchFamily="34" charset="0"/>
                  </a:rPr>
                  <a:t>R</a:t>
                </a:r>
                <a:endParaRPr lang="es-MX" altLang="es-CL" sz="1200" dirty="0">
                  <a:solidFill>
                    <a:schemeClr val="bg1">
                      <a:lumMod val="10000"/>
                    </a:schemeClr>
                  </a:solidFill>
                  <a:latin typeface="Tahoma" panose="020B0604030504040204" pitchFamily="34" charset="0"/>
                </a:endParaRPr>
              </a:p>
              <a:p>
                <a:pPr algn="ctr"/>
                <a:r>
                  <a:rPr lang="es-MX" altLang="es-CL" sz="1200" dirty="0">
                    <a:solidFill>
                      <a:schemeClr val="bg1">
                        <a:lumMod val="10000"/>
                      </a:schemeClr>
                    </a:solidFill>
                    <a:latin typeface="Tahoma" panose="020B0604030504040204" pitchFamily="34" charset="0"/>
                  </a:rPr>
                  <a:t>R</a:t>
                </a:r>
              </a:p>
              <a:p>
                <a:pPr algn="ctr"/>
                <a:r>
                  <a:rPr lang="es-MX" altLang="es-CL" sz="1200">
                    <a:solidFill>
                      <a:schemeClr val="bg1">
                        <a:lumMod val="10000"/>
                      </a:schemeClr>
                    </a:solidFill>
                    <a:latin typeface="Tahoma" panose="020B0604030504040204" pitchFamily="34" charset="0"/>
                  </a:rPr>
                  <a:t>E</a:t>
                </a:r>
                <a:endParaRPr lang="es-ES" altLang="es-CL" sz="1200" dirty="0">
                  <a:solidFill>
                    <a:schemeClr val="bg1">
                      <a:lumMod val="10000"/>
                    </a:schemeClr>
                  </a:solidFill>
                  <a:latin typeface="Tahoma" panose="020B0604030504040204" pitchFamily="34" charset="0"/>
                </a:endParaRPr>
              </a:p>
            </p:txBody>
          </p:sp>
          <p:sp>
            <p:nvSpPr>
              <p:cNvPr id="4" name="CuadroTexto 3">
                <a:extLst>
                  <a:ext uri="{FF2B5EF4-FFF2-40B4-BE49-F238E27FC236}">
                    <a16:creationId xmlns:a16="http://schemas.microsoft.com/office/drawing/2014/main" id="{7D774466-B03D-114F-8CB9-2FB4A1DE1EB3}"/>
                  </a:ext>
                </a:extLst>
              </p:cNvPr>
              <p:cNvSpPr txBox="1"/>
              <p:nvPr/>
            </p:nvSpPr>
            <p:spPr>
              <a:xfrm>
                <a:off x="2793297" y="3059357"/>
                <a:ext cx="752243" cy="830997"/>
              </a:xfrm>
              <a:prstGeom prst="rect">
                <a:avLst/>
              </a:prstGeom>
              <a:noFill/>
            </p:spPr>
            <p:txBody>
              <a:bodyPr wrap="square" rtlCol="0">
                <a:spAutoFit/>
              </a:bodyPr>
              <a:lstStyle/>
              <a:p>
                <a:pPr algn="ctr"/>
                <a:r>
                  <a:rPr lang="es-CL" sz="1600" dirty="0">
                    <a:solidFill>
                      <a:srgbClr val="980000"/>
                    </a:solidFill>
                  </a:rPr>
                  <a:t>Eva-lua-ción</a:t>
                </a:r>
              </a:p>
            </p:txBody>
          </p:sp>
          <p:sp>
            <p:nvSpPr>
              <p:cNvPr id="6" name="Abrir llave 5">
                <a:extLst>
                  <a:ext uri="{FF2B5EF4-FFF2-40B4-BE49-F238E27FC236}">
                    <a16:creationId xmlns:a16="http://schemas.microsoft.com/office/drawing/2014/main" id="{775BD286-25B5-BD47-894A-C707C2F37E01}"/>
                  </a:ext>
                </a:extLst>
              </p:cNvPr>
              <p:cNvSpPr/>
              <p:nvPr/>
            </p:nvSpPr>
            <p:spPr bwMode="auto">
              <a:xfrm rot="16200000">
                <a:off x="5886836" y="2533322"/>
                <a:ext cx="338553" cy="5176629"/>
              </a:xfrm>
              <a:prstGeom prst="leftBrace">
                <a:avLst>
                  <a:gd name="adj1" fmla="val 0"/>
                  <a:gd name="adj2" fmla="val 50000"/>
                </a:avLst>
              </a:prstGeom>
              <a:noFill/>
              <a:ln w="285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L" sz="4400" b="1" i="0" u="none" strike="noStrike" cap="none" normalizeH="0" baseline="0">
                  <a:ln>
                    <a:noFill/>
                  </a:ln>
                  <a:solidFill>
                    <a:schemeClr val="accent2"/>
                  </a:solidFill>
                  <a:effectLst/>
                  <a:latin typeface="Arial" pitchFamily="34" charset="0"/>
                </a:endParaRPr>
              </a:p>
            </p:txBody>
          </p:sp>
          <p:sp>
            <p:nvSpPr>
              <p:cNvPr id="23" name="CuadroTexto 22">
                <a:extLst>
                  <a:ext uri="{FF2B5EF4-FFF2-40B4-BE49-F238E27FC236}">
                    <a16:creationId xmlns:a16="http://schemas.microsoft.com/office/drawing/2014/main" id="{B166DDC9-5249-1145-852D-20A1016F8C27}"/>
                  </a:ext>
                </a:extLst>
              </p:cNvPr>
              <p:cNvSpPr txBox="1"/>
              <p:nvPr/>
            </p:nvSpPr>
            <p:spPr>
              <a:xfrm>
                <a:off x="4427984" y="5339858"/>
                <a:ext cx="3232412" cy="338554"/>
              </a:xfrm>
              <a:prstGeom prst="rect">
                <a:avLst/>
              </a:prstGeom>
              <a:noFill/>
            </p:spPr>
            <p:txBody>
              <a:bodyPr wrap="square" rtlCol="0">
                <a:spAutoFit/>
              </a:bodyPr>
              <a:lstStyle/>
              <a:p>
                <a:pPr algn="ctr"/>
                <a:r>
                  <a:rPr lang="es-CL" sz="1600" dirty="0">
                    <a:solidFill>
                      <a:srgbClr val="980000"/>
                    </a:solidFill>
                  </a:rPr>
                  <a:t>Horizonte de Evaluación</a:t>
                </a:r>
              </a:p>
            </p:txBody>
          </p:sp>
          <p:sp>
            <p:nvSpPr>
              <p:cNvPr id="24" name="CuadroTexto 23">
                <a:extLst>
                  <a:ext uri="{FF2B5EF4-FFF2-40B4-BE49-F238E27FC236}">
                    <a16:creationId xmlns:a16="http://schemas.microsoft.com/office/drawing/2014/main" id="{164EB07B-3576-AE42-80CE-F25CACCEF2C9}"/>
                  </a:ext>
                </a:extLst>
              </p:cNvPr>
              <p:cNvSpPr txBox="1"/>
              <p:nvPr/>
            </p:nvSpPr>
            <p:spPr>
              <a:xfrm>
                <a:off x="1614018" y="5290913"/>
                <a:ext cx="3232412" cy="584775"/>
              </a:xfrm>
              <a:prstGeom prst="rect">
                <a:avLst/>
              </a:prstGeom>
              <a:noFill/>
            </p:spPr>
            <p:txBody>
              <a:bodyPr wrap="square" rtlCol="0">
                <a:spAutoFit/>
              </a:bodyPr>
              <a:lstStyle/>
              <a:p>
                <a:pPr algn="ctr"/>
                <a:r>
                  <a:rPr lang="es-CL" sz="1600" dirty="0">
                    <a:solidFill>
                      <a:srgbClr val="980000"/>
                    </a:solidFill>
                  </a:rPr>
                  <a:t>Fecha de </a:t>
                </a:r>
              </a:p>
              <a:p>
                <a:pPr algn="ctr"/>
                <a:r>
                  <a:rPr lang="es-CL" sz="1600" dirty="0">
                    <a:solidFill>
                      <a:srgbClr val="980000"/>
                    </a:solidFill>
                  </a:rPr>
                  <a:t>Evaluación (hoy)</a:t>
                </a:r>
              </a:p>
            </p:txBody>
          </p:sp>
          <p:sp>
            <p:nvSpPr>
              <p:cNvPr id="20" name="Flecha derecha 19">
                <a:extLst>
                  <a:ext uri="{FF2B5EF4-FFF2-40B4-BE49-F238E27FC236}">
                    <a16:creationId xmlns:a16="http://schemas.microsoft.com/office/drawing/2014/main" id="{451BAE33-4E99-324D-9EF1-79F565BF0689}"/>
                  </a:ext>
                </a:extLst>
              </p:cNvPr>
              <p:cNvSpPr/>
              <p:nvPr/>
            </p:nvSpPr>
            <p:spPr bwMode="auto">
              <a:xfrm rot="16200000">
                <a:off x="2844403" y="4899488"/>
                <a:ext cx="532465" cy="283763"/>
              </a:xfrm>
              <a:prstGeom prst="rightArrow">
                <a:avLst>
                  <a:gd name="adj1" fmla="val 50000"/>
                  <a:gd name="adj2" fmla="val 55991"/>
                </a:avLst>
              </a:prstGeom>
              <a:solidFill>
                <a:srgbClr val="98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L" sz="4400" b="1" i="0" u="none" strike="noStrike" cap="none" normalizeH="0" baseline="0">
                  <a:ln>
                    <a:noFill/>
                  </a:ln>
                  <a:solidFill>
                    <a:schemeClr val="accent2"/>
                  </a:solidFill>
                  <a:effectLst/>
                  <a:latin typeface="Arial" pitchFamily="34" charset="0"/>
                </a:endParaRPr>
              </a:p>
            </p:txBody>
          </p:sp>
          <p:pic>
            <p:nvPicPr>
              <p:cNvPr id="93194" name="Picture 10" descr="start Icon 1819749">
                <a:extLst>
                  <a:ext uri="{FF2B5EF4-FFF2-40B4-BE49-F238E27FC236}">
                    <a16:creationId xmlns:a16="http://schemas.microsoft.com/office/drawing/2014/main" id="{7A428251-033C-074B-AD52-E30CA0181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7758" y="4003354"/>
                <a:ext cx="898178" cy="898178"/>
              </a:xfrm>
              <a:prstGeom prst="rect">
                <a:avLst/>
              </a:prstGeom>
              <a:noFill/>
              <a:extLst>
                <a:ext uri="{909E8E84-426E-40DD-AFC4-6F175D3DCCD1}">
                  <a14:hiddenFill xmlns:a14="http://schemas.microsoft.com/office/drawing/2010/main">
                    <a:solidFill>
                      <a:srgbClr val="FFFFFF"/>
                    </a:solidFill>
                  </a14:hiddenFill>
                </a:ext>
              </a:extLst>
            </p:spPr>
          </p:pic>
          <p:pic>
            <p:nvPicPr>
              <p:cNvPr id="93200" name="Picture 16" descr="power button Icon 294410">
                <a:extLst>
                  <a:ext uri="{FF2B5EF4-FFF2-40B4-BE49-F238E27FC236}">
                    <a16:creationId xmlns:a16="http://schemas.microsoft.com/office/drawing/2014/main" id="{144EC7EA-0734-AA4C-97B0-B7203CEB42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399" y="4285628"/>
                <a:ext cx="511523" cy="511523"/>
              </a:xfrm>
              <a:prstGeom prst="rect">
                <a:avLst/>
              </a:prstGeom>
              <a:noFill/>
              <a:extLst>
                <a:ext uri="{909E8E84-426E-40DD-AFC4-6F175D3DCCD1}">
                  <a14:hiddenFill xmlns:a14="http://schemas.microsoft.com/office/drawing/2010/main">
                    <a:solidFill>
                      <a:srgbClr val="FFFFFF"/>
                    </a:solidFill>
                  </a14:hiddenFill>
                </a:ext>
              </a:extLst>
            </p:spPr>
          </p:pic>
          <p:pic>
            <p:nvPicPr>
              <p:cNvPr id="93202" name="Picture 18" descr="right Icon 268254">
                <a:extLst>
                  <a:ext uri="{FF2B5EF4-FFF2-40B4-BE49-F238E27FC236}">
                    <a16:creationId xmlns:a16="http://schemas.microsoft.com/office/drawing/2014/main" id="{C15FCC1F-8F85-094B-9783-4FC64CD54C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9415" y="4293992"/>
                <a:ext cx="511523" cy="511523"/>
              </a:xfrm>
              <a:prstGeom prst="rect">
                <a:avLst/>
              </a:prstGeom>
              <a:noFill/>
              <a:extLst>
                <a:ext uri="{909E8E84-426E-40DD-AFC4-6F175D3DCCD1}">
                  <a14:hiddenFill xmlns:a14="http://schemas.microsoft.com/office/drawing/2010/main">
                    <a:solidFill>
                      <a:srgbClr val="FFFFFF"/>
                    </a:solidFill>
                  </a14:hiddenFill>
                </a:ext>
              </a:extLst>
            </p:spPr>
          </p:pic>
          <p:pic>
            <p:nvPicPr>
              <p:cNvPr id="93204" name="Picture 20" descr="Gear Icon 208640">
                <a:extLst>
                  <a:ext uri="{FF2B5EF4-FFF2-40B4-BE49-F238E27FC236}">
                    <a16:creationId xmlns:a16="http://schemas.microsoft.com/office/drawing/2014/main" id="{6C40946D-F2BA-6C44-908D-D62D9CB234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0181" y="2885533"/>
                <a:ext cx="904873" cy="904873"/>
              </a:xfrm>
              <a:prstGeom prst="rect">
                <a:avLst/>
              </a:prstGeom>
              <a:noFill/>
              <a:extLst>
                <a:ext uri="{909E8E84-426E-40DD-AFC4-6F175D3DCCD1}">
                  <a14:hiddenFill xmlns:a14="http://schemas.microsoft.com/office/drawing/2010/main">
                    <a:solidFill>
                      <a:srgbClr val="FFFFFF"/>
                    </a:solidFill>
                  </a14:hiddenFill>
                </a:ext>
              </a:extLst>
            </p:spPr>
          </p:pic>
        </p:grpSp>
        <p:pic>
          <p:nvPicPr>
            <p:cNvPr id="40" name="Picture 4" descr="Idea Icon 361091">
              <a:extLst>
                <a:ext uri="{FF2B5EF4-FFF2-40B4-BE49-F238E27FC236}">
                  <a16:creationId xmlns:a16="http://schemas.microsoft.com/office/drawing/2014/main" id="{83A102FB-DCF8-B74B-84BF-08FAD7D4930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385" y="4044888"/>
              <a:ext cx="804454" cy="80445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Checkbox Icon 1092688">
              <a:extLst>
                <a:ext uri="{FF2B5EF4-FFF2-40B4-BE49-F238E27FC236}">
                  <a16:creationId xmlns:a16="http://schemas.microsoft.com/office/drawing/2014/main" id="{8AEB95A3-199E-F54F-976C-E8929C7C049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13708" y="4097078"/>
              <a:ext cx="804454" cy="80445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1062142-23C6-C04C-BDD8-7A32ACA7C8F7}"/>
              </a:ext>
            </a:extLst>
          </p:cNvPr>
          <p:cNvSpPr>
            <a:spLocks noGrp="1" noChangeArrowheads="1"/>
          </p:cNvSpPr>
          <p:nvPr>
            <p:ph type="title"/>
          </p:nvPr>
        </p:nvSpPr>
        <p:spPr>
          <a:xfrm>
            <a:off x="325438" y="860425"/>
            <a:ext cx="7162800" cy="449263"/>
          </a:xfrm>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es-ES_tradnl" altLang="es-CL" sz="2600" kern="1200" dirty="0">
                <a:solidFill>
                  <a:srgbClr val="417204"/>
                </a:solidFill>
                <a:ea typeface="+mn-ea"/>
                <a:cs typeface="+mn-cs"/>
              </a:rPr>
              <a:t>Selección de Equipos</a:t>
            </a:r>
          </a:p>
        </p:txBody>
      </p:sp>
      <p:sp>
        <p:nvSpPr>
          <p:cNvPr id="10243" name="Rectangle 3">
            <a:extLst>
              <a:ext uri="{FF2B5EF4-FFF2-40B4-BE49-F238E27FC236}">
                <a16:creationId xmlns:a16="http://schemas.microsoft.com/office/drawing/2014/main" id="{EF10F8DE-53F1-0943-AFA2-478F743CAE36}"/>
              </a:ext>
            </a:extLst>
          </p:cNvPr>
          <p:cNvSpPr>
            <a:spLocks noGrp="1" noChangeArrowheads="1"/>
          </p:cNvSpPr>
          <p:nvPr>
            <p:ph type="body" idx="1"/>
          </p:nvPr>
        </p:nvSpPr>
        <p:spPr>
          <a:xfrm>
            <a:off x="419667" y="1287363"/>
            <a:ext cx="7162800" cy="4114800"/>
          </a:xfrm>
        </p:spPr>
        <p:txBody>
          <a:bodyPr/>
          <a:lstStyle/>
          <a:p>
            <a:pPr marL="0" indent="0">
              <a:buNone/>
            </a:pPr>
            <a:r>
              <a:rPr lang="es-ES_tradnl" altLang="es-CL" sz="2000" dirty="0"/>
              <a:t>Tipo  de  Equipos :</a:t>
            </a:r>
          </a:p>
          <a:p>
            <a:pPr lvl="1"/>
            <a:r>
              <a:rPr lang="es-ES_tradnl" altLang="es-CL" sz="1400" dirty="0"/>
              <a:t> </a:t>
            </a:r>
            <a:r>
              <a:rPr lang="es-ES_tradnl" altLang="es-CL" sz="1600" dirty="0"/>
              <a:t>Naturaleza del Proceso</a:t>
            </a:r>
          </a:p>
          <a:p>
            <a:pPr lvl="1"/>
            <a:r>
              <a:rPr lang="es-ES_tradnl" altLang="es-CL" sz="1600" dirty="0"/>
              <a:t>  Escala Producción</a:t>
            </a:r>
          </a:p>
          <a:p>
            <a:pPr lvl="1"/>
            <a:endParaRPr lang="es-ES_tradnl" altLang="es-CL" sz="1600" dirty="0"/>
          </a:p>
          <a:p>
            <a:pPr marL="57150" indent="0">
              <a:buNone/>
            </a:pPr>
            <a:r>
              <a:rPr lang="es-ES_tradnl" altLang="es-CL" sz="2000" dirty="0"/>
              <a:t>Inversión</a:t>
            </a:r>
          </a:p>
          <a:p>
            <a:r>
              <a:rPr lang="es-ES_tradnl" altLang="es-CL" sz="1800" dirty="0"/>
              <a:t>Condiciones Crédito</a:t>
            </a:r>
          </a:p>
          <a:p>
            <a:r>
              <a:rPr lang="es-ES_tradnl" altLang="es-CL" sz="1800" dirty="0"/>
              <a:t>Garantías</a:t>
            </a:r>
          </a:p>
          <a:p>
            <a:r>
              <a:rPr lang="es-ES_tradnl" altLang="es-CL" sz="1800" dirty="0"/>
              <a:t>Tipo de  Moneda</a:t>
            </a:r>
          </a:p>
          <a:p>
            <a:endParaRPr lang="es-ES_tradnl" altLang="es-CL" sz="1100" dirty="0"/>
          </a:p>
          <a:p>
            <a:pPr>
              <a:buFont typeface="Monotype Sorts" pitchFamily="2" charset="2"/>
              <a:buNone/>
            </a:pPr>
            <a:r>
              <a:rPr lang="es-ES_tradnl" altLang="es-CL" sz="2000" dirty="0"/>
              <a:t>Carta Gantt de  </a:t>
            </a:r>
          </a:p>
          <a:p>
            <a:r>
              <a:rPr lang="es-ES_tradnl" altLang="es-CL" sz="1800" dirty="0"/>
              <a:t>Contratos </a:t>
            </a:r>
            <a:r>
              <a:rPr lang="es-ES_tradnl" altLang="es-CL" sz="2000" dirty="0"/>
              <a:t> </a:t>
            </a:r>
          </a:p>
          <a:p>
            <a:r>
              <a:rPr lang="es-ES_tradnl" altLang="es-CL" sz="1800" dirty="0"/>
              <a:t>Cantidad Equipos</a:t>
            </a:r>
          </a:p>
          <a:p>
            <a:r>
              <a:rPr lang="es-ES_tradnl" altLang="es-CL" sz="1800" dirty="0"/>
              <a:t>Desembolsos (pagos)</a:t>
            </a:r>
          </a:p>
          <a:p>
            <a:r>
              <a:rPr lang="es-ES_tradnl" altLang="es-CL" sz="1800" dirty="0"/>
              <a:t>Flujo de  Llegada</a:t>
            </a:r>
          </a:p>
          <a:p>
            <a:r>
              <a:rPr lang="es-ES_tradnl" altLang="es-CL" sz="1800" dirty="0"/>
              <a:t>Flujo de  instalación </a:t>
            </a:r>
          </a:p>
          <a:p>
            <a:endParaRPr lang="es-ES_tradnl" altLang="es-CL" sz="2000" dirty="0"/>
          </a:p>
          <a:p>
            <a:endParaRPr lang="es-ES_tradnl" altLang="es-CL" sz="2000" dirty="0"/>
          </a:p>
          <a:p>
            <a:endParaRPr lang="es-ES_tradnl" altLang="es-CL" sz="2000" dirty="0"/>
          </a:p>
        </p:txBody>
      </p:sp>
      <p:sp>
        <p:nvSpPr>
          <p:cNvPr id="4" name="Rectangle 2">
            <a:extLst>
              <a:ext uri="{FF2B5EF4-FFF2-40B4-BE49-F238E27FC236}">
                <a16:creationId xmlns:a16="http://schemas.microsoft.com/office/drawing/2014/main" id="{4BD809E2-03CB-BF42-8A9B-F4FB39F765B8}"/>
              </a:ext>
            </a:extLst>
          </p:cNvPr>
          <p:cNvSpPr txBox="1">
            <a:spLocks noChangeArrowheads="1"/>
          </p:cNvSpPr>
          <p:nvPr/>
        </p:nvSpPr>
        <p:spPr bwMode="auto">
          <a:xfrm>
            <a:off x="347663" y="388938"/>
            <a:ext cx="74644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spAutoFit/>
          </a:bodyPr>
          <a:lstStyle>
            <a:lvl1pPr algn="l" rtl="0" eaLnBrk="0" fontAlgn="base" hangingPunct="0">
              <a:lnSpc>
                <a:spcPct val="90000"/>
              </a:lnSpc>
              <a:spcBef>
                <a:spcPct val="0"/>
              </a:spcBef>
              <a:spcAft>
                <a:spcPct val="0"/>
              </a:spcAft>
              <a:defRPr sz="3600" b="1">
                <a:solidFill>
                  <a:srgbClr val="204392"/>
                </a:solidFill>
                <a:latin typeface="+mj-lt"/>
                <a:ea typeface="+mj-ea"/>
                <a:cs typeface="+mj-cs"/>
              </a:defRPr>
            </a:lvl1pPr>
            <a:lvl2pPr algn="l" rtl="0" eaLnBrk="0" fontAlgn="base" hangingPunct="0">
              <a:lnSpc>
                <a:spcPct val="90000"/>
              </a:lnSpc>
              <a:spcBef>
                <a:spcPct val="0"/>
              </a:spcBef>
              <a:spcAft>
                <a:spcPct val="0"/>
              </a:spcAft>
              <a:defRPr sz="3600" b="1">
                <a:solidFill>
                  <a:srgbClr val="204392"/>
                </a:solidFill>
                <a:latin typeface="Arial" pitchFamily="34" charset="0"/>
              </a:defRPr>
            </a:lvl2pPr>
            <a:lvl3pPr algn="l" rtl="0" eaLnBrk="0" fontAlgn="base" hangingPunct="0">
              <a:lnSpc>
                <a:spcPct val="90000"/>
              </a:lnSpc>
              <a:spcBef>
                <a:spcPct val="0"/>
              </a:spcBef>
              <a:spcAft>
                <a:spcPct val="0"/>
              </a:spcAft>
              <a:defRPr sz="3600" b="1">
                <a:solidFill>
                  <a:srgbClr val="204392"/>
                </a:solidFill>
                <a:latin typeface="Arial" pitchFamily="34" charset="0"/>
              </a:defRPr>
            </a:lvl3pPr>
            <a:lvl4pPr algn="l" rtl="0" eaLnBrk="0" fontAlgn="base" hangingPunct="0">
              <a:lnSpc>
                <a:spcPct val="90000"/>
              </a:lnSpc>
              <a:spcBef>
                <a:spcPct val="0"/>
              </a:spcBef>
              <a:spcAft>
                <a:spcPct val="0"/>
              </a:spcAft>
              <a:defRPr sz="3600" b="1">
                <a:solidFill>
                  <a:srgbClr val="204392"/>
                </a:solidFill>
                <a:latin typeface="Arial" pitchFamily="34" charset="0"/>
              </a:defRPr>
            </a:lvl4pPr>
            <a:lvl5pPr algn="l" rtl="0" eaLnBrk="0" fontAlgn="base" hangingPunct="0">
              <a:lnSpc>
                <a:spcPct val="90000"/>
              </a:lnSpc>
              <a:spcBef>
                <a:spcPct val="0"/>
              </a:spcBef>
              <a:spcAft>
                <a:spcPct val="0"/>
              </a:spcAft>
              <a:defRPr sz="3600" b="1">
                <a:solidFill>
                  <a:srgbClr val="204392"/>
                </a:solidFill>
                <a:latin typeface="Arial" pitchFamily="34" charset="0"/>
              </a:defRPr>
            </a:lvl5pPr>
            <a:lvl6pPr marL="457200" algn="l" rtl="0" fontAlgn="base">
              <a:lnSpc>
                <a:spcPct val="90000"/>
              </a:lnSpc>
              <a:spcBef>
                <a:spcPct val="0"/>
              </a:spcBef>
              <a:spcAft>
                <a:spcPct val="0"/>
              </a:spcAft>
              <a:defRPr sz="3600" b="1">
                <a:solidFill>
                  <a:srgbClr val="204392"/>
                </a:solidFill>
                <a:latin typeface="Arial" pitchFamily="34" charset="0"/>
              </a:defRPr>
            </a:lvl6pPr>
            <a:lvl7pPr marL="914400" algn="l" rtl="0" fontAlgn="base">
              <a:lnSpc>
                <a:spcPct val="90000"/>
              </a:lnSpc>
              <a:spcBef>
                <a:spcPct val="0"/>
              </a:spcBef>
              <a:spcAft>
                <a:spcPct val="0"/>
              </a:spcAft>
              <a:defRPr sz="3600" b="1">
                <a:solidFill>
                  <a:srgbClr val="204392"/>
                </a:solidFill>
                <a:latin typeface="Arial" pitchFamily="34" charset="0"/>
              </a:defRPr>
            </a:lvl7pPr>
            <a:lvl8pPr marL="1371600" algn="l" rtl="0" fontAlgn="base">
              <a:lnSpc>
                <a:spcPct val="90000"/>
              </a:lnSpc>
              <a:spcBef>
                <a:spcPct val="0"/>
              </a:spcBef>
              <a:spcAft>
                <a:spcPct val="0"/>
              </a:spcAft>
              <a:defRPr sz="3600" b="1">
                <a:solidFill>
                  <a:srgbClr val="204392"/>
                </a:solidFill>
                <a:latin typeface="Arial" pitchFamily="34" charset="0"/>
              </a:defRPr>
            </a:lvl8pPr>
            <a:lvl9pPr marL="1828800" algn="l" rtl="0" fontAlgn="base">
              <a:lnSpc>
                <a:spcPct val="90000"/>
              </a:lnSpc>
              <a:spcBef>
                <a:spcPct val="0"/>
              </a:spcBef>
              <a:spcAft>
                <a:spcPct val="0"/>
              </a:spcAft>
              <a:defRPr sz="3600" b="1">
                <a:solidFill>
                  <a:srgbClr val="204392"/>
                </a:solidFill>
                <a:latin typeface="Arial" pitchFamily="34" charset="0"/>
              </a:defRPr>
            </a:lvl9pPr>
          </a:lstStyle>
          <a:p>
            <a:pPr algn="ctr" eaLnBrk="1" hangingPunct="1">
              <a:defRPr/>
            </a:pPr>
            <a:r>
              <a:rPr lang="es-ES_tradnl" altLang="es-CL" sz="2600" dirty="0">
                <a:solidFill>
                  <a:srgbClr val="417204"/>
                </a:solidFill>
                <a:ea typeface="+mn-ea"/>
                <a:cs typeface="+mn-cs"/>
              </a:rPr>
              <a:t>Estudio de Ingeniería del Proyecto</a:t>
            </a:r>
          </a:p>
        </p:txBody>
      </p:sp>
      <p:pic>
        <p:nvPicPr>
          <p:cNvPr id="2" name="Imagen 1">
            <a:extLst>
              <a:ext uri="{FF2B5EF4-FFF2-40B4-BE49-F238E27FC236}">
                <a16:creationId xmlns:a16="http://schemas.microsoft.com/office/drawing/2014/main" id="{15F75425-3CFB-0246-B418-B58B972DD44E}"/>
              </a:ext>
            </a:extLst>
          </p:cNvPr>
          <p:cNvPicPr>
            <a:picLocks noChangeAspect="1"/>
          </p:cNvPicPr>
          <p:nvPr/>
        </p:nvPicPr>
        <p:blipFill>
          <a:blip r:embed="rId3"/>
          <a:stretch>
            <a:fillRect/>
          </a:stretch>
        </p:blipFill>
        <p:spPr>
          <a:xfrm>
            <a:off x="3516543" y="2276872"/>
            <a:ext cx="5595183" cy="4080940"/>
          </a:xfrm>
          <a:prstGeom prst="rect">
            <a:avLst/>
          </a:prstGeom>
        </p:spPr>
      </p:pic>
      <p:sp>
        <p:nvSpPr>
          <p:cNvPr id="6" name="Rectangle 3">
            <a:extLst>
              <a:ext uri="{FF2B5EF4-FFF2-40B4-BE49-F238E27FC236}">
                <a16:creationId xmlns:a16="http://schemas.microsoft.com/office/drawing/2014/main" id="{E93EAD03-ABF5-E64E-A069-021D1ED6009E}"/>
              </a:ext>
            </a:extLst>
          </p:cNvPr>
          <p:cNvSpPr txBox="1">
            <a:spLocks noChangeArrowheads="1"/>
          </p:cNvSpPr>
          <p:nvPr/>
        </p:nvSpPr>
        <p:spPr bwMode="auto">
          <a:xfrm>
            <a:off x="3551267" y="1618995"/>
            <a:ext cx="6572794" cy="65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285750" indent="-285750" algn="l" rtl="0" eaLnBrk="0" fontAlgn="base" hangingPunct="0">
              <a:lnSpc>
                <a:spcPct val="90000"/>
              </a:lnSpc>
              <a:spcBef>
                <a:spcPct val="30000"/>
              </a:spcBef>
              <a:spcAft>
                <a:spcPct val="0"/>
              </a:spcAft>
              <a:buClr>
                <a:srgbClr val="037C03"/>
              </a:buClr>
              <a:buSzPct val="85000"/>
              <a:buFont typeface="Wingdings" pitchFamily="2" charset="2"/>
              <a:buChar char="l"/>
              <a:defRPr sz="2400" b="1">
                <a:solidFill>
                  <a:srgbClr val="000000"/>
                </a:solidFill>
                <a:latin typeface="+mn-lt"/>
                <a:ea typeface="+mn-ea"/>
                <a:cs typeface="+mn-cs"/>
              </a:defRPr>
            </a:lvl1pPr>
            <a:lvl2pPr marL="685800" indent="-228600" algn="l" rtl="0" eaLnBrk="0" fontAlgn="base" hangingPunct="0">
              <a:lnSpc>
                <a:spcPct val="90000"/>
              </a:lnSpc>
              <a:spcBef>
                <a:spcPct val="30000"/>
              </a:spcBef>
              <a:spcAft>
                <a:spcPct val="0"/>
              </a:spcAft>
              <a:buClr>
                <a:srgbClr val="037C03"/>
              </a:buClr>
              <a:buSzPct val="80000"/>
              <a:buFont typeface="Wingdings" pitchFamily="2" charset="2"/>
              <a:buChar char="n"/>
              <a:defRPr b="1">
                <a:solidFill>
                  <a:srgbClr val="000000"/>
                </a:solidFill>
                <a:latin typeface="+mn-lt"/>
              </a:defRPr>
            </a:lvl2pPr>
            <a:lvl3pPr marL="1143000" indent="-228600" algn="l" rtl="0" eaLnBrk="0" fontAlgn="base" hangingPunct="0">
              <a:lnSpc>
                <a:spcPct val="90000"/>
              </a:lnSpc>
              <a:spcBef>
                <a:spcPct val="30000"/>
              </a:spcBef>
              <a:spcAft>
                <a:spcPct val="0"/>
              </a:spcAft>
              <a:buClr>
                <a:srgbClr val="037C03"/>
              </a:buClr>
              <a:buSzPct val="75000"/>
              <a:buFont typeface="Wingdings" pitchFamily="2" charset="2"/>
              <a:buChar char="u"/>
              <a:defRPr b="1">
                <a:solidFill>
                  <a:srgbClr val="000000"/>
                </a:solidFill>
                <a:latin typeface="+mn-lt"/>
              </a:defRPr>
            </a:lvl3pPr>
            <a:lvl4pPr marL="1543050" indent="-171450" algn="l" rtl="0" eaLnBrk="0" fontAlgn="base" hangingPunct="0">
              <a:lnSpc>
                <a:spcPct val="90000"/>
              </a:lnSpc>
              <a:spcBef>
                <a:spcPct val="30000"/>
              </a:spcBef>
              <a:spcAft>
                <a:spcPct val="0"/>
              </a:spcAft>
              <a:buClr>
                <a:srgbClr val="037C03"/>
              </a:buClr>
              <a:buSzPct val="80000"/>
              <a:buFont typeface="Wingdings" pitchFamily="2" charset="2"/>
              <a:buChar char="l"/>
              <a:defRPr sz="1400" b="1">
                <a:solidFill>
                  <a:srgbClr val="000000"/>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rgbClr val="000000"/>
                </a:solidFill>
                <a:latin typeface="+mn-lt"/>
              </a:defRPr>
            </a:lvl5pPr>
            <a:lvl6pPr marL="2457450" indent="-171450" algn="l" rtl="0" fontAlgn="base">
              <a:lnSpc>
                <a:spcPct val="90000"/>
              </a:lnSpc>
              <a:spcBef>
                <a:spcPct val="30000"/>
              </a:spcBef>
              <a:spcAft>
                <a:spcPct val="0"/>
              </a:spcAft>
              <a:buSzPct val="100000"/>
              <a:buChar char="–"/>
              <a:defRPr sz="1400" b="1">
                <a:solidFill>
                  <a:srgbClr val="000000"/>
                </a:solidFill>
                <a:latin typeface="+mn-lt"/>
              </a:defRPr>
            </a:lvl6pPr>
            <a:lvl7pPr marL="2914650" indent="-171450" algn="l" rtl="0" fontAlgn="base">
              <a:lnSpc>
                <a:spcPct val="90000"/>
              </a:lnSpc>
              <a:spcBef>
                <a:spcPct val="30000"/>
              </a:spcBef>
              <a:spcAft>
                <a:spcPct val="0"/>
              </a:spcAft>
              <a:buSzPct val="100000"/>
              <a:buChar char="–"/>
              <a:defRPr sz="1400" b="1">
                <a:solidFill>
                  <a:srgbClr val="000000"/>
                </a:solidFill>
                <a:latin typeface="+mn-lt"/>
              </a:defRPr>
            </a:lvl7pPr>
            <a:lvl8pPr marL="3371850" indent="-171450" algn="l" rtl="0" fontAlgn="base">
              <a:lnSpc>
                <a:spcPct val="90000"/>
              </a:lnSpc>
              <a:spcBef>
                <a:spcPct val="30000"/>
              </a:spcBef>
              <a:spcAft>
                <a:spcPct val="0"/>
              </a:spcAft>
              <a:buSzPct val="100000"/>
              <a:buChar char="–"/>
              <a:defRPr sz="1400" b="1">
                <a:solidFill>
                  <a:srgbClr val="000000"/>
                </a:solidFill>
                <a:latin typeface="+mn-lt"/>
              </a:defRPr>
            </a:lvl8pPr>
            <a:lvl9pPr marL="3829050" indent="-171450" algn="l" rtl="0" fontAlgn="base">
              <a:lnSpc>
                <a:spcPct val="90000"/>
              </a:lnSpc>
              <a:spcBef>
                <a:spcPct val="30000"/>
              </a:spcBef>
              <a:spcAft>
                <a:spcPct val="0"/>
              </a:spcAft>
              <a:buSzPct val="100000"/>
              <a:buChar char="–"/>
              <a:defRPr sz="1400" b="1">
                <a:solidFill>
                  <a:srgbClr val="000000"/>
                </a:solidFill>
                <a:latin typeface="+mn-lt"/>
              </a:defRPr>
            </a:lvl9pPr>
          </a:lstStyle>
          <a:p>
            <a:r>
              <a:rPr lang="es-ES_tradnl" altLang="es-CL" sz="1600" kern="0" dirty="0"/>
              <a:t>Grado de  Automatización</a:t>
            </a:r>
          </a:p>
          <a:p>
            <a:pPr marL="285750" lvl="1" indent="-285750">
              <a:buSzPct val="85000"/>
              <a:buFont typeface="Wingdings" pitchFamily="2" charset="2"/>
              <a:buChar char="l"/>
            </a:pPr>
            <a:r>
              <a:rPr lang="es-ES_tradnl" altLang="es-CL" sz="1600" kern="0" dirty="0"/>
              <a:t>Evaluación Económica para reducción de costos. </a:t>
            </a:r>
          </a:p>
          <a:p>
            <a:endParaRPr lang="es-ES_tradnl" altLang="es-CL" sz="2000" kern="0" dirty="0"/>
          </a:p>
          <a:p>
            <a:endParaRPr lang="es-ES_tradnl" altLang="es-CL" sz="2000" kern="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A262DBFF-CC22-2F40-A8CE-332BF9750836}"/>
              </a:ext>
            </a:extLst>
          </p:cNvPr>
          <p:cNvSpPr txBox="1">
            <a:spLocks noChangeArrowheads="1"/>
          </p:cNvSpPr>
          <p:nvPr/>
        </p:nvSpPr>
        <p:spPr bwMode="auto">
          <a:xfrm>
            <a:off x="323849" y="758380"/>
            <a:ext cx="8496300" cy="461962"/>
          </a:xfrm>
          <a:prstGeom prst="rect">
            <a:avLst/>
          </a:prstGeom>
          <a:noFill/>
          <a:ln>
            <a:noFill/>
          </a:ln>
          <a:effectLst/>
        </p:spPr>
        <p:txBody>
          <a:bodyPr>
            <a:spAutoFit/>
          </a:bodyPr>
          <a:lstStyle/>
          <a:p>
            <a:pPr eaLnBrk="1" hangingPunct="1">
              <a:defRPr/>
            </a:pPr>
            <a:r>
              <a:rPr lang="es-CL" altLang="es-CL" sz="2400" dirty="0">
                <a:solidFill>
                  <a:schemeClr val="bg2">
                    <a:lumMod val="90000"/>
                    <a:lumOff val="10000"/>
                  </a:schemeClr>
                </a:solidFill>
              </a:rPr>
              <a:t>Estudio Organizacional</a:t>
            </a:r>
          </a:p>
        </p:txBody>
      </p:sp>
      <p:sp>
        <p:nvSpPr>
          <p:cNvPr id="72709" name="Text Box 2">
            <a:extLst>
              <a:ext uri="{FF2B5EF4-FFF2-40B4-BE49-F238E27FC236}">
                <a16:creationId xmlns:a16="http://schemas.microsoft.com/office/drawing/2014/main" id="{7C952BBC-FBFE-FA4A-91FA-53A70C49F20A}"/>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7" name="Text Box 2">
            <a:extLst>
              <a:ext uri="{FF2B5EF4-FFF2-40B4-BE49-F238E27FC236}">
                <a16:creationId xmlns:a16="http://schemas.microsoft.com/office/drawing/2014/main" id="{17089FCB-0680-CC40-B4FB-E7012981153C}"/>
              </a:ext>
            </a:extLst>
          </p:cNvPr>
          <p:cNvSpPr txBox="1">
            <a:spLocks noChangeArrowheads="1"/>
          </p:cNvSpPr>
          <p:nvPr/>
        </p:nvSpPr>
        <p:spPr bwMode="auto">
          <a:xfrm>
            <a:off x="287337" y="1534726"/>
            <a:ext cx="7848872" cy="5062924"/>
          </a:xfrm>
          <a:prstGeom prst="rect">
            <a:avLst/>
          </a:prstGeom>
          <a:noFill/>
          <a:ln>
            <a:noFill/>
          </a:ln>
          <a:effec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s-CL" altLang="es-CL" sz="2000" dirty="0">
                <a:solidFill>
                  <a:schemeClr val="bg1">
                    <a:lumMod val="10000"/>
                  </a:schemeClr>
                </a:solidFill>
                <a:latin typeface="+mn-lt"/>
              </a:rPr>
              <a:t>	Debe considerar la definición de:</a:t>
            </a:r>
          </a:p>
          <a:p>
            <a:pPr eaLnBrk="1" hangingPunct="1">
              <a:defRPr/>
            </a:pPr>
            <a:endParaRPr lang="es-CL" altLang="es-CL" sz="1200" dirty="0">
              <a:solidFill>
                <a:srgbClr val="980000"/>
              </a:solidFill>
              <a:latin typeface="+mn-lt"/>
            </a:endParaRPr>
          </a:p>
          <a:p>
            <a:pPr lvl="2" eaLnBrk="1" hangingPunct="1">
              <a:buFont typeface="Arial" panose="020B0604020202020204" pitchFamily="34" charset="0"/>
              <a:buChar char="•"/>
              <a:defRPr/>
            </a:pPr>
            <a:r>
              <a:rPr lang="es-CL" altLang="es-CL" dirty="0">
                <a:solidFill>
                  <a:srgbClr val="980000"/>
                </a:solidFill>
                <a:latin typeface="+mn-lt"/>
              </a:rPr>
              <a:t>cómo se va a implementar el proyecto (INVERSIÓN) y </a:t>
            </a:r>
          </a:p>
          <a:p>
            <a:pPr lvl="2" eaLnBrk="1" hangingPunct="1">
              <a:buFont typeface="Arial" panose="020B0604020202020204" pitchFamily="34" charset="0"/>
              <a:buChar char="•"/>
              <a:defRPr/>
            </a:pPr>
            <a:endParaRPr lang="es-CL" altLang="es-CL" sz="1100" dirty="0">
              <a:solidFill>
                <a:srgbClr val="980000"/>
              </a:solidFill>
              <a:latin typeface="+mn-lt"/>
            </a:endParaRPr>
          </a:p>
          <a:p>
            <a:pPr lvl="2" eaLnBrk="1" hangingPunct="1">
              <a:buFont typeface="Arial" panose="020B0604020202020204" pitchFamily="34" charset="0"/>
              <a:buChar char="•"/>
              <a:defRPr/>
            </a:pPr>
            <a:r>
              <a:rPr lang="es-CL" altLang="es-CL" dirty="0">
                <a:solidFill>
                  <a:srgbClr val="980000"/>
                </a:solidFill>
                <a:latin typeface="+mn-lt"/>
              </a:rPr>
              <a:t>cómo va a OPERAR, </a:t>
            </a:r>
          </a:p>
          <a:p>
            <a:pPr eaLnBrk="1" hangingPunct="1">
              <a:defRPr/>
            </a:pPr>
            <a:r>
              <a:rPr lang="es-CL" altLang="es-CL" sz="2000" dirty="0">
                <a:solidFill>
                  <a:schemeClr val="bg1">
                    <a:lumMod val="10000"/>
                  </a:schemeClr>
                </a:solidFill>
                <a:latin typeface="+mn-lt"/>
              </a:rPr>
              <a:t>	</a:t>
            </a:r>
          </a:p>
          <a:p>
            <a:pPr algn="just" eaLnBrk="1" hangingPunct="1">
              <a:defRPr/>
            </a:pPr>
            <a:r>
              <a:rPr lang="es-CL" altLang="es-CL" sz="2000" dirty="0">
                <a:solidFill>
                  <a:schemeClr val="bg1">
                    <a:lumMod val="10000"/>
                  </a:schemeClr>
                </a:solidFill>
                <a:latin typeface="+mn-lt"/>
              </a:rPr>
              <a:t>	Esto, para estimar la </a:t>
            </a:r>
            <a:r>
              <a:rPr lang="es-CL" altLang="es-CL" dirty="0">
                <a:solidFill>
                  <a:srgbClr val="980000"/>
                </a:solidFill>
                <a:latin typeface="+mn-lt"/>
              </a:rPr>
              <a:t>cantidad de recursos necesarios </a:t>
            </a:r>
            <a:r>
              <a:rPr lang="es-CL" altLang="es-CL" sz="2000" dirty="0">
                <a:solidFill>
                  <a:schemeClr val="bg1">
                    <a:lumMod val="10000"/>
                  </a:schemeClr>
                </a:solidFill>
                <a:latin typeface="+mn-lt"/>
              </a:rPr>
              <a:t>por ejemplo contratos de personal, servicios externos que involucran personal como desarrollos o “outsourcing”, precisando el tamaño de la estructura organizacional que tendrá el proyecto. Mientras más actividades se tercericen, menos complejo será el tamaño de la estructura organizacional. </a:t>
            </a:r>
          </a:p>
          <a:p>
            <a:pPr eaLnBrk="1" hangingPunct="1">
              <a:defRPr/>
            </a:pPr>
            <a:r>
              <a:rPr lang="es-CL" altLang="es-CL" sz="2000" dirty="0">
                <a:solidFill>
                  <a:schemeClr val="bg1">
                    <a:lumMod val="10000"/>
                  </a:schemeClr>
                </a:solidFill>
                <a:latin typeface="+mn-lt"/>
              </a:rPr>
              <a:t>	</a:t>
            </a:r>
          </a:p>
          <a:p>
            <a:pPr eaLnBrk="1" hangingPunct="1">
              <a:defRPr/>
            </a:pPr>
            <a:r>
              <a:rPr lang="es-CL" altLang="es-CL" sz="2000" dirty="0">
                <a:solidFill>
                  <a:schemeClr val="bg1">
                    <a:lumMod val="10000"/>
                  </a:schemeClr>
                </a:solidFill>
                <a:latin typeface="+mn-lt"/>
              </a:rPr>
              <a:t>	</a:t>
            </a:r>
          </a:p>
        </p:txBody>
      </p:sp>
    </p:spTree>
    <p:extLst>
      <p:ext uri="{BB962C8B-B14F-4D97-AF65-F5344CB8AC3E}">
        <p14:creationId xmlns:p14="http://schemas.microsoft.com/office/powerpoint/2010/main" val="38561127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A262DBFF-CC22-2F40-A8CE-332BF9750836}"/>
              </a:ext>
            </a:extLst>
          </p:cNvPr>
          <p:cNvSpPr txBox="1">
            <a:spLocks noChangeArrowheads="1"/>
          </p:cNvSpPr>
          <p:nvPr/>
        </p:nvSpPr>
        <p:spPr bwMode="auto">
          <a:xfrm>
            <a:off x="323849" y="758380"/>
            <a:ext cx="8496300" cy="461962"/>
          </a:xfrm>
          <a:prstGeom prst="rect">
            <a:avLst/>
          </a:prstGeom>
          <a:noFill/>
          <a:ln>
            <a:noFill/>
          </a:ln>
          <a:effectLst/>
        </p:spPr>
        <p:txBody>
          <a:bodyPr>
            <a:spAutoFit/>
          </a:bodyPr>
          <a:lstStyle/>
          <a:p>
            <a:pPr eaLnBrk="1" hangingPunct="1">
              <a:defRPr/>
            </a:pPr>
            <a:r>
              <a:rPr lang="es-CL" altLang="es-CL" sz="2400" dirty="0">
                <a:solidFill>
                  <a:schemeClr val="bg2">
                    <a:lumMod val="90000"/>
                    <a:lumOff val="10000"/>
                  </a:schemeClr>
                </a:solidFill>
              </a:rPr>
              <a:t>Estudio Organizacional</a:t>
            </a:r>
          </a:p>
        </p:txBody>
      </p:sp>
      <p:sp>
        <p:nvSpPr>
          <p:cNvPr id="72709" name="Text Box 2">
            <a:extLst>
              <a:ext uri="{FF2B5EF4-FFF2-40B4-BE49-F238E27FC236}">
                <a16:creationId xmlns:a16="http://schemas.microsoft.com/office/drawing/2014/main" id="{7C952BBC-FBFE-FA4A-91FA-53A70C49F20A}"/>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sp>
        <p:nvSpPr>
          <p:cNvPr id="7" name="Text Box 2">
            <a:extLst>
              <a:ext uri="{FF2B5EF4-FFF2-40B4-BE49-F238E27FC236}">
                <a16:creationId xmlns:a16="http://schemas.microsoft.com/office/drawing/2014/main" id="{17089FCB-0680-CC40-B4FB-E7012981153C}"/>
              </a:ext>
            </a:extLst>
          </p:cNvPr>
          <p:cNvSpPr txBox="1">
            <a:spLocks noChangeArrowheads="1"/>
          </p:cNvSpPr>
          <p:nvPr/>
        </p:nvSpPr>
        <p:spPr bwMode="auto">
          <a:xfrm>
            <a:off x="-108520" y="1338729"/>
            <a:ext cx="8712968" cy="4970591"/>
          </a:xfrm>
          <a:prstGeom prst="rect">
            <a:avLst/>
          </a:prstGeom>
          <a:noFill/>
          <a:ln>
            <a:noFill/>
          </a:ln>
          <a:effec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s-CL" altLang="es-CL" sz="1800" dirty="0">
                <a:solidFill>
                  <a:schemeClr val="bg1">
                    <a:lumMod val="10000"/>
                  </a:schemeClr>
                </a:solidFill>
                <a:latin typeface="+mn-lt"/>
              </a:rPr>
              <a:t>	Debe considerar la definición de:</a:t>
            </a:r>
            <a:endParaRPr lang="es-CL" altLang="es-CL" sz="1800" dirty="0">
              <a:solidFill>
                <a:srgbClr val="980000"/>
              </a:solidFill>
              <a:latin typeface="+mn-lt"/>
            </a:endParaRPr>
          </a:p>
          <a:p>
            <a:pPr lvl="2" eaLnBrk="1" hangingPunct="1">
              <a:buFont typeface="Arial" panose="020B0604020202020204" pitchFamily="34" charset="0"/>
              <a:buChar char="•"/>
              <a:defRPr/>
            </a:pPr>
            <a:r>
              <a:rPr lang="es-CL" altLang="es-CL" sz="2000" dirty="0">
                <a:solidFill>
                  <a:srgbClr val="980000"/>
                </a:solidFill>
                <a:latin typeface="+mn-lt"/>
              </a:rPr>
              <a:t>cómo se va a implementar el proyecto (INVERSIÓN) y </a:t>
            </a:r>
          </a:p>
          <a:p>
            <a:pPr lvl="2" eaLnBrk="1" hangingPunct="1">
              <a:buFont typeface="Arial" panose="020B0604020202020204" pitchFamily="34" charset="0"/>
              <a:buChar char="•"/>
              <a:defRPr/>
            </a:pPr>
            <a:r>
              <a:rPr lang="es-CL" altLang="es-CL" sz="2000" dirty="0">
                <a:solidFill>
                  <a:srgbClr val="980000"/>
                </a:solidFill>
                <a:latin typeface="+mn-lt"/>
              </a:rPr>
              <a:t>cómo va a OPERAR, </a:t>
            </a:r>
          </a:p>
          <a:p>
            <a:pPr eaLnBrk="1" hangingPunct="1">
              <a:defRPr/>
            </a:pPr>
            <a:r>
              <a:rPr lang="es-CL" altLang="es-CL" sz="800" dirty="0">
                <a:solidFill>
                  <a:schemeClr val="bg1">
                    <a:lumMod val="10000"/>
                  </a:schemeClr>
                </a:solidFill>
                <a:latin typeface="+mn-lt"/>
              </a:rPr>
              <a:t>	</a:t>
            </a:r>
            <a:endParaRPr lang="es-CL" altLang="es-CL" sz="100" dirty="0">
              <a:solidFill>
                <a:schemeClr val="bg1">
                  <a:lumMod val="10000"/>
                </a:schemeClr>
              </a:solidFill>
              <a:latin typeface="+mn-lt"/>
            </a:endParaRPr>
          </a:p>
          <a:p>
            <a:pPr algn="just" eaLnBrk="1" hangingPunct="1">
              <a:defRPr/>
            </a:pPr>
            <a:r>
              <a:rPr lang="es-CL" altLang="es-CL" sz="500" dirty="0">
                <a:solidFill>
                  <a:schemeClr val="bg1">
                    <a:lumMod val="10000"/>
                  </a:schemeClr>
                </a:solidFill>
                <a:latin typeface="+mn-lt"/>
              </a:rPr>
              <a:t>	</a:t>
            </a:r>
            <a:r>
              <a:rPr lang="es-CL" altLang="es-CL" sz="1800" dirty="0">
                <a:solidFill>
                  <a:schemeClr val="bg1">
                    <a:lumMod val="10000"/>
                  </a:schemeClr>
                </a:solidFill>
                <a:latin typeface="+mn-lt"/>
              </a:rPr>
              <a:t>Junto con ello debemos estimar el </a:t>
            </a:r>
            <a:r>
              <a:rPr lang="es-CL" altLang="es-CL" sz="1800" dirty="0">
                <a:solidFill>
                  <a:srgbClr val="980000"/>
                </a:solidFill>
                <a:latin typeface="+mn-lt"/>
              </a:rPr>
              <a:t>grado de complejidad de las tareas </a:t>
            </a:r>
            <a:r>
              <a:rPr lang="es-CL" altLang="es-CL" sz="1800" dirty="0">
                <a:solidFill>
                  <a:schemeClr val="bg1">
                    <a:lumMod val="10000"/>
                  </a:schemeClr>
                </a:solidFill>
                <a:latin typeface="+mn-lt"/>
              </a:rPr>
              <a:t>que requieren desempeñarse en los diferentes cargos, y por lo tanto las competencias, experiencias, grado académico, localización y grado de responsabilidad, </a:t>
            </a:r>
            <a:r>
              <a:rPr lang="es-CL" altLang="es-CL" sz="1800" dirty="0">
                <a:solidFill>
                  <a:srgbClr val="980000"/>
                </a:solidFill>
                <a:latin typeface="+mn-lt"/>
              </a:rPr>
              <a:t>para estimar las remuneraciones</a:t>
            </a:r>
            <a:r>
              <a:rPr lang="es-CL" altLang="es-CL" sz="1800" dirty="0">
                <a:solidFill>
                  <a:schemeClr val="bg1">
                    <a:lumMod val="10000"/>
                  </a:schemeClr>
                </a:solidFill>
                <a:latin typeface="+mn-lt"/>
              </a:rPr>
              <a:t> asociadas a dichos cargos.</a:t>
            </a:r>
          </a:p>
          <a:p>
            <a:pPr algn="just" eaLnBrk="1" hangingPunct="1">
              <a:defRPr/>
            </a:pPr>
            <a:endParaRPr lang="es-CL" altLang="es-CL" sz="700" dirty="0">
              <a:solidFill>
                <a:schemeClr val="bg1">
                  <a:lumMod val="10000"/>
                </a:schemeClr>
              </a:solidFill>
              <a:latin typeface="+mn-lt"/>
            </a:endParaRPr>
          </a:p>
          <a:p>
            <a:pPr algn="just" eaLnBrk="1" hangingPunct="1">
              <a:defRPr/>
            </a:pPr>
            <a:r>
              <a:rPr lang="es-CL" altLang="es-CL" sz="1800" dirty="0">
                <a:solidFill>
                  <a:schemeClr val="bg1">
                    <a:lumMod val="10000"/>
                  </a:schemeClr>
                </a:solidFill>
                <a:latin typeface="+mn-lt"/>
              </a:rPr>
              <a:t>	Como consecuencia, </a:t>
            </a:r>
            <a:r>
              <a:rPr lang="es-CL" altLang="es-CL" sz="1800" dirty="0">
                <a:solidFill>
                  <a:srgbClr val="980000"/>
                </a:solidFill>
                <a:latin typeface="+mn-lt"/>
              </a:rPr>
              <a:t>pueden definirse los espacios físicos, equipamiento  y recursos técnicos </a:t>
            </a:r>
            <a:r>
              <a:rPr lang="es-CL" altLang="es-CL" sz="1800" dirty="0">
                <a:solidFill>
                  <a:schemeClr val="bg1">
                    <a:lumMod val="10000"/>
                  </a:schemeClr>
                </a:solidFill>
                <a:latin typeface="+mn-lt"/>
              </a:rPr>
              <a:t>y de servicios requeridos para el personal, lo que implicará posteriormente costos de inversión o arriendos. </a:t>
            </a:r>
          </a:p>
          <a:p>
            <a:pPr algn="just" eaLnBrk="1" hangingPunct="1">
              <a:defRPr/>
            </a:pPr>
            <a:r>
              <a:rPr lang="es-CL" altLang="es-CL" sz="600" dirty="0">
                <a:solidFill>
                  <a:schemeClr val="bg1">
                    <a:lumMod val="10000"/>
                  </a:schemeClr>
                </a:solidFill>
                <a:latin typeface="+mn-lt"/>
              </a:rPr>
              <a:t>		</a:t>
            </a:r>
          </a:p>
          <a:p>
            <a:pPr algn="just" eaLnBrk="1" hangingPunct="1">
              <a:defRPr/>
            </a:pPr>
            <a:r>
              <a:rPr lang="es-CL" altLang="es-CL" sz="1800" dirty="0">
                <a:solidFill>
                  <a:schemeClr val="bg1">
                    <a:lumMod val="10000"/>
                  </a:schemeClr>
                </a:solidFill>
                <a:latin typeface="+mn-lt"/>
              </a:rPr>
              <a:t>	El “montaje” de una organización, en especial si es un nuevo emprendimiento o negocio, debe </a:t>
            </a:r>
            <a:r>
              <a:rPr lang="es-CL" altLang="es-CL" sz="2000" dirty="0">
                <a:solidFill>
                  <a:srgbClr val="980000"/>
                </a:solidFill>
                <a:latin typeface="+mn-lt"/>
              </a:rPr>
              <a:t>considerar los gastos que deberán realizarse antes de la puesta en marcha </a:t>
            </a:r>
            <a:r>
              <a:rPr lang="es-CL" altLang="es-CL" sz="1800" dirty="0">
                <a:solidFill>
                  <a:schemeClr val="bg1">
                    <a:lumMod val="10000"/>
                  </a:schemeClr>
                </a:solidFill>
                <a:latin typeface="+mn-lt"/>
              </a:rPr>
              <a:t>del proyecto, como la constitución de la sociedad, los honorarios de abogados, contratación de personal y otros estudios específicos. </a:t>
            </a:r>
          </a:p>
        </p:txBody>
      </p:sp>
    </p:spTree>
    <p:extLst>
      <p:ext uri="{BB962C8B-B14F-4D97-AF65-F5344CB8AC3E}">
        <p14:creationId xmlns:p14="http://schemas.microsoft.com/office/powerpoint/2010/main" val="22602693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Text Box 2">
            <a:extLst>
              <a:ext uri="{FF2B5EF4-FFF2-40B4-BE49-F238E27FC236}">
                <a16:creationId xmlns:a16="http://schemas.microsoft.com/office/drawing/2014/main" id="{C26E59AA-8BB9-044A-933D-2EB214682FDE}"/>
              </a:ext>
            </a:extLst>
          </p:cNvPr>
          <p:cNvSpPr txBox="1">
            <a:spLocks noChangeArrowheads="1"/>
          </p:cNvSpPr>
          <p:nvPr/>
        </p:nvSpPr>
        <p:spPr bwMode="auto">
          <a:xfrm>
            <a:off x="-108520" y="1772816"/>
            <a:ext cx="8784406" cy="707886"/>
          </a:xfrm>
          <a:prstGeom prst="rect">
            <a:avLst/>
          </a:prstGeom>
          <a:noFill/>
          <a:ln>
            <a:noFill/>
          </a:ln>
          <a:effec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just" eaLnBrk="1" hangingPunct="1">
              <a:defRPr/>
            </a:pPr>
            <a:r>
              <a:rPr lang="es-CL" altLang="es-CL" sz="2000" dirty="0">
                <a:solidFill>
                  <a:schemeClr val="bg1">
                    <a:lumMod val="10000"/>
                  </a:schemeClr>
                </a:solidFill>
                <a:latin typeface="+mn-lt"/>
              </a:rPr>
              <a:t>	El requerimiento </a:t>
            </a:r>
            <a:r>
              <a:rPr lang="es-CL" sz="2000" dirty="0">
                <a:solidFill>
                  <a:schemeClr val="bg1">
                    <a:lumMod val="10000"/>
                  </a:schemeClr>
                </a:solidFill>
                <a:latin typeface="+mn-lt"/>
              </a:rPr>
              <a:t>y la solución misma, así como el tamaño del proyecto, determinarán la dimensión de la empresa o su cambio.</a:t>
            </a:r>
          </a:p>
        </p:txBody>
      </p:sp>
      <p:sp>
        <p:nvSpPr>
          <p:cNvPr id="9" name="Text Box 4">
            <a:extLst>
              <a:ext uri="{FF2B5EF4-FFF2-40B4-BE49-F238E27FC236}">
                <a16:creationId xmlns:a16="http://schemas.microsoft.com/office/drawing/2014/main" id="{A262DBFF-CC22-2F40-A8CE-332BF9750836}"/>
              </a:ext>
            </a:extLst>
          </p:cNvPr>
          <p:cNvSpPr txBox="1">
            <a:spLocks noChangeArrowheads="1"/>
          </p:cNvSpPr>
          <p:nvPr/>
        </p:nvSpPr>
        <p:spPr bwMode="auto">
          <a:xfrm>
            <a:off x="323850" y="1196752"/>
            <a:ext cx="8496300" cy="461962"/>
          </a:xfrm>
          <a:prstGeom prst="rect">
            <a:avLst/>
          </a:prstGeom>
          <a:noFill/>
          <a:ln>
            <a:noFill/>
          </a:ln>
          <a:effectLst/>
        </p:spPr>
        <p:txBody>
          <a:bodyPr>
            <a:spAutoFit/>
          </a:bodyPr>
          <a:lstStyle/>
          <a:p>
            <a:pPr eaLnBrk="1" hangingPunct="1">
              <a:defRPr/>
            </a:pPr>
            <a:r>
              <a:rPr lang="es-CL" altLang="es-CL" sz="2400" dirty="0">
                <a:solidFill>
                  <a:schemeClr val="bg2">
                    <a:lumMod val="90000"/>
                    <a:lumOff val="10000"/>
                  </a:schemeClr>
                </a:solidFill>
              </a:rPr>
              <a:t>Organización necesaria para la Ejecución del Proyecto</a:t>
            </a:r>
          </a:p>
        </p:txBody>
      </p:sp>
      <p:sp>
        <p:nvSpPr>
          <p:cNvPr id="72708" name="Rectangle 4">
            <a:extLst>
              <a:ext uri="{FF2B5EF4-FFF2-40B4-BE49-F238E27FC236}">
                <a16:creationId xmlns:a16="http://schemas.microsoft.com/office/drawing/2014/main" id="{EF71FDBA-C882-9F4C-938D-11B672F90B58}"/>
              </a:ext>
            </a:extLst>
          </p:cNvPr>
          <p:cNvSpPr>
            <a:spLocks noChangeArrowheads="1"/>
          </p:cNvSpPr>
          <p:nvPr/>
        </p:nvSpPr>
        <p:spPr bwMode="auto">
          <a:xfrm>
            <a:off x="327025" y="568325"/>
            <a:ext cx="5372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_tradnl" altLang="es-CL" sz="1800">
                <a:solidFill>
                  <a:srgbClr val="204392"/>
                </a:solidFill>
              </a:rPr>
              <a:t>Preparación del Proyecto</a:t>
            </a:r>
          </a:p>
        </p:txBody>
      </p:sp>
      <p:sp>
        <p:nvSpPr>
          <p:cNvPr id="72709" name="Text Box 2">
            <a:extLst>
              <a:ext uri="{FF2B5EF4-FFF2-40B4-BE49-F238E27FC236}">
                <a16:creationId xmlns:a16="http://schemas.microsoft.com/office/drawing/2014/main" id="{7C952BBC-FBFE-FA4A-91FA-53A70C49F20A}"/>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pic>
        <p:nvPicPr>
          <p:cNvPr id="2" name="Imagen 1">
            <a:extLst>
              <a:ext uri="{FF2B5EF4-FFF2-40B4-BE49-F238E27FC236}">
                <a16:creationId xmlns:a16="http://schemas.microsoft.com/office/drawing/2014/main" id="{9F646CAD-E91A-A54E-BF8B-3A4C81B439CF}"/>
              </a:ext>
            </a:extLst>
          </p:cNvPr>
          <p:cNvPicPr>
            <a:picLocks noChangeAspect="1"/>
          </p:cNvPicPr>
          <p:nvPr/>
        </p:nvPicPr>
        <p:blipFill>
          <a:blip r:embed="rId2"/>
          <a:stretch>
            <a:fillRect/>
          </a:stretch>
        </p:blipFill>
        <p:spPr>
          <a:xfrm>
            <a:off x="2833379" y="2594804"/>
            <a:ext cx="5986771" cy="3498492"/>
          </a:xfrm>
          <a:prstGeom prst="rect">
            <a:avLst/>
          </a:prstGeom>
        </p:spPr>
      </p:pic>
      <p:sp>
        <p:nvSpPr>
          <p:cNvPr id="7" name="Text Box 2">
            <a:extLst>
              <a:ext uri="{FF2B5EF4-FFF2-40B4-BE49-F238E27FC236}">
                <a16:creationId xmlns:a16="http://schemas.microsoft.com/office/drawing/2014/main" id="{17089FCB-0680-CC40-B4FB-E7012981153C}"/>
              </a:ext>
            </a:extLst>
          </p:cNvPr>
          <p:cNvSpPr txBox="1">
            <a:spLocks noChangeArrowheads="1"/>
          </p:cNvSpPr>
          <p:nvPr/>
        </p:nvSpPr>
        <p:spPr bwMode="auto">
          <a:xfrm>
            <a:off x="-141633" y="2420888"/>
            <a:ext cx="2913433" cy="4001095"/>
          </a:xfrm>
          <a:prstGeom prst="rect">
            <a:avLst/>
          </a:prstGeom>
          <a:noFill/>
          <a:ln>
            <a:noFill/>
          </a:ln>
          <a:effec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s-CL" altLang="es-CL" sz="2000" dirty="0">
                <a:solidFill>
                  <a:schemeClr val="bg1">
                    <a:lumMod val="10000"/>
                  </a:schemeClr>
                </a:solidFill>
                <a:latin typeface="+mn-lt"/>
              </a:rPr>
              <a:t>	</a:t>
            </a:r>
            <a:r>
              <a:rPr lang="es-CL" sz="1800" dirty="0">
                <a:solidFill>
                  <a:schemeClr val="bg1">
                    <a:lumMod val="10000"/>
                  </a:schemeClr>
                </a:solidFill>
                <a:latin typeface="+mn-lt"/>
              </a:rPr>
              <a:t>De allí el grado de profundidad de </a:t>
            </a:r>
            <a:r>
              <a:rPr lang="es-CL" sz="1800" dirty="0">
                <a:solidFill>
                  <a:srgbClr val="980000"/>
                </a:solidFill>
                <a:latin typeface="+mn-lt"/>
              </a:rPr>
              <a:t>cam-bios en la operación y la administración, </a:t>
            </a:r>
            <a:r>
              <a:rPr lang="es-CL" sz="1800" dirty="0">
                <a:solidFill>
                  <a:schemeClr val="bg1">
                    <a:lumMod val="10000"/>
                  </a:schemeClr>
                </a:solidFill>
                <a:latin typeface="+mn-lt"/>
              </a:rPr>
              <a:t>determinando los requerimientos de personal, infraes-tructura y servicios, aspectos que inci-dirán en los costos del proyecto mismo, </a:t>
            </a:r>
            <a:r>
              <a:rPr lang="es-CL" sz="1800" dirty="0">
                <a:solidFill>
                  <a:srgbClr val="980000"/>
                </a:solidFill>
                <a:latin typeface="+mn-lt"/>
              </a:rPr>
              <a:t>al menos durante su horizonte de evalua-ción.</a:t>
            </a:r>
            <a:endParaRPr lang="es-CL" sz="2000" dirty="0">
              <a:solidFill>
                <a:srgbClr val="980000"/>
              </a:solidFill>
              <a:latin typeface="+mn-lt"/>
            </a:endParaRPr>
          </a:p>
        </p:txBody>
      </p:sp>
    </p:spTree>
    <p:extLst>
      <p:ext uri="{BB962C8B-B14F-4D97-AF65-F5344CB8AC3E}">
        <p14:creationId xmlns:p14="http://schemas.microsoft.com/office/powerpoint/2010/main" val="27339362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Text Box 2">
            <a:extLst>
              <a:ext uri="{FF2B5EF4-FFF2-40B4-BE49-F238E27FC236}">
                <a16:creationId xmlns:a16="http://schemas.microsoft.com/office/drawing/2014/main" id="{C26E59AA-8BB9-044A-933D-2EB214682FDE}"/>
              </a:ext>
            </a:extLst>
          </p:cNvPr>
          <p:cNvSpPr txBox="1">
            <a:spLocks noChangeArrowheads="1"/>
          </p:cNvSpPr>
          <p:nvPr/>
        </p:nvSpPr>
        <p:spPr bwMode="auto">
          <a:xfrm>
            <a:off x="-108520" y="1700808"/>
            <a:ext cx="8856984" cy="1323439"/>
          </a:xfrm>
          <a:prstGeom prst="rect">
            <a:avLst/>
          </a:prstGeom>
          <a:noFill/>
          <a:ln>
            <a:noFill/>
          </a:ln>
          <a:effec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just" eaLnBrk="1" hangingPunct="1">
              <a:defRPr/>
            </a:pPr>
            <a:r>
              <a:rPr lang="es-CL" altLang="es-CL" sz="2000" dirty="0">
                <a:solidFill>
                  <a:schemeClr val="bg1">
                    <a:lumMod val="10000"/>
                  </a:schemeClr>
                </a:solidFill>
                <a:latin typeface="+mn-lt"/>
              </a:rPr>
              <a:t>	</a:t>
            </a:r>
            <a:r>
              <a:rPr lang="es-CL" sz="2000" dirty="0">
                <a:solidFill>
                  <a:schemeClr val="bg1">
                    <a:lumMod val="10000"/>
                  </a:schemeClr>
                </a:solidFill>
                <a:latin typeface="+mn-lt"/>
              </a:rPr>
              <a:t>Actualmente, la tecnología a través de Internet está teniendo el efecto de facilitar la </a:t>
            </a:r>
            <a:r>
              <a:rPr lang="es-CL" sz="2000" dirty="0">
                <a:solidFill>
                  <a:schemeClr val="accent5">
                    <a:lumMod val="25000"/>
                  </a:schemeClr>
                </a:solidFill>
                <a:latin typeface="+mn-lt"/>
              </a:rPr>
              <a:t>descentralización y el trabajo remoto</a:t>
            </a:r>
            <a:r>
              <a:rPr lang="es-CL" sz="2000" dirty="0">
                <a:solidFill>
                  <a:schemeClr val="bg1">
                    <a:lumMod val="10000"/>
                  </a:schemeClr>
                </a:solidFill>
                <a:latin typeface="+mn-lt"/>
              </a:rPr>
              <a:t>, por lo que –en muchos casos- es posible que no se requieran grandes inversiones en infraestructura, costos y tiempos de transporte.</a:t>
            </a:r>
          </a:p>
        </p:txBody>
      </p:sp>
      <p:sp>
        <p:nvSpPr>
          <p:cNvPr id="9" name="Text Box 4">
            <a:extLst>
              <a:ext uri="{FF2B5EF4-FFF2-40B4-BE49-F238E27FC236}">
                <a16:creationId xmlns:a16="http://schemas.microsoft.com/office/drawing/2014/main" id="{A262DBFF-CC22-2F40-A8CE-332BF9750836}"/>
              </a:ext>
            </a:extLst>
          </p:cNvPr>
          <p:cNvSpPr txBox="1">
            <a:spLocks noChangeArrowheads="1"/>
          </p:cNvSpPr>
          <p:nvPr/>
        </p:nvSpPr>
        <p:spPr bwMode="auto">
          <a:xfrm>
            <a:off x="323850" y="1124744"/>
            <a:ext cx="8496300" cy="461962"/>
          </a:xfrm>
          <a:prstGeom prst="rect">
            <a:avLst/>
          </a:prstGeom>
          <a:noFill/>
          <a:ln>
            <a:noFill/>
          </a:ln>
          <a:effectLst/>
        </p:spPr>
        <p:txBody>
          <a:bodyPr>
            <a:spAutoFit/>
          </a:bodyPr>
          <a:lstStyle/>
          <a:p>
            <a:pPr eaLnBrk="1" hangingPunct="1">
              <a:defRPr/>
            </a:pPr>
            <a:r>
              <a:rPr lang="es-CL" altLang="es-CL" sz="2400" dirty="0">
                <a:solidFill>
                  <a:schemeClr val="bg2">
                    <a:lumMod val="90000"/>
                    <a:lumOff val="10000"/>
                  </a:schemeClr>
                </a:solidFill>
              </a:rPr>
              <a:t>Organización necesaria para la Ejecución del Proyecto</a:t>
            </a:r>
          </a:p>
        </p:txBody>
      </p:sp>
      <p:sp>
        <p:nvSpPr>
          <p:cNvPr id="72708" name="Rectangle 4">
            <a:extLst>
              <a:ext uri="{FF2B5EF4-FFF2-40B4-BE49-F238E27FC236}">
                <a16:creationId xmlns:a16="http://schemas.microsoft.com/office/drawing/2014/main" id="{EF71FDBA-C882-9F4C-938D-11B672F90B58}"/>
              </a:ext>
            </a:extLst>
          </p:cNvPr>
          <p:cNvSpPr>
            <a:spLocks noChangeArrowheads="1"/>
          </p:cNvSpPr>
          <p:nvPr/>
        </p:nvSpPr>
        <p:spPr bwMode="auto">
          <a:xfrm>
            <a:off x="327025" y="568325"/>
            <a:ext cx="5372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_tradnl" altLang="es-CL" sz="1800">
                <a:solidFill>
                  <a:srgbClr val="204392"/>
                </a:solidFill>
              </a:rPr>
              <a:t>Preparación del Proyecto</a:t>
            </a:r>
          </a:p>
        </p:txBody>
      </p:sp>
      <p:sp>
        <p:nvSpPr>
          <p:cNvPr id="72709" name="Text Box 2">
            <a:extLst>
              <a:ext uri="{FF2B5EF4-FFF2-40B4-BE49-F238E27FC236}">
                <a16:creationId xmlns:a16="http://schemas.microsoft.com/office/drawing/2014/main" id="{7C952BBC-FBFE-FA4A-91FA-53A70C49F20A}"/>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pic>
        <p:nvPicPr>
          <p:cNvPr id="3" name="Imagen 2">
            <a:extLst>
              <a:ext uri="{FF2B5EF4-FFF2-40B4-BE49-F238E27FC236}">
                <a16:creationId xmlns:a16="http://schemas.microsoft.com/office/drawing/2014/main" id="{8B2E385D-3BA7-E64F-9D02-D1E60D52592B}"/>
              </a:ext>
            </a:extLst>
          </p:cNvPr>
          <p:cNvPicPr>
            <a:picLocks noChangeAspect="1"/>
          </p:cNvPicPr>
          <p:nvPr/>
        </p:nvPicPr>
        <p:blipFill>
          <a:blip r:embed="rId3"/>
          <a:stretch>
            <a:fillRect/>
          </a:stretch>
        </p:blipFill>
        <p:spPr>
          <a:xfrm>
            <a:off x="395536" y="3075310"/>
            <a:ext cx="5322880" cy="3272699"/>
          </a:xfrm>
          <a:prstGeom prst="rect">
            <a:avLst/>
          </a:prstGeom>
        </p:spPr>
      </p:pic>
      <p:sp>
        <p:nvSpPr>
          <p:cNvPr id="4" name="CuadroTexto 3">
            <a:extLst>
              <a:ext uri="{FF2B5EF4-FFF2-40B4-BE49-F238E27FC236}">
                <a16:creationId xmlns:a16="http://schemas.microsoft.com/office/drawing/2014/main" id="{32D67B21-590D-6B4D-8E58-0A71C18C91C9}"/>
              </a:ext>
            </a:extLst>
          </p:cNvPr>
          <p:cNvSpPr txBox="1"/>
          <p:nvPr/>
        </p:nvSpPr>
        <p:spPr>
          <a:xfrm>
            <a:off x="461334" y="3068960"/>
            <a:ext cx="1944440" cy="461665"/>
          </a:xfrm>
          <a:prstGeom prst="rect">
            <a:avLst/>
          </a:prstGeom>
          <a:noFill/>
        </p:spPr>
        <p:txBody>
          <a:bodyPr wrap="square" rtlCol="0">
            <a:spAutoFit/>
          </a:bodyPr>
          <a:lstStyle/>
          <a:p>
            <a:r>
              <a:rPr lang="es-CL" sz="2400" dirty="0">
                <a:solidFill>
                  <a:schemeClr val="bg2"/>
                </a:solidFill>
                <a:effectLst>
                  <a:outerShdw blurRad="50800" dist="88900" dir="16740000" algn="ctr" rotWithShape="0">
                    <a:schemeClr val="tx1"/>
                  </a:outerShdw>
                </a:effectLst>
              </a:rPr>
              <a:t>Freelance</a:t>
            </a:r>
          </a:p>
        </p:txBody>
      </p:sp>
      <p:sp>
        <p:nvSpPr>
          <p:cNvPr id="10" name="Text Box 2">
            <a:extLst>
              <a:ext uri="{FF2B5EF4-FFF2-40B4-BE49-F238E27FC236}">
                <a16:creationId xmlns:a16="http://schemas.microsoft.com/office/drawing/2014/main" id="{8650C09C-F535-B94C-BCD9-9FD66C92DAB3}"/>
              </a:ext>
            </a:extLst>
          </p:cNvPr>
          <p:cNvSpPr txBox="1">
            <a:spLocks noChangeArrowheads="1"/>
          </p:cNvSpPr>
          <p:nvPr/>
        </p:nvSpPr>
        <p:spPr bwMode="auto">
          <a:xfrm>
            <a:off x="5364088" y="2832025"/>
            <a:ext cx="3404119" cy="3693319"/>
          </a:xfrm>
          <a:prstGeom prst="rect">
            <a:avLst/>
          </a:prstGeom>
          <a:noFill/>
          <a:ln>
            <a:noFill/>
          </a:ln>
          <a:effec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s-CL" altLang="es-CL" sz="1800" dirty="0">
                <a:solidFill>
                  <a:schemeClr val="bg1">
                    <a:lumMod val="10000"/>
                  </a:schemeClr>
                </a:solidFill>
                <a:latin typeface="+mn-lt"/>
              </a:rPr>
              <a:t>	</a:t>
            </a:r>
            <a:endParaRPr lang="es-CL" sz="1200" dirty="0">
              <a:solidFill>
                <a:schemeClr val="bg1">
                  <a:lumMod val="10000"/>
                </a:schemeClr>
              </a:solidFill>
              <a:latin typeface="+mn-lt"/>
            </a:endParaRPr>
          </a:p>
          <a:p>
            <a:pPr>
              <a:defRPr/>
            </a:pPr>
            <a:r>
              <a:rPr lang="es-CL" sz="1800" dirty="0">
                <a:solidFill>
                  <a:schemeClr val="bg1">
                    <a:lumMod val="10000"/>
                  </a:schemeClr>
                </a:solidFill>
                <a:latin typeface="+mn-lt"/>
              </a:rPr>
              <a:t>	Así, parte de los integrantes podrá </a:t>
            </a:r>
            <a:r>
              <a:rPr lang="es-CL" sz="1800" dirty="0">
                <a:solidFill>
                  <a:schemeClr val="accent5">
                    <a:lumMod val="25000"/>
                  </a:schemeClr>
                </a:solidFill>
                <a:latin typeface="+mn-lt"/>
              </a:rPr>
              <a:t>trabajar desde el hogar, en jornadas flexibles e incluso con un fuerte componente de redes de especializadas de proveedores </a:t>
            </a:r>
            <a:r>
              <a:rPr lang="es-CL" sz="1800" dirty="0">
                <a:solidFill>
                  <a:schemeClr val="bg1">
                    <a:lumMod val="10000"/>
                  </a:schemeClr>
                </a:solidFill>
                <a:latin typeface="+mn-lt"/>
              </a:rPr>
              <a:t>integrados, lo que podría reducir costos y lograr mayor competitividad.</a:t>
            </a:r>
          </a:p>
          <a:p>
            <a:pPr>
              <a:defRPr/>
            </a:pPr>
            <a:r>
              <a:rPr lang="es-CL" sz="1800" dirty="0">
                <a:solidFill>
                  <a:schemeClr val="bg1">
                    <a:lumMod val="10000"/>
                  </a:schemeClr>
                </a:solidFill>
                <a:latin typeface="+mn-lt"/>
              </a:rPr>
              <a:t>		</a:t>
            </a:r>
          </a:p>
        </p:txBody>
      </p:sp>
      <p:sp>
        <p:nvSpPr>
          <p:cNvPr id="11" name="CuadroTexto 10">
            <a:extLst>
              <a:ext uri="{FF2B5EF4-FFF2-40B4-BE49-F238E27FC236}">
                <a16:creationId xmlns:a16="http://schemas.microsoft.com/office/drawing/2014/main" id="{3AE149FB-4CDE-5246-A0B9-EE484ECFF632}"/>
              </a:ext>
            </a:extLst>
          </p:cNvPr>
          <p:cNvSpPr txBox="1"/>
          <p:nvPr/>
        </p:nvSpPr>
        <p:spPr>
          <a:xfrm>
            <a:off x="2553153" y="5389905"/>
            <a:ext cx="3314991" cy="830997"/>
          </a:xfrm>
          <a:prstGeom prst="rect">
            <a:avLst/>
          </a:prstGeom>
          <a:noFill/>
        </p:spPr>
        <p:txBody>
          <a:bodyPr wrap="square" rtlCol="0">
            <a:spAutoFit/>
          </a:bodyPr>
          <a:lstStyle/>
          <a:p>
            <a:r>
              <a:rPr lang="es-CL" sz="2400" dirty="0">
                <a:solidFill>
                  <a:schemeClr val="bg2"/>
                </a:solidFill>
                <a:effectLst>
                  <a:outerShdw blurRad="50800" dist="88900" dir="16740000" algn="ctr" rotWithShape="0">
                    <a:schemeClr val="tx1"/>
                  </a:outerShdw>
                </a:effectLst>
              </a:rPr>
              <a:t>Contratado operando desde casa (hibrido)</a:t>
            </a:r>
          </a:p>
        </p:txBody>
      </p:sp>
      <p:sp>
        <p:nvSpPr>
          <p:cNvPr id="12" name="CuadroTexto 11">
            <a:extLst>
              <a:ext uri="{FF2B5EF4-FFF2-40B4-BE49-F238E27FC236}">
                <a16:creationId xmlns:a16="http://schemas.microsoft.com/office/drawing/2014/main" id="{4624C88A-A5AA-DE4C-8841-12B9CB8B3E82}"/>
              </a:ext>
            </a:extLst>
          </p:cNvPr>
          <p:cNvSpPr txBox="1"/>
          <p:nvPr/>
        </p:nvSpPr>
        <p:spPr>
          <a:xfrm>
            <a:off x="551878" y="4618436"/>
            <a:ext cx="2162863" cy="830997"/>
          </a:xfrm>
          <a:prstGeom prst="rect">
            <a:avLst/>
          </a:prstGeom>
          <a:noFill/>
        </p:spPr>
        <p:txBody>
          <a:bodyPr wrap="square" rtlCol="0">
            <a:spAutoFit/>
          </a:bodyPr>
          <a:lstStyle/>
          <a:p>
            <a:r>
              <a:rPr lang="es-CL" sz="2400" dirty="0">
                <a:solidFill>
                  <a:schemeClr val="bg2"/>
                </a:solidFill>
                <a:effectLst>
                  <a:outerShdw blurRad="50800" dist="88900" dir="16740000" algn="ctr" rotWithShape="0">
                    <a:schemeClr val="tx1"/>
                  </a:outerShdw>
                </a:effectLst>
              </a:rPr>
              <a:t>Trabajadores remotos</a:t>
            </a:r>
          </a:p>
        </p:txBody>
      </p:sp>
      <p:sp>
        <p:nvSpPr>
          <p:cNvPr id="13" name="CuadroTexto 12">
            <a:extLst>
              <a:ext uri="{FF2B5EF4-FFF2-40B4-BE49-F238E27FC236}">
                <a16:creationId xmlns:a16="http://schemas.microsoft.com/office/drawing/2014/main" id="{0FF87B84-A2F3-AD4E-90BC-60D69CC7A43A}"/>
              </a:ext>
            </a:extLst>
          </p:cNvPr>
          <p:cNvSpPr txBox="1"/>
          <p:nvPr/>
        </p:nvSpPr>
        <p:spPr>
          <a:xfrm>
            <a:off x="3621351" y="4047499"/>
            <a:ext cx="2162863" cy="830997"/>
          </a:xfrm>
          <a:prstGeom prst="rect">
            <a:avLst/>
          </a:prstGeom>
          <a:noFill/>
        </p:spPr>
        <p:txBody>
          <a:bodyPr wrap="square" rtlCol="0">
            <a:spAutoFit/>
          </a:bodyPr>
          <a:lstStyle/>
          <a:p>
            <a:r>
              <a:rPr lang="es-CL" sz="2400" dirty="0">
                <a:solidFill>
                  <a:schemeClr val="bg2"/>
                </a:solidFill>
                <a:effectLst>
                  <a:outerShdw blurRad="50800" dist="88900" dir="16740000" algn="ctr" rotWithShape="0">
                    <a:schemeClr val="tx1"/>
                  </a:outerShdw>
                </a:effectLst>
              </a:rPr>
              <a:t>Servicios remotos</a:t>
            </a:r>
          </a:p>
        </p:txBody>
      </p:sp>
    </p:spTree>
    <p:extLst>
      <p:ext uri="{BB962C8B-B14F-4D97-AF65-F5344CB8AC3E}">
        <p14:creationId xmlns:p14="http://schemas.microsoft.com/office/powerpoint/2010/main" val="31499736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Text Box 2">
            <a:extLst>
              <a:ext uri="{FF2B5EF4-FFF2-40B4-BE49-F238E27FC236}">
                <a16:creationId xmlns:a16="http://schemas.microsoft.com/office/drawing/2014/main" id="{B8696322-F472-324C-8B64-17CCB37A0CEB}"/>
              </a:ext>
            </a:extLst>
          </p:cNvPr>
          <p:cNvSpPr txBox="1">
            <a:spLocks noChangeArrowheads="1"/>
          </p:cNvSpPr>
          <p:nvPr/>
        </p:nvSpPr>
        <p:spPr bwMode="auto">
          <a:xfrm>
            <a:off x="-143818" y="1754188"/>
            <a:ext cx="8604250" cy="1631950"/>
          </a:xfrm>
          <a:prstGeom prst="rect">
            <a:avLst/>
          </a:prstGeom>
          <a:noFill/>
          <a:ln>
            <a:noFill/>
          </a:ln>
          <a:effec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just" eaLnBrk="1" hangingPunct="1">
              <a:defRPr/>
            </a:pPr>
            <a:r>
              <a:rPr lang="es-CL" altLang="es-CL" sz="2000" dirty="0">
                <a:solidFill>
                  <a:schemeClr val="bg1">
                    <a:lumMod val="10000"/>
                  </a:schemeClr>
                </a:solidFill>
                <a:latin typeface="+mn-lt"/>
              </a:rPr>
              <a:t>	</a:t>
            </a:r>
            <a:r>
              <a:rPr lang="es-CL" sz="2000" dirty="0">
                <a:solidFill>
                  <a:schemeClr val="bg1">
                    <a:lumMod val="10000"/>
                  </a:schemeClr>
                </a:solidFill>
                <a:latin typeface="+mn-lt"/>
              </a:rPr>
              <a:t>Uno de los aspectos más críticos de la operación de un  proyecto o emprendimiento TIC es el soporte y mantenimiento, donde los servicios de Mesa de Ayuda,  NOC-SOC y HLS, que son difíciles de tercerizar, resultan vitales para la calidad de servicio y pueden requerir recursos especializados de alto costo.</a:t>
            </a:r>
          </a:p>
        </p:txBody>
      </p:sp>
      <p:sp>
        <p:nvSpPr>
          <p:cNvPr id="9" name="Text Box 4">
            <a:extLst>
              <a:ext uri="{FF2B5EF4-FFF2-40B4-BE49-F238E27FC236}">
                <a16:creationId xmlns:a16="http://schemas.microsoft.com/office/drawing/2014/main" id="{2B339BC8-7EC4-BA43-93DA-1C691521649E}"/>
              </a:ext>
            </a:extLst>
          </p:cNvPr>
          <p:cNvSpPr txBox="1">
            <a:spLocks noChangeArrowheads="1"/>
          </p:cNvSpPr>
          <p:nvPr/>
        </p:nvSpPr>
        <p:spPr bwMode="auto">
          <a:xfrm>
            <a:off x="323528" y="1184275"/>
            <a:ext cx="8496300" cy="461963"/>
          </a:xfrm>
          <a:prstGeom prst="rect">
            <a:avLst/>
          </a:prstGeom>
          <a:noFill/>
          <a:ln>
            <a:noFill/>
          </a:ln>
          <a:effectLst/>
        </p:spPr>
        <p:txBody>
          <a:bodyPr>
            <a:spAutoFit/>
          </a:bodyPr>
          <a:lstStyle/>
          <a:p>
            <a:pPr eaLnBrk="1" hangingPunct="1">
              <a:defRPr/>
            </a:pPr>
            <a:r>
              <a:rPr lang="es-CL" altLang="es-CL" sz="2400" dirty="0">
                <a:solidFill>
                  <a:schemeClr val="bg2">
                    <a:lumMod val="90000"/>
                    <a:lumOff val="10000"/>
                  </a:schemeClr>
                </a:solidFill>
              </a:rPr>
              <a:t>Organización necesaria para la Ejecución del Proyecto</a:t>
            </a:r>
          </a:p>
        </p:txBody>
      </p:sp>
      <p:sp>
        <p:nvSpPr>
          <p:cNvPr id="73732" name="Rectangle 4">
            <a:extLst>
              <a:ext uri="{FF2B5EF4-FFF2-40B4-BE49-F238E27FC236}">
                <a16:creationId xmlns:a16="http://schemas.microsoft.com/office/drawing/2014/main" id="{D6A1EDF9-430E-A946-A1FE-56EBEA0273E5}"/>
              </a:ext>
            </a:extLst>
          </p:cNvPr>
          <p:cNvSpPr>
            <a:spLocks noChangeArrowheads="1"/>
          </p:cNvSpPr>
          <p:nvPr/>
        </p:nvSpPr>
        <p:spPr bwMode="auto">
          <a:xfrm>
            <a:off x="352028" y="617538"/>
            <a:ext cx="5372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_tradnl" altLang="es-CL" sz="1800" dirty="0">
                <a:solidFill>
                  <a:srgbClr val="204392"/>
                </a:solidFill>
              </a:rPr>
              <a:t>Preparación del Proyecto</a:t>
            </a:r>
          </a:p>
        </p:txBody>
      </p:sp>
      <p:sp>
        <p:nvSpPr>
          <p:cNvPr id="73733" name="Text Box 2">
            <a:extLst>
              <a:ext uri="{FF2B5EF4-FFF2-40B4-BE49-F238E27FC236}">
                <a16:creationId xmlns:a16="http://schemas.microsoft.com/office/drawing/2014/main" id="{4423C624-C5E4-0C4B-A3E6-E4A6396DB543}"/>
              </a:ext>
            </a:extLst>
          </p:cNvPr>
          <p:cNvSpPr txBox="1">
            <a:spLocks noChangeArrowheads="1"/>
          </p:cNvSpPr>
          <p:nvPr/>
        </p:nvSpPr>
        <p:spPr bwMode="auto">
          <a:xfrm>
            <a:off x="179388" y="260350"/>
            <a:ext cx="6769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eaLnBrk="1" hangingPunct="1"/>
            <a:r>
              <a:rPr lang="es-ES" altLang="es-CL" sz="2600">
                <a:solidFill>
                  <a:srgbClr val="417204"/>
                </a:solidFill>
              </a:rPr>
              <a:t>Preparación y Evaluación de Proyectos</a:t>
            </a:r>
          </a:p>
        </p:txBody>
      </p:sp>
      <p:pic>
        <p:nvPicPr>
          <p:cNvPr id="73734" name="Imagen 1">
            <a:extLst>
              <a:ext uri="{FF2B5EF4-FFF2-40B4-BE49-F238E27FC236}">
                <a16:creationId xmlns:a16="http://schemas.microsoft.com/office/drawing/2014/main" id="{FE6BC416-DA82-7F4C-8C28-66EE7114A3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1650" y="3602038"/>
            <a:ext cx="810260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19"/>
          <p:cNvGrpSpPr>
            <a:grpSpLocks/>
          </p:cNvGrpSpPr>
          <p:nvPr/>
        </p:nvGrpSpPr>
        <p:grpSpPr bwMode="auto">
          <a:xfrm>
            <a:off x="2555875" y="2393950"/>
            <a:ext cx="4392613" cy="3168650"/>
            <a:chOff x="1247" y="981"/>
            <a:chExt cx="3175" cy="2404"/>
          </a:xfrm>
        </p:grpSpPr>
        <p:sp>
          <p:nvSpPr>
            <p:cNvPr id="4103" name="AutoShape 20"/>
            <p:cNvSpPr>
              <a:spLocks noChangeArrowheads="1"/>
            </p:cNvSpPr>
            <p:nvPr/>
          </p:nvSpPr>
          <p:spPr bwMode="auto">
            <a:xfrm>
              <a:off x="2880" y="1570"/>
              <a:ext cx="1542" cy="1135"/>
            </a:xfrm>
            <a:prstGeom prst="wedgeRoundRectCallout">
              <a:avLst>
                <a:gd name="adj1" fmla="val -89042"/>
                <a:gd name="adj2" fmla="val 23458"/>
                <a:gd name="adj3" fmla="val 16667"/>
              </a:avLst>
            </a:prstGeom>
            <a:solidFill>
              <a:schemeClr val="tx1"/>
            </a:solidFill>
            <a:ln w="12700">
              <a:solidFill>
                <a:srgbClr val="996600"/>
              </a:solidFill>
              <a:miter lim="800000"/>
              <a:headEnd/>
              <a:tailEnd/>
            </a:ln>
            <a:effectLst>
              <a:outerShdw dist="53882" dir="2700000" algn="ctr" rotWithShape="0">
                <a:schemeClr val="bg2"/>
              </a:outerShdw>
            </a:effectLst>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endParaRPr lang="es-ES" altLang="es-CL" sz="2800">
                <a:solidFill>
                  <a:srgbClr val="FAFD00"/>
                </a:solidFill>
                <a:latin typeface="Century Schoolbook" panose="02040604050505020304" pitchFamily="18" charset="0"/>
              </a:endParaRPr>
            </a:p>
          </p:txBody>
        </p:sp>
        <p:graphicFrame>
          <p:nvGraphicFramePr>
            <p:cNvPr id="4104" name="Object 21">
              <a:hlinkClick r:id="" action="ppaction://ole?verb=0"/>
            </p:cNvPr>
            <p:cNvGraphicFramePr>
              <a:graphicFrameLocks/>
            </p:cNvGraphicFramePr>
            <p:nvPr/>
          </p:nvGraphicFramePr>
          <p:xfrm>
            <a:off x="1429" y="2388"/>
            <a:ext cx="918" cy="997"/>
          </p:xfrm>
          <a:graphic>
            <a:graphicData uri="http://schemas.openxmlformats.org/presentationml/2006/ole">
              <mc:AlternateContent xmlns:mc="http://schemas.openxmlformats.org/markup-compatibility/2006">
                <mc:Choice xmlns:v="urn:schemas-microsoft-com:vml" Requires="v">
                  <p:oleObj name="Imagen" r:id="rId2" imgW="5640388" imgH="6415088" progId="MS_ClipArt_Gallery.2">
                    <p:embed/>
                  </p:oleObj>
                </mc:Choice>
                <mc:Fallback>
                  <p:oleObj name="Imagen" r:id="rId2" imgW="5640388" imgH="6415088" progId="MS_ClipArt_Gallery.2">
                    <p:embed/>
                    <p:pic>
                      <p:nvPicPr>
                        <p:cNvPr id="4104" name="Object 21">
                          <a:hlinkClick r:id="" action="ppaction://ole?verb=0"/>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 y="2388"/>
                          <a:ext cx="918" cy="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5" name="AutoShape 22"/>
            <p:cNvSpPr>
              <a:spLocks noChangeArrowheads="1"/>
            </p:cNvSpPr>
            <p:nvPr/>
          </p:nvSpPr>
          <p:spPr bwMode="auto">
            <a:xfrm>
              <a:off x="1247" y="981"/>
              <a:ext cx="1497" cy="1271"/>
            </a:xfrm>
            <a:prstGeom prst="wedgeRoundRectCallout">
              <a:avLst>
                <a:gd name="adj1" fmla="val 704"/>
                <a:gd name="adj2" fmla="val 60079"/>
                <a:gd name="adj3" fmla="val 16667"/>
              </a:avLst>
            </a:prstGeom>
            <a:solidFill>
              <a:schemeClr val="tx1"/>
            </a:solidFill>
            <a:ln w="12700">
              <a:solidFill>
                <a:srgbClr val="996600"/>
              </a:solidFill>
              <a:miter lim="800000"/>
              <a:headEnd/>
              <a:tailEnd/>
            </a:ln>
            <a:effectLst>
              <a:outerShdw dist="53882" dir="2700000" algn="ctr" rotWithShape="0">
                <a:schemeClr val="bg2"/>
              </a:outerShdw>
            </a:effectLst>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endParaRPr lang="es-ES" altLang="es-CL" sz="2800">
                <a:solidFill>
                  <a:srgbClr val="FAFD00"/>
                </a:solidFill>
                <a:latin typeface="Century Schoolbook" panose="02040604050505020304" pitchFamily="18" charset="0"/>
              </a:endParaRPr>
            </a:p>
          </p:txBody>
        </p:sp>
        <p:pic>
          <p:nvPicPr>
            <p:cNvPr id="4106" name="Picture 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 y="1661"/>
              <a:ext cx="1361"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07" name="Object 24"/>
            <p:cNvGraphicFramePr>
              <a:graphicFrameLocks noChangeAspect="1"/>
            </p:cNvGraphicFramePr>
            <p:nvPr/>
          </p:nvGraphicFramePr>
          <p:xfrm>
            <a:off x="1338" y="1046"/>
            <a:ext cx="1315" cy="1133"/>
          </p:xfrm>
          <a:graphic>
            <a:graphicData uri="http://schemas.openxmlformats.org/presentationml/2006/ole">
              <mc:AlternateContent xmlns:mc="http://schemas.openxmlformats.org/markup-compatibility/2006">
                <mc:Choice xmlns:v="urn:schemas-microsoft-com:vml" Requires="v">
                  <p:oleObj name="Imagen de mapa de bits" r:id="rId5" imgW="7621064" imgH="5714286" progId="Paint.Picture">
                    <p:embed/>
                  </p:oleObj>
                </mc:Choice>
                <mc:Fallback>
                  <p:oleObj name="Imagen de mapa de bits" r:id="rId5" imgW="7621064" imgH="5714286" progId="Paint.Picture">
                    <p:embed/>
                    <p:pic>
                      <p:nvPicPr>
                        <p:cNvPr id="4107" name="Object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8" y="1046"/>
                          <a:ext cx="1315" cy="1133"/>
                        </a:xfrm>
                        <a:prstGeom prst="rect">
                          <a:avLst/>
                        </a:prstGeom>
                        <a:noFill/>
                        <a:ln>
                          <a:noFill/>
                        </a:ln>
                        <a:effectLst/>
                        <a:extLst>
                          <a:ext uri="{909E8E84-426E-40DD-AFC4-6F175D3DCCD1}">
                            <a14:hiddenFill xmlns:a14="http://schemas.microsoft.com/office/drawing/2010/main">
                              <a:solidFill>
                                <a:srgbClr val="51DC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5724" dir="2700000" algn="ctr" rotWithShape="0">
                                  <a:schemeClr val="bg2"/>
                                </a:outerShdw>
                              </a:effectLst>
                            </a14:hiddenEffects>
                          </a:ext>
                        </a:extLst>
                      </p:spPr>
                    </p:pic>
                  </p:oleObj>
                </mc:Fallback>
              </mc:AlternateContent>
            </a:graphicData>
          </a:graphic>
        </p:graphicFrame>
      </p:grpSp>
      <p:sp>
        <p:nvSpPr>
          <p:cNvPr id="4099" name="Rectangle 25"/>
          <p:cNvSpPr>
            <a:spLocks noChangeArrowheads="1"/>
          </p:cNvSpPr>
          <p:nvPr/>
        </p:nvSpPr>
        <p:spPr bwMode="auto">
          <a:xfrm>
            <a:off x="179388" y="5949280"/>
            <a:ext cx="8785225" cy="8636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endParaRPr lang="es-ES" altLang="es-CL"/>
          </a:p>
        </p:txBody>
      </p:sp>
      <p:sp>
        <p:nvSpPr>
          <p:cNvPr id="4100" name="Text Box 26"/>
          <p:cNvSpPr txBox="1">
            <a:spLocks noChangeArrowheads="1"/>
          </p:cNvSpPr>
          <p:nvPr/>
        </p:nvSpPr>
        <p:spPr bwMode="auto">
          <a:xfrm>
            <a:off x="5292725" y="5876925"/>
            <a:ext cx="3816350" cy="40011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algn="ctr"/>
            <a:r>
              <a:rPr lang="es-ES_tradnl" altLang="es-CL" sz="2000" dirty="0">
                <a:solidFill>
                  <a:srgbClr val="204392"/>
                </a:solidFill>
              </a:rPr>
              <a:t>Prof.  Jorge Elliott </a:t>
            </a:r>
          </a:p>
        </p:txBody>
      </p:sp>
      <p:sp>
        <p:nvSpPr>
          <p:cNvPr id="4124" name="Rectangle 28"/>
          <p:cNvSpPr>
            <a:spLocks noChangeArrowheads="1"/>
          </p:cNvSpPr>
          <p:nvPr/>
        </p:nvSpPr>
        <p:spPr bwMode="auto">
          <a:xfrm>
            <a:off x="457200" y="333375"/>
            <a:ext cx="8001000" cy="962025"/>
          </a:xfrm>
          <a:prstGeom prst="rect">
            <a:avLst/>
          </a:prstGeom>
          <a:noFill/>
          <a:ln w="12700">
            <a:noFill/>
            <a:miter lim="800000"/>
            <a:headEnd/>
            <a:tailEnd/>
          </a:ln>
          <a:effectLst/>
        </p:spPr>
        <p:txBody>
          <a:bodyPr lIns="90488" tIns="44450" rIns="90488" bIns="44450" anchor="ctr"/>
          <a:lstStyle/>
          <a:p>
            <a:pPr algn="ctr" eaLnBrk="1" hangingPunct="1">
              <a:lnSpc>
                <a:spcPct val="90000"/>
              </a:lnSpc>
              <a:defRPr/>
            </a:pPr>
            <a:br>
              <a:rPr lang="es-ES_tradnl" sz="3600" dirty="0">
                <a:solidFill>
                  <a:srgbClr val="204392"/>
                </a:solidFill>
                <a:effectLst>
                  <a:outerShdw blurRad="38100" dist="38100" dir="2700000" algn="tl">
                    <a:srgbClr val="C0C0C0"/>
                  </a:outerShdw>
                </a:effectLst>
              </a:rPr>
            </a:br>
            <a:r>
              <a:rPr lang="es-ES_tradnl" sz="3200" dirty="0">
                <a:solidFill>
                  <a:srgbClr val="204392"/>
                </a:solidFill>
                <a:effectLst>
                  <a:outerShdw blurRad="38100" dist="38100" dir="2700000" algn="tl">
                    <a:srgbClr val="C0C0C0"/>
                  </a:outerShdw>
                </a:effectLst>
              </a:rPr>
              <a:t>Preparación y Evaluación de Proyectos</a:t>
            </a:r>
            <a:br>
              <a:rPr lang="es-ES_tradnl" sz="3200" dirty="0">
                <a:solidFill>
                  <a:srgbClr val="204392"/>
                </a:solidFill>
                <a:effectLst>
                  <a:outerShdw blurRad="38100" dist="38100" dir="2700000" algn="tl">
                    <a:srgbClr val="C0C0C0"/>
                  </a:outerShdw>
                </a:effectLst>
              </a:rPr>
            </a:br>
            <a:endParaRPr lang="es-ES_tradnl" sz="3200" dirty="0">
              <a:solidFill>
                <a:srgbClr val="204392"/>
              </a:solidFill>
            </a:endParaRPr>
          </a:p>
        </p:txBody>
      </p:sp>
      <p:sp>
        <p:nvSpPr>
          <p:cNvPr id="4126" name="Rectangle 30"/>
          <p:cNvSpPr>
            <a:spLocks noChangeArrowheads="1"/>
          </p:cNvSpPr>
          <p:nvPr/>
        </p:nvSpPr>
        <p:spPr bwMode="auto">
          <a:xfrm>
            <a:off x="421770" y="1062094"/>
            <a:ext cx="8001000" cy="796012"/>
          </a:xfrm>
          <a:prstGeom prst="rect">
            <a:avLst/>
          </a:prstGeom>
          <a:noFill/>
          <a:ln w="12700">
            <a:noFill/>
            <a:miter lim="800000"/>
            <a:headEnd/>
            <a:tailEnd/>
          </a:ln>
          <a:effectLst/>
        </p:spPr>
        <p:txBody>
          <a:bodyPr lIns="90488" tIns="44450" rIns="90488" bIns="44450" anchor="ctr"/>
          <a:lstStyle/>
          <a:p>
            <a:pPr algn="ctr" eaLnBrk="1" hangingPunct="1">
              <a:lnSpc>
                <a:spcPct val="90000"/>
              </a:lnSpc>
              <a:defRPr/>
            </a:pPr>
            <a:br>
              <a:rPr lang="es-ES_tradnl" sz="2800" dirty="0">
                <a:solidFill>
                  <a:srgbClr val="008000"/>
                </a:solidFill>
                <a:effectLst>
                  <a:outerShdw blurRad="38100" dist="38100" dir="2700000" algn="tl">
                    <a:srgbClr val="C0C0C0"/>
                  </a:outerShdw>
                </a:effectLst>
              </a:rPr>
            </a:br>
            <a:r>
              <a:rPr lang="es-ES_tradnl" sz="2400" dirty="0">
                <a:solidFill>
                  <a:srgbClr val="008000"/>
                </a:solidFill>
                <a:effectLst>
                  <a:outerShdw blurRad="38100" dist="38100" dir="2700000" algn="tl">
                    <a:srgbClr val="C0C0C0"/>
                  </a:outerShdw>
                </a:effectLst>
              </a:rPr>
              <a:t>Sesión 2: ESTUDIOS DE LA PREINVERSIÓN </a:t>
            </a:r>
            <a:br>
              <a:rPr lang="es-ES_tradnl" sz="2400" dirty="0">
                <a:solidFill>
                  <a:srgbClr val="008000"/>
                </a:solidFill>
                <a:effectLst>
                  <a:outerShdw blurRad="38100" dist="38100" dir="2700000" algn="tl">
                    <a:srgbClr val="C0C0C0"/>
                  </a:outerShdw>
                </a:effectLst>
              </a:rPr>
            </a:br>
            <a:endParaRPr lang="es-ES_tradnl" sz="2400" dirty="0">
              <a:solidFill>
                <a:srgbClr val="008000"/>
              </a:solidFil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a:extLst>
              <a:ext uri="{FF2B5EF4-FFF2-40B4-BE49-F238E27FC236}">
                <a16:creationId xmlns:a16="http://schemas.microsoft.com/office/drawing/2014/main" id="{E18674B4-AF1A-E848-BD31-28640353A937}"/>
              </a:ext>
            </a:extLst>
          </p:cNvPr>
          <p:cNvSpPr txBox="1">
            <a:spLocks noChangeArrowheads="1"/>
          </p:cNvSpPr>
          <p:nvPr/>
        </p:nvSpPr>
        <p:spPr bwMode="auto">
          <a:xfrm>
            <a:off x="519113" y="2060575"/>
            <a:ext cx="8218487"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accent2"/>
                </a:solidFill>
                <a:latin typeface="Arial" charset="0"/>
              </a:defRPr>
            </a:lvl1pPr>
            <a:lvl2pPr marL="742950" indent="-285750">
              <a:defRPr sz="4400" b="1">
                <a:solidFill>
                  <a:schemeClr val="accent2"/>
                </a:solidFill>
                <a:latin typeface="Arial" charset="0"/>
              </a:defRPr>
            </a:lvl2pPr>
            <a:lvl3pPr marL="1143000" indent="-228600">
              <a:defRPr sz="4400" b="1">
                <a:solidFill>
                  <a:schemeClr val="accent2"/>
                </a:solidFill>
                <a:latin typeface="Arial" charset="0"/>
              </a:defRPr>
            </a:lvl3pPr>
            <a:lvl4pPr marL="1600200" indent="-228600">
              <a:defRPr sz="4400" b="1">
                <a:solidFill>
                  <a:schemeClr val="accent2"/>
                </a:solidFill>
                <a:latin typeface="Arial" charset="0"/>
              </a:defRPr>
            </a:lvl4pPr>
            <a:lvl5pPr marL="2057400" indent="-228600">
              <a:defRPr sz="4400" b="1">
                <a:solidFill>
                  <a:schemeClr val="accent2"/>
                </a:solidFill>
                <a:latin typeface="Arial" charset="0"/>
              </a:defRPr>
            </a:lvl5pPr>
            <a:lvl6pPr marL="2514600" indent="-228600" eaLnBrk="0" fontAlgn="base" hangingPunct="0">
              <a:spcBef>
                <a:spcPct val="0"/>
              </a:spcBef>
              <a:spcAft>
                <a:spcPct val="0"/>
              </a:spcAft>
              <a:defRPr sz="4400" b="1">
                <a:solidFill>
                  <a:schemeClr val="accent2"/>
                </a:solidFill>
                <a:latin typeface="Arial" charset="0"/>
              </a:defRPr>
            </a:lvl6pPr>
            <a:lvl7pPr marL="2971800" indent="-228600" eaLnBrk="0" fontAlgn="base" hangingPunct="0">
              <a:spcBef>
                <a:spcPct val="0"/>
              </a:spcBef>
              <a:spcAft>
                <a:spcPct val="0"/>
              </a:spcAft>
              <a:defRPr sz="4400" b="1">
                <a:solidFill>
                  <a:schemeClr val="accent2"/>
                </a:solidFill>
                <a:latin typeface="Arial" charset="0"/>
              </a:defRPr>
            </a:lvl7pPr>
            <a:lvl8pPr marL="3429000" indent="-228600" eaLnBrk="0" fontAlgn="base" hangingPunct="0">
              <a:spcBef>
                <a:spcPct val="0"/>
              </a:spcBef>
              <a:spcAft>
                <a:spcPct val="0"/>
              </a:spcAft>
              <a:defRPr sz="4400" b="1">
                <a:solidFill>
                  <a:schemeClr val="accent2"/>
                </a:solidFill>
                <a:latin typeface="Arial" charset="0"/>
              </a:defRPr>
            </a:lvl8pPr>
            <a:lvl9pPr marL="3886200" indent="-228600" eaLnBrk="0" fontAlgn="base" hangingPunct="0">
              <a:spcBef>
                <a:spcPct val="0"/>
              </a:spcBef>
              <a:spcAft>
                <a:spcPct val="0"/>
              </a:spcAft>
              <a:defRPr sz="4400" b="1">
                <a:solidFill>
                  <a:schemeClr val="accent2"/>
                </a:solidFill>
                <a:latin typeface="Arial" charset="0"/>
              </a:defRPr>
            </a:lvl9pPr>
          </a:lstStyle>
          <a:p>
            <a:pPr algn="just" eaLnBrk="1" hangingPunct="1">
              <a:defRPr/>
            </a:pPr>
            <a:r>
              <a:rPr lang="es-CL" altLang="es-CL" sz="2000" dirty="0">
                <a:solidFill>
                  <a:schemeClr val="accent1">
                    <a:lumMod val="50000"/>
                  </a:schemeClr>
                </a:solidFill>
              </a:rPr>
              <a:t>Algunas consideraciones en generación de soluciones y la elección de alternativas, de acuerdo al objetivo, circunstancia y presupuesto del proyecto:</a:t>
            </a:r>
          </a:p>
          <a:p>
            <a:pPr algn="just" eaLnBrk="1" hangingPunct="1">
              <a:defRPr/>
            </a:pPr>
            <a:endParaRPr lang="es-CL" altLang="es-CL" sz="900" dirty="0">
              <a:solidFill>
                <a:schemeClr val="accent5">
                  <a:lumMod val="50000"/>
                </a:schemeClr>
              </a:solidFill>
            </a:endParaRPr>
          </a:p>
          <a:p>
            <a:pPr algn="just" eaLnBrk="1" hangingPunct="1">
              <a:defRPr/>
            </a:pPr>
            <a:endParaRPr lang="es-CL" altLang="es-CL" sz="700" dirty="0">
              <a:solidFill>
                <a:srgbClr val="000000"/>
              </a:solidFill>
            </a:endParaRPr>
          </a:p>
          <a:p>
            <a:pPr algn="just" eaLnBrk="1" hangingPunct="1">
              <a:defRPr/>
            </a:pPr>
            <a:endParaRPr lang="es-CL" altLang="es-CL" sz="700" dirty="0">
              <a:solidFill>
                <a:srgbClr val="000000"/>
              </a:solidFill>
            </a:endParaRPr>
          </a:p>
          <a:p>
            <a:pPr eaLnBrk="1" hangingPunct="1">
              <a:defRPr/>
            </a:pPr>
            <a:r>
              <a:rPr lang="es-CL" altLang="es-CL" sz="1800" dirty="0">
                <a:solidFill>
                  <a:srgbClr val="800000"/>
                </a:solidFill>
              </a:rPr>
              <a:t>1.- INSUMO FIJO: </a:t>
            </a:r>
            <a:r>
              <a:rPr lang="es-CL" altLang="es-CL" sz="1800" dirty="0">
                <a:solidFill>
                  <a:schemeClr val="bg1">
                    <a:lumMod val="10000"/>
                  </a:schemeClr>
                </a:solidFill>
              </a:rPr>
              <a:t>La cantidad de dinero u otros insumos son fijos, deben ser utilizados eficientemente para maximizar las utilidades.</a:t>
            </a:r>
          </a:p>
          <a:p>
            <a:pPr eaLnBrk="1" hangingPunct="1">
              <a:defRPr/>
            </a:pPr>
            <a:endParaRPr lang="es-CL" altLang="es-CL" sz="700" dirty="0">
              <a:solidFill>
                <a:srgbClr val="339933"/>
              </a:solidFill>
            </a:endParaRPr>
          </a:p>
          <a:p>
            <a:pPr eaLnBrk="1" hangingPunct="1">
              <a:defRPr/>
            </a:pPr>
            <a:endParaRPr lang="es-CL" altLang="es-CL" sz="700" dirty="0">
              <a:solidFill>
                <a:srgbClr val="339933"/>
              </a:solidFill>
            </a:endParaRPr>
          </a:p>
          <a:p>
            <a:pPr eaLnBrk="1" hangingPunct="1">
              <a:defRPr/>
            </a:pPr>
            <a:r>
              <a:rPr lang="es-CL" altLang="es-CL" sz="1800" dirty="0">
                <a:solidFill>
                  <a:srgbClr val="800000"/>
                </a:solidFill>
              </a:rPr>
              <a:t>2.- PRODUCCIÓN FIJA: </a:t>
            </a:r>
            <a:r>
              <a:rPr lang="es-CL" altLang="es-CL" sz="1800" dirty="0">
                <a:solidFill>
                  <a:schemeClr val="bg1">
                    <a:lumMod val="10000"/>
                  </a:schemeClr>
                </a:solidFill>
              </a:rPr>
              <a:t>El criterio de eficiencia económica para una situación de producción fija es minimizar los costos u otros insumos.</a:t>
            </a:r>
          </a:p>
          <a:p>
            <a:pPr eaLnBrk="1" hangingPunct="1">
              <a:defRPr/>
            </a:pPr>
            <a:endParaRPr lang="es-CL" altLang="es-CL" sz="600" dirty="0">
              <a:solidFill>
                <a:srgbClr val="339933"/>
              </a:solidFill>
            </a:endParaRPr>
          </a:p>
          <a:p>
            <a:pPr eaLnBrk="1" hangingPunct="1">
              <a:defRPr/>
            </a:pPr>
            <a:endParaRPr lang="es-CL" altLang="es-CL" sz="600" dirty="0">
              <a:solidFill>
                <a:srgbClr val="339933"/>
              </a:solidFill>
            </a:endParaRPr>
          </a:p>
          <a:p>
            <a:pPr eaLnBrk="1" hangingPunct="1">
              <a:defRPr/>
            </a:pPr>
            <a:r>
              <a:rPr lang="es-CL" altLang="es-CL" sz="1800" dirty="0">
                <a:solidFill>
                  <a:srgbClr val="800000"/>
                </a:solidFill>
              </a:rPr>
              <a:t>3.-NI INSUMOS NI PRODUCTOS FIJOS: </a:t>
            </a:r>
            <a:r>
              <a:rPr lang="es-CL" altLang="es-CL" sz="1800" dirty="0">
                <a:solidFill>
                  <a:schemeClr val="bg1">
                    <a:lumMod val="10000"/>
                  </a:schemeClr>
                </a:solidFill>
              </a:rPr>
              <a:t>Criterio “Maximización de Utilidades” o rentabilidad de la inversión  destinada al proyecto. .</a:t>
            </a:r>
            <a:endParaRPr lang="es-ES" altLang="es-CL" sz="1800" dirty="0">
              <a:solidFill>
                <a:schemeClr val="bg1">
                  <a:lumMod val="10000"/>
                </a:schemeClr>
              </a:solidFill>
            </a:endParaRPr>
          </a:p>
        </p:txBody>
      </p:sp>
      <p:sp>
        <p:nvSpPr>
          <p:cNvPr id="5" name="Text Box 4">
            <a:extLst>
              <a:ext uri="{FF2B5EF4-FFF2-40B4-BE49-F238E27FC236}">
                <a16:creationId xmlns:a16="http://schemas.microsoft.com/office/drawing/2014/main" id="{AA1E214D-A67B-624F-8FDC-8A27571BD0E4}"/>
              </a:ext>
            </a:extLst>
          </p:cNvPr>
          <p:cNvSpPr txBox="1">
            <a:spLocks noChangeArrowheads="1"/>
          </p:cNvSpPr>
          <p:nvPr/>
        </p:nvSpPr>
        <p:spPr bwMode="auto">
          <a:xfrm>
            <a:off x="347663" y="1277938"/>
            <a:ext cx="7848600" cy="463550"/>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  Selección de Opciones Técnicas/Operativas</a:t>
            </a:r>
          </a:p>
        </p:txBody>
      </p:sp>
      <p:sp>
        <p:nvSpPr>
          <p:cNvPr id="12292" name="Rectangle 4">
            <a:extLst>
              <a:ext uri="{FF2B5EF4-FFF2-40B4-BE49-F238E27FC236}">
                <a16:creationId xmlns:a16="http://schemas.microsoft.com/office/drawing/2014/main" id="{C2BBFADC-D63E-7B4A-A087-8ECE1E4F4DAB}"/>
              </a:ext>
            </a:extLst>
          </p:cNvPr>
          <p:cNvSpPr>
            <a:spLocks noChangeArrowheads="1"/>
          </p:cNvSpPr>
          <p:nvPr/>
        </p:nvSpPr>
        <p:spPr bwMode="auto">
          <a:xfrm>
            <a:off x="550863" y="835025"/>
            <a:ext cx="5372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nchor="b"/>
          <a:lstStyle>
            <a:lvl1pPr>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pPr>
            <a:r>
              <a:rPr lang="es-ES_tradnl" altLang="es-CL" sz="1800">
                <a:solidFill>
                  <a:srgbClr val="204392"/>
                </a:solidFill>
              </a:rPr>
              <a:t>Preparación del Proyecto</a:t>
            </a:r>
          </a:p>
        </p:txBody>
      </p:sp>
      <p:sp>
        <p:nvSpPr>
          <p:cNvPr id="6" name="Rectangle 2">
            <a:extLst>
              <a:ext uri="{FF2B5EF4-FFF2-40B4-BE49-F238E27FC236}">
                <a16:creationId xmlns:a16="http://schemas.microsoft.com/office/drawing/2014/main" id="{BA9BD0BF-F619-EC45-8A6A-7AC490AA2BCF}"/>
              </a:ext>
            </a:extLst>
          </p:cNvPr>
          <p:cNvSpPr txBox="1">
            <a:spLocks noChangeArrowheads="1"/>
          </p:cNvSpPr>
          <p:nvPr/>
        </p:nvSpPr>
        <p:spPr bwMode="auto">
          <a:xfrm>
            <a:off x="347663" y="388938"/>
            <a:ext cx="74644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spAutoFit/>
          </a:bodyPr>
          <a:lstStyle>
            <a:lvl1pPr algn="l" rtl="0" eaLnBrk="0" fontAlgn="base" hangingPunct="0">
              <a:lnSpc>
                <a:spcPct val="90000"/>
              </a:lnSpc>
              <a:spcBef>
                <a:spcPct val="0"/>
              </a:spcBef>
              <a:spcAft>
                <a:spcPct val="0"/>
              </a:spcAft>
              <a:defRPr sz="3600" b="1">
                <a:solidFill>
                  <a:srgbClr val="204392"/>
                </a:solidFill>
                <a:latin typeface="+mj-lt"/>
                <a:ea typeface="+mj-ea"/>
                <a:cs typeface="+mj-cs"/>
              </a:defRPr>
            </a:lvl1pPr>
            <a:lvl2pPr algn="l" rtl="0" eaLnBrk="0" fontAlgn="base" hangingPunct="0">
              <a:lnSpc>
                <a:spcPct val="90000"/>
              </a:lnSpc>
              <a:spcBef>
                <a:spcPct val="0"/>
              </a:spcBef>
              <a:spcAft>
                <a:spcPct val="0"/>
              </a:spcAft>
              <a:defRPr sz="3600" b="1">
                <a:solidFill>
                  <a:srgbClr val="204392"/>
                </a:solidFill>
                <a:latin typeface="Arial" pitchFamily="34" charset="0"/>
              </a:defRPr>
            </a:lvl2pPr>
            <a:lvl3pPr algn="l" rtl="0" eaLnBrk="0" fontAlgn="base" hangingPunct="0">
              <a:lnSpc>
                <a:spcPct val="90000"/>
              </a:lnSpc>
              <a:spcBef>
                <a:spcPct val="0"/>
              </a:spcBef>
              <a:spcAft>
                <a:spcPct val="0"/>
              </a:spcAft>
              <a:defRPr sz="3600" b="1">
                <a:solidFill>
                  <a:srgbClr val="204392"/>
                </a:solidFill>
                <a:latin typeface="Arial" pitchFamily="34" charset="0"/>
              </a:defRPr>
            </a:lvl3pPr>
            <a:lvl4pPr algn="l" rtl="0" eaLnBrk="0" fontAlgn="base" hangingPunct="0">
              <a:lnSpc>
                <a:spcPct val="90000"/>
              </a:lnSpc>
              <a:spcBef>
                <a:spcPct val="0"/>
              </a:spcBef>
              <a:spcAft>
                <a:spcPct val="0"/>
              </a:spcAft>
              <a:defRPr sz="3600" b="1">
                <a:solidFill>
                  <a:srgbClr val="204392"/>
                </a:solidFill>
                <a:latin typeface="Arial" pitchFamily="34" charset="0"/>
              </a:defRPr>
            </a:lvl4pPr>
            <a:lvl5pPr algn="l" rtl="0" eaLnBrk="0" fontAlgn="base" hangingPunct="0">
              <a:lnSpc>
                <a:spcPct val="90000"/>
              </a:lnSpc>
              <a:spcBef>
                <a:spcPct val="0"/>
              </a:spcBef>
              <a:spcAft>
                <a:spcPct val="0"/>
              </a:spcAft>
              <a:defRPr sz="3600" b="1">
                <a:solidFill>
                  <a:srgbClr val="204392"/>
                </a:solidFill>
                <a:latin typeface="Arial" pitchFamily="34" charset="0"/>
              </a:defRPr>
            </a:lvl5pPr>
            <a:lvl6pPr marL="457200" algn="l" rtl="0" fontAlgn="base">
              <a:lnSpc>
                <a:spcPct val="90000"/>
              </a:lnSpc>
              <a:spcBef>
                <a:spcPct val="0"/>
              </a:spcBef>
              <a:spcAft>
                <a:spcPct val="0"/>
              </a:spcAft>
              <a:defRPr sz="3600" b="1">
                <a:solidFill>
                  <a:srgbClr val="204392"/>
                </a:solidFill>
                <a:latin typeface="Arial" pitchFamily="34" charset="0"/>
              </a:defRPr>
            </a:lvl6pPr>
            <a:lvl7pPr marL="914400" algn="l" rtl="0" fontAlgn="base">
              <a:lnSpc>
                <a:spcPct val="90000"/>
              </a:lnSpc>
              <a:spcBef>
                <a:spcPct val="0"/>
              </a:spcBef>
              <a:spcAft>
                <a:spcPct val="0"/>
              </a:spcAft>
              <a:defRPr sz="3600" b="1">
                <a:solidFill>
                  <a:srgbClr val="204392"/>
                </a:solidFill>
                <a:latin typeface="Arial" pitchFamily="34" charset="0"/>
              </a:defRPr>
            </a:lvl7pPr>
            <a:lvl8pPr marL="1371600" algn="l" rtl="0" fontAlgn="base">
              <a:lnSpc>
                <a:spcPct val="90000"/>
              </a:lnSpc>
              <a:spcBef>
                <a:spcPct val="0"/>
              </a:spcBef>
              <a:spcAft>
                <a:spcPct val="0"/>
              </a:spcAft>
              <a:defRPr sz="3600" b="1">
                <a:solidFill>
                  <a:srgbClr val="204392"/>
                </a:solidFill>
                <a:latin typeface="Arial" pitchFamily="34" charset="0"/>
              </a:defRPr>
            </a:lvl8pPr>
            <a:lvl9pPr marL="1828800" algn="l" rtl="0" fontAlgn="base">
              <a:lnSpc>
                <a:spcPct val="90000"/>
              </a:lnSpc>
              <a:spcBef>
                <a:spcPct val="0"/>
              </a:spcBef>
              <a:spcAft>
                <a:spcPct val="0"/>
              </a:spcAft>
              <a:defRPr sz="3600" b="1">
                <a:solidFill>
                  <a:srgbClr val="204392"/>
                </a:solidFill>
                <a:latin typeface="Arial" pitchFamily="34" charset="0"/>
              </a:defRPr>
            </a:lvl9pPr>
          </a:lstStyle>
          <a:p>
            <a:pPr algn="ctr" eaLnBrk="1" hangingPunct="1">
              <a:defRPr/>
            </a:pPr>
            <a:r>
              <a:rPr lang="es-ES_tradnl" altLang="es-CL" sz="2600" dirty="0">
                <a:solidFill>
                  <a:srgbClr val="417204"/>
                </a:solidFill>
                <a:ea typeface="+mn-ea"/>
                <a:cs typeface="+mn-cs"/>
              </a:rPr>
              <a:t>Estudio de Ingeniería del Proyecto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a:extLst>
              <a:ext uri="{FF2B5EF4-FFF2-40B4-BE49-F238E27FC236}">
                <a16:creationId xmlns:a16="http://schemas.microsoft.com/office/drawing/2014/main" id="{A24BEC3D-2E86-E04D-AA9A-8F8E2DBDC544}"/>
              </a:ext>
            </a:extLst>
          </p:cNvPr>
          <p:cNvSpPr>
            <a:spLocks noGrp="1" noChangeArrowheads="1"/>
          </p:cNvSpPr>
          <p:nvPr>
            <p:ph type="body" idx="1"/>
          </p:nvPr>
        </p:nvSpPr>
        <p:spPr>
          <a:xfrm>
            <a:off x="784225" y="1555750"/>
            <a:ext cx="4895850" cy="358775"/>
          </a:xfrm>
          <a:noFill/>
        </p:spPr>
        <p:txBody>
          <a:bodyPr/>
          <a:lstStyle/>
          <a:p>
            <a:pPr marL="342900" indent="-342900" eaLnBrk="1" hangingPunct="1">
              <a:lnSpc>
                <a:spcPct val="80000"/>
              </a:lnSpc>
              <a:buFont typeface="Wingdings" pitchFamily="2" charset="2"/>
              <a:buNone/>
            </a:pPr>
            <a:r>
              <a:rPr lang="es-ES" altLang="es-CL" sz="2200">
                <a:solidFill>
                  <a:schemeClr val="accent5">
                    <a:lumMod val="25000"/>
                  </a:schemeClr>
                </a:solidFill>
              </a:rPr>
              <a:t>Alternativas de Solución</a:t>
            </a:r>
          </a:p>
        </p:txBody>
      </p:sp>
      <p:sp>
        <p:nvSpPr>
          <p:cNvPr id="13315" name="Rectangle 6">
            <a:extLst>
              <a:ext uri="{FF2B5EF4-FFF2-40B4-BE49-F238E27FC236}">
                <a16:creationId xmlns:a16="http://schemas.microsoft.com/office/drawing/2014/main" id="{4EC2E875-4E55-A74E-9E4D-857818A678D0}"/>
              </a:ext>
            </a:extLst>
          </p:cNvPr>
          <p:cNvSpPr>
            <a:spLocks noChangeArrowheads="1"/>
          </p:cNvSpPr>
          <p:nvPr/>
        </p:nvSpPr>
        <p:spPr bwMode="auto">
          <a:xfrm>
            <a:off x="395288" y="1916113"/>
            <a:ext cx="5976912"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4400" b="1">
                <a:solidFill>
                  <a:schemeClr val="accent2"/>
                </a:solidFill>
                <a:latin typeface="Arial" panose="020B0604020202020204" pitchFamily="34" charset="0"/>
              </a:defRPr>
            </a:lvl1pPr>
            <a:lvl2pPr marL="742950" indent="-285750">
              <a:defRPr sz="4400" b="1">
                <a:solidFill>
                  <a:schemeClr val="accent2"/>
                </a:solidFill>
                <a:latin typeface="Arial" panose="020B0604020202020204" pitchFamily="34" charset="0"/>
              </a:defRPr>
            </a:lvl2pPr>
            <a:lvl3pPr marL="1143000" indent="-228600">
              <a:defRPr sz="4400" b="1">
                <a:solidFill>
                  <a:schemeClr val="accent2"/>
                </a:solidFill>
                <a:latin typeface="Arial" panose="020B0604020202020204" pitchFamily="34" charset="0"/>
              </a:defRPr>
            </a:lvl3pPr>
            <a:lvl4pPr marL="1600200" indent="-228600">
              <a:defRPr sz="4400" b="1">
                <a:solidFill>
                  <a:schemeClr val="accent2"/>
                </a:solidFill>
                <a:latin typeface="Arial" panose="020B0604020202020204" pitchFamily="34" charset="0"/>
              </a:defRPr>
            </a:lvl4pPr>
            <a:lvl5pPr marL="2057400" indent="-228600">
              <a:defRPr sz="4400" b="1">
                <a:solidFill>
                  <a:schemeClr val="accent2"/>
                </a:solidFill>
                <a:latin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defRPr>
            </a:lvl9pPr>
          </a:lstStyle>
          <a:p>
            <a:pPr eaLnBrk="1" hangingPunct="1">
              <a:lnSpc>
                <a:spcPct val="90000"/>
              </a:lnSpc>
              <a:spcBef>
                <a:spcPct val="30000"/>
              </a:spcBef>
              <a:buClr>
                <a:srgbClr val="037C03"/>
              </a:buClr>
              <a:buSzPct val="85000"/>
              <a:buFont typeface="Wingdings" pitchFamily="2" charset="2"/>
              <a:buNone/>
            </a:pPr>
            <a:r>
              <a:rPr lang="es-ES_tradnl" altLang="es-CL" sz="2100" dirty="0">
                <a:solidFill>
                  <a:srgbClr val="000000"/>
                </a:solidFill>
              </a:rPr>
              <a:t>	</a:t>
            </a:r>
            <a:r>
              <a:rPr lang="es-ES_tradnl" altLang="es-CL" sz="2000" dirty="0">
                <a:solidFill>
                  <a:srgbClr val="000000"/>
                </a:solidFill>
              </a:rPr>
              <a:t>Optimización de la situación actual</a:t>
            </a:r>
          </a:p>
          <a:p>
            <a:pPr lvl="1" eaLnBrk="1" hangingPunct="1">
              <a:lnSpc>
                <a:spcPct val="90000"/>
              </a:lnSpc>
              <a:spcBef>
                <a:spcPct val="30000"/>
              </a:spcBef>
              <a:buClr>
                <a:srgbClr val="037C03"/>
              </a:buClr>
              <a:buSzPct val="80000"/>
              <a:buFont typeface="Wingdings" pitchFamily="2" charset="2"/>
              <a:buChar char="n"/>
            </a:pPr>
            <a:r>
              <a:rPr lang="es-ES_tradnl" altLang="es-CL" sz="1800" dirty="0">
                <a:solidFill>
                  <a:srgbClr val="000000"/>
                </a:solidFill>
              </a:rPr>
              <a:t>En base a un diagnóstico, si es posible,  se determinará </a:t>
            </a:r>
            <a:r>
              <a:rPr lang="es-ES_tradnl" altLang="es-CL" sz="1800" u="sng" dirty="0">
                <a:solidFill>
                  <a:srgbClr val="000000"/>
                </a:solidFill>
              </a:rPr>
              <a:t>mejorar la situación actual</a:t>
            </a:r>
            <a:endParaRPr lang="es-ES_tradnl" altLang="es-CL" sz="1800" dirty="0">
              <a:solidFill>
                <a:srgbClr val="000000"/>
              </a:solidFill>
            </a:endParaRPr>
          </a:p>
          <a:p>
            <a:pPr lvl="2" eaLnBrk="1" hangingPunct="1">
              <a:lnSpc>
                <a:spcPct val="90000"/>
              </a:lnSpc>
              <a:spcBef>
                <a:spcPct val="30000"/>
              </a:spcBef>
              <a:buClr>
                <a:srgbClr val="037C03"/>
              </a:buClr>
              <a:buSzPct val="75000"/>
              <a:buFont typeface="Wingdings" pitchFamily="2" charset="2"/>
              <a:buNone/>
            </a:pPr>
            <a:endParaRPr lang="es-ES_tradnl" altLang="es-CL" sz="1200" dirty="0">
              <a:solidFill>
                <a:srgbClr val="000000"/>
              </a:solidFill>
            </a:endParaRPr>
          </a:p>
          <a:p>
            <a:pPr lvl="1" eaLnBrk="1" hangingPunct="1">
              <a:lnSpc>
                <a:spcPct val="90000"/>
              </a:lnSpc>
              <a:spcBef>
                <a:spcPct val="30000"/>
              </a:spcBef>
              <a:buClr>
                <a:srgbClr val="037C03"/>
              </a:buClr>
              <a:buSzPct val="80000"/>
              <a:buFont typeface="Wingdings" pitchFamily="2" charset="2"/>
              <a:buChar char="n"/>
            </a:pPr>
            <a:r>
              <a:rPr lang="es-ES_tradnl" altLang="es-CL" sz="1800" dirty="0">
                <a:solidFill>
                  <a:srgbClr val="000000"/>
                </a:solidFill>
              </a:rPr>
              <a:t>Puede convertirse en importante fuente de </a:t>
            </a:r>
            <a:r>
              <a:rPr lang="es-ES_tradnl" altLang="es-CL" sz="1800" u="sng" dirty="0">
                <a:solidFill>
                  <a:srgbClr val="000000"/>
                </a:solidFill>
              </a:rPr>
              <a:t>ahorro de recursos</a:t>
            </a:r>
            <a:r>
              <a:rPr lang="es-ES_tradnl" altLang="es-CL" sz="1800" dirty="0">
                <a:solidFill>
                  <a:srgbClr val="000000"/>
                </a:solidFill>
              </a:rPr>
              <a:t>.</a:t>
            </a:r>
            <a:endParaRPr lang="es-ES_tradnl" altLang="es-CL" sz="1600" dirty="0">
              <a:solidFill>
                <a:srgbClr val="000000"/>
              </a:solidFill>
            </a:endParaRPr>
          </a:p>
          <a:p>
            <a:pPr lvl="2" eaLnBrk="1" hangingPunct="1">
              <a:lnSpc>
                <a:spcPct val="90000"/>
              </a:lnSpc>
              <a:spcBef>
                <a:spcPct val="30000"/>
              </a:spcBef>
              <a:buClr>
                <a:srgbClr val="037C03"/>
              </a:buClr>
              <a:buSzPct val="75000"/>
              <a:buFont typeface="Wingdings" pitchFamily="2" charset="2"/>
              <a:buNone/>
            </a:pPr>
            <a:endParaRPr lang="es-ES_tradnl" altLang="es-CL" sz="1800" dirty="0">
              <a:solidFill>
                <a:srgbClr val="000000"/>
              </a:solidFill>
            </a:endParaRPr>
          </a:p>
        </p:txBody>
      </p:sp>
      <p:sp>
        <p:nvSpPr>
          <p:cNvPr id="16" name="Text Box 4">
            <a:extLst>
              <a:ext uri="{FF2B5EF4-FFF2-40B4-BE49-F238E27FC236}">
                <a16:creationId xmlns:a16="http://schemas.microsoft.com/office/drawing/2014/main" id="{09222FEE-51AD-A94C-A5F1-0137BDCA554E}"/>
              </a:ext>
            </a:extLst>
          </p:cNvPr>
          <p:cNvSpPr txBox="1">
            <a:spLocks noChangeArrowheads="1"/>
          </p:cNvSpPr>
          <p:nvPr/>
        </p:nvSpPr>
        <p:spPr bwMode="auto">
          <a:xfrm>
            <a:off x="611188" y="836712"/>
            <a:ext cx="7848600" cy="461963"/>
          </a:xfrm>
          <a:prstGeom prst="rect">
            <a:avLst/>
          </a:prstGeom>
          <a:noFill/>
          <a:ln>
            <a:noFill/>
          </a:ln>
          <a:effectLst/>
        </p:spPr>
        <p:txBody>
          <a:bodyPr>
            <a:spAutoFit/>
          </a:bodyPr>
          <a:lstStyle/>
          <a:p>
            <a:pPr eaLnBrk="1" hangingPunct="1">
              <a:defRPr/>
            </a:pPr>
            <a:r>
              <a:rPr lang="es-ES" altLang="es-CL" sz="2400" dirty="0">
                <a:solidFill>
                  <a:schemeClr val="bg2">
                    <a:lumMod val="90000"/>
                    <a:lumOff val="10000"/>
                  </a:schemeClr>
                </a:solidFill>
              </a:rPr>
              <a:t>  Selección de Opciones  Técnicas/Operativas</a:t>
            </a:r>
          </a:p>
        </p:txBody>
      </p:sp>
      <p:sp>
        <p:nvSpPr>
          <p:cNvPr id="17" name="Rectangle 2">
            <a:extLst>
              <a:ext uri="{FF2B5EF4-FFF2-40B4-BE49-F238E27FC236}">
                <a16:creationId xmlns:a16="http://schemas.microsoft.com/office/drawing/2014/main" id="{85744205-0646-D04C-BA72-2BC05E8DFA5F}"/>
              </a:ext>
            </a:extLst>
          </p:cNvPr>
          <p:cNvSpPr txBox="1">
            <a:spLocks noChangeArrowheads="1"/>
          </p:cNvSpPr>
          <p:nvPr/>
        </p:nvSpPr>
        <p:spPr bwMode="auto">
          <a:xfrm>
            <a:off x="347663" y="388938"/>
            <a:ext cx="74644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spAutoFit/>
          </a:bodyPr>
          <a:lstStyle>
            <a:lvl1pPr algn="l" rtl="0" eaLnBrk="0" fontAlgn="base" hangingPunct="0">
              <a:lnSpc>
                <a:spcPct val="90000"/>
              </a:lnSpc>
              <a:spcBef>
                <a:spcPct val="0"/>
              </a:spcBef>
              <a:spcAft>
                <a:spcPct val="0"/>
              </a:spcAft>
              <a:defRPr sz="3600" b="1">
                <a:solidFill>
                  <a:srgbClr val="204392"/>
                </a:solidFill>
                <a:latin typeface="+mj-lt"/>
                <a:ea typeface="+mj-ea"/>
                <a:cs typeface="+mj-cs"/>
              </a:defRPr>
            </a:lvl1pPr>
            <a:lvl2pPr algn="l" rtl="0" eaLnBrk="0" fontAlgn="base" hangingPunct="0">
              <a:lnSpc>
                <a:spcPct val="90000"/>
              </a:lnSpc>
              <a:spcBef>
                <a:spcPct val="0"/>
              </a:spcBef>
              <a:spcAft>
                <a:spcPct val="0"/>
              </a:spcAft>
              <a:defRPr sz="3600" b="1">
                <a:solidFill>
                  <a:srgbClr val="204392"/>
                </a:solidFill>
                <a:latin typeface="Arial" pitchFamily="34" charset="0"/>
              </a:defRPr>
            </a:lvl2pPr>
            <a:lvl3pPr algn="l" rtl="0" eaLnBrk="0" fontAlgn="base" hangingPunct="0">
              <a:lnSpc>
                <a:spcPct val="90000"/>
              </a:lnSpc>
              <a:spcBef>
                <a:spcPct val="0"/>
              </a:spcBef>
              <a:spcAft>
                <a:spcPct val="0"/>
              </a:spcAft>
              <a:defRPr sz="3600" b="1">
                <a:solidFill>
                  <a:srgbClr val="204392"/>
                </a:solidFill>
                <a:latin typeface="Arial" pitchFamily="34" charset="0"/>
              </a:defRPr>
            </a:lvl3pPr>
            <a:lvl4pPr algn="l" rtl="0" eaLnBrk="0" fontAlgn="base" hangingPunct="0">
              <a:lnSpc>
                <a:spcPct val="90000"/>
              </a:lnSpc>
              <a:spcBef>
                <a:spcPct val="0"/>
              </a:spcBef>
              <a:spcAft>
                <a:spcPct val="0"/>
              </a:spcAft>
              <a:defRPr sz="3600" b="1">
                <a:solidFill>
                  <a:srgbClr val="204392"/>
                </a:solidFill>
                <a:latin typeface="Arial" pitchFamily="34" charset="0"/>
              </a:defRPr>
            </a:lvl4pPr>
            <a:lvl5pPr algn="l" rtl="0" eaLnBrk="0" fontAlgn="base" hangingPunct="0">
              <a:lnSpc>
                <a:spcPct val="90000"/>
              </a:lnSpc>
              <a:spcBef>
                <a:spcPct val="0"/>
              </a:spcBef>
              <a:spcAft>
                <a:spcPct val="0"/>
              </a:spcAft>
              <a:defRPr sz="3600" b="1">
                <a:solidFill>
                  <a:srgbClr val="204392"/>
                </a:solidFill>
                <a:latin typeface="Arial" pitchFamily="34" charset="0"/>
              </a:defRPr>
            </a:lvl5pPr>
            <a:lvl6pPr marL="457200" algn="l" rtl="0" fontAlgn="base">
              <a:lnSpc>
                <a:spcPct val="90000"/>
              </a:lnSpc>
              <a:spcBef>
                <a:spcPct val="0"/>
              </a:spcBef>
              <a:spcAft>
                <a:spcPct val="0"/>
              </a:spcAft>
              <a:defRPr sz="3600" b="1">
                <a:solidFill>
                  <a:srgbClr val="204392"/>
                </a:solidFill>
                <a:latin typeface="Arial" pitchFamily="34" charset="0"/>
              </a:defRPr>
            </a:lvl6pPr>
            <a:lvl7pPr marL="914400" algn="l" rtl="0" fontAlgn="base">
              <a:lnSpc>
                <a:spcPct val="90000"/>
              </a:lnSpc>
              <a:spcBef>
                <a:spcPct val="0"/>
              </a:spcBef>
              <a:spcAft>
                <a:spcPct val="0"/>
              </a:spcAft>
              <a:defRPr sz="3600" b="1">
                <a:solidFill>
                  <a:srgbClr val="204392"/>
                </a:solidFill>
                <a:latin typeface="Arial" pitchFamily="34" charset="0"/>
              </a:defRPr>
            </a:lvl7pPr>
            <a:lvl8pPr marL="1371600" algn="l" rtl="0" fontAlgn="base">
              <a:lnSpc>
                <a:spcPct val="90000"/>
              </a:lnSpc>
              <a:spcBef>
                <a:spcPct val="0"/>
              </a:spcBef>
              <a:spcAft>
                <a:spcPct val="0"/>
              </a:spcAft>
              <a:defRPr sz="3600" b="1">
                <a:solidFill>
                  <a:srgbClr val="204392"/>
                </a:solidFill>
                <a:latin typeface="Arial" pitchFamily="34" charset="0"/>
              </a:defRPr>
            </a:lvl8pPr>
            <a:lvl9pPr marL="1828800" algn="l" rtl="0" fontAlgn="base">
              <a:lnSpc>
                <a:spcPct val="90000"/>
              </a:lnSpc>
              <a:spcBef>
                <a:spcPct val="0"/>
              </a:spcBef>
              <a:spcAft>
                <a:spcPct val="0"/>
              </a:spcAft>
              <a:defRPr sz="3600" b="1">
                <a:solidFill>
                  <a:srgbClr val="204392"/>
                </a:solidFill>
                <a:latin typeface="Arial" pitchFamily="34" charset="0"/>
              </a:defRPr>
            </a:lvl9pPr>
          </a:lstStyle>
          <a:p>
            <a:pPr algn="ctr" eaLnBrk="1" hangingPunct="1">
              <a:defRPr/>
            </a:pPr>
            <a:r>
              <a:rPr lang="es-ES_tradnl" altLang="es-CL" sz="2600" dirty="0">
                <a:solidFill>
                  <a:srgbClr val="417204"/>
                </a:solidFill>
                <a:ea typeface="+mn-ea"/>
                <a:cs typeface="+mn-cs"/>
              </a:rPr>
              <a:t>Estudio de Ingeniería del Proyecto</a:t>
            </a:r>
          </a:p>
        </p:txBody>
      </p:sp>
      <p:pic>
        <p:nvPicPr>
          <p:cNvPr id="2" name="Imagen 1">
            <a:extLst>
              <a:ext uri="{FF2B5EF4-FFF2-40B4-BE49-F238E27FC236}">
                <a16:creationId xmlns:a16="http://schemas.microsoft.com/office/drawing/2014/main" id="{15D1FA31-EDE1-8940-A9F8-F2469C543051}"/>
              </a:ext>
            </a:extLst>
          </p:cNvPr>
          <p:cNvPicPr>
            <a:picLocks noChangeAspect="1"/>
          </p:cNvPicPr>
          <p:nvPr/>
        </p:nvPicPr>
        <p:blipFill>
          <a:blip r:embed="rId2"/>
          <a:stretch>
            <a:fillRect/>
          </a:stretch>
        </p:blipFill>
        <p:spPr>
          <a:xfrm>
            <a:off x="772510" y="3550951"/>
            <a:ext cx="7556301" cy="2757774"/>
          </a:xfrm>
          <a:prstGeom prst="rect">
            <a:avLst/>
          </a:prstGeom>
        </p:spPr>
      </p:pic>
      <p:pic>
        <p:nvPicPr>
          <p:cNvPr id="3" name="Imagen 2">
            <a:extLst>
              <a:ext uri="{FF2B5EF4-FFF2-40B4-BE49-F238E27FC236}">
                <a16:creationId xmlns:a16="http://schemas.microsoft.com/office/drawing/2014/main" id="{81D892EE-3CCE-F24B-AF40-6261AEC70525}"/>
              </a:ext>
            </a:extLst>
          </p:cNvPr>
          <p:cNvPicPr>
            <a:picLocks noChangeAspect="1"/>
          </p:cNvPicPr>
          <p:nvPr/>
        </p:nvPicPr>
        <p:blipFill>
          <a:blip r:embed="rId3"/>
          <a:stretch>
            <a:fillRect/>
          </a:stretch>
        </p:blipFill>
        <p:spPr>
          <a:xfrm>
            <a:off x="6730495" y="1450844"/>
            <a:ext cx="1653034" cy="2044388"/>
          </a:xfrm>
          <a:prstGeom prst="rect">
            <a:avLst/>
          </a:prstGeom>
        </p:spPr>
      </p:pic>
    </p:spTree>
  </p:cSld>
  <p:clrMapOvr>
    <a:masterClrMapping/>
  </p:clrMapOvr>
</p:sld>
</file>

<file path=ppt/theme/theme1.xml><?xml version="1.0" encoding="utf-8"?>
<a:theme xmlns:a="http://schemas.openxmlformats.org/drawingml/2006/main" name="1_pes24">
  <a:themeElements>
    <a:clrScheme name="">
      <a:dk1>
        <a:srgbClr val="081D58"/>
      </a:dk1>
      <a:lt1>
        <a:srgbClr val="FFFFFF"/>
      </a:lt1>
      <a:dk2>
        <a:srgbClr val="CECECE"/>
      </a:dk2>
      <a:lt2>
        <a:srgbClr val="EAEC5E"/>
      </a:lt2>
      <a:accent1>
        <a:srgbClr val="FF8000"/>
      </a:accent1>
      <a:accent2>
        <a:srgbClr val="00FF00"/>
      </a:accent2>
      <a:accent3>
        <a:srgbClr val="E3E3E3"/>
      </a:accent3>
      <a:accent4>
        <a:srgbClr val="DADADA"/>
      </a:accent4>
      <a:accent5>
        <a:srgbClr val="FFC0AA"/>
      </a:accent5>
      <a:accent6>
        <a:srgbClr val="00E700"/>
      </a:accent6>
      <a:hlink>
        <a:srgbClr val="FF0000"/>
      </a:hlink>
      <a:folHlink>
        <a:srgbClr val="8080FF"/>
      </a:folHlink>
    </a:clrScheme>
    <a:fontScheme name="1_pes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1DC00"/>
        </a:solidFill>
        <a:ln w="12700" cap="flat" cmpd="sng" algn="ctr">
          <a:noFill/>
          <a:prstDash val="solid"/>
          <a:round/>
          <a:headEnd type="none" w="med" len="med"/>
          <a:tailEnd type="none" w="med" len="med"/>
        </a:ln>
        <a:effectLst>
          <a:outerShdw dist="107763" dir="2700000" algn="ctr" rotWithShape="0">
            <a:schemeClr val="bg2"/>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4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solidFill>
          <a:srgbClr val="51DC00"/>
        </a:solidFill>
        <a:ln w="12700" cap="flat" cmpd="sng" algn="ctr">
          <a:noFill/>
          <a:prstDash val="solid"/>
          <a:round/>
          <a:headEnd type="none" w="med" len="med"/>
          <a:tailEnd type="none" w="med" len="med"/>
        </a:ln>
        <a:effectLst>
          <a:outerShdw dist="107763" dir="2700000" algn="ctr" rotWithShape="0">
            <a:schemeClr val="bg2"/>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4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1_pes2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es2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es2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es2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es2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es2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es2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81D58"/>
    </a:dk1>
    <a:lt1>
      <a:srgbClr val="FFFFFF"/>
    </a:lt1>
    <a:dk2>
      <a:srgbClr val="CECECE"/>
    </a:dk2>
    <a:lt2>
      <a:srgbClr val="EAEC5E"/>
    </a:lt2>
    <a:accent1>
      <a:srgbClr val="FF8000"/>
    </a:accent1>
    <a:accent2>
      <a:srgbClr val="00FF00"/>
    </a:accent2>
    <a:accent3>
      <a:srgbClr val="E3E3E3"/>
    </a:accent3>
    <a:accent4>
      <a:srgbClr val="DADADA"/>
    </a:accent4>
    <a:accent5>
      <a:srgbClr val="FFC0AA"/>
    </a:accent5>
    <a:accent6>
      <a:srgbClr val="00E700"/>
    </a:accent6>
    <a:hlink>
      <a:srgbClr val="FF0000"/>
    </a:hlink>
    <a:folHlink>
      <a:srgbClr val="8080FF"/>
    </a:folHlink>
  </a:clrScheme>
</a:themeOverride>
</file>

<file path=docProps/app.xml><?xml version="1.0" encoding="utf-8"?>
<Properties xmlns="http://schemas.openxmlformats.org/officeDocument/2006/extended-properties" xmlns:vt="http://schemas.openxmlformats.org/officeDocument/2006/docPropsVTypes">
  <Template/>
  <TotalTime>33585</TotalTime>
  <Pages>27</Pages>
  <Words>6293</Words>
  <Application>Microsoft Macintosh PowerPoint</Application>
  <PresentationFormat>Carta (216 x 279 mm)</PresentationFormat>
  <Paragraphs>964</Paragraphs>
  <Slides>75</Slides>
  <Notes>18</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2</vt:i4>
      </vt:variant>
      <vt:variant>
        <vt:lpstr>Títulos de diapositiva</vt:lpstr>
      </vt:variant>
      <vt:variant>
        <vt:i4>75</vt:i4>
      </vt:variant>
    </vt:vector>
  </HeadingPairs>
  <TitlesOfParts>
    <vt:vector size="85" baseType="lpstr">
      <vt:lpstr>Wingdings</vt:lpstr>
      <vt:lpstr>Monotype Sorts</vt:lpstr>
      <vt:lpstr>Tahoma</vt:lpstr>
      <vt:lpstr>Symbol</vt:lpstr>
      <vt:lpstr>Century Schoolbook</vt:lpstr>
      <vt:lpstr>Comic Sans MS</vt:lpstr>
      <vt:lpstr>Arial</vt:lpstr>
      <vt:lpstr>1_pes24</vt:lpstr>
      <vt:lpstr>Imagen</vt:lpstr>
      <vt:lpstr>Imagen de mapa de bits</vt:lpstr>
      <vt:lpstr>Presentación de PowerPoint</vt:lpstr>
      <vt:lpstr>Presentación de PowerPoint</vt:lpstr>
      <vt:lpstr>Estudio de Ingeniería del Proyecto</vt:lpstr>
      <vt:lpstr>Debe considerar y valorar (costear) una gran variedad de recursos</vt:lpstr>
      <vt:lpstr>Investigación y Ensayos</vt:lpstr>
      <vt:lpstr>Layout y topología</vt:lpstr>
      <vt:lpstr>Selección de Equipos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Primero saber…qué es lo que necesitamos saber</vt:lpstr>
      <vt:lpstr>Dos tipos de información</vt:lpstr>
      <vt:lpstr>Información  Primaria</vt:lpstr>
      <vt:lpstr>Información Cualitativa</vt:lpstr>
      <vt:lpstr>Técnicas Proyectivas</vt:lpstr>
      <vt:lpstr>Técnicas Proyectivas</vt:lpstr>
      <vt:lpstr>Información Cuantitativa ¿cómo obtenerla?</vt:lpstr>
      <vt:lpstr>La Encuesta</vt:lpstr>
      <vt:lpstr>Presentación de PowerPoint</vt:lpstr>
      <vt:lpstr>Presentación de PowerPoint</vt:lpstr>
      <vt:lpstr>Presentación de PowerPoint</vt:lpstr>
      <vt:lpstr>El muestreo en levantamiento de encuestas</vt:lpstr>
      <vt:lpstr>El muestreo en levantamiento de encuestas</vt:lpstr>
      <vt:lpstr>El muestreo en levantamiento de encuestas</vt:lpstr>
      <vt:lpstr>La Observación</vt:lpstr>
      <vt:lpstr>La Observación</vt:lpstr>
      <vt:lpstr>La Experimentación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Además de la inversión, influyen otros aspectos como los costos de operación, que pueden crecer en forma discreta frente a la mayor capacidad demandada </vt:lpstr>
      <vt:lpstr>Presentación de PowerPoint</vt:lpstr>
      <vt:lpstr>Localización</vt:lpstr>
      <vt:lpstr>Localización</vt:lpstr>
      <vt:lpstr>Localización</vt:lpstr>
      <vt:lpstr>Localización</vt:lpstr>
      <vt:lpstr>Localización</vt:lpstr>
      <vt:lpstr>Localización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Jorge Elliott</Manager>
  <Company>Jorge elliott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Competitividad, Procesos de Negocios y Gestión de Cambio</dc:title>
  <dc:subject>Usuarios Líderes de Proyectos de T.I.</dc:subject>
  <dc:creator>JORGE ELLIOTT SOTOMAYOR</dc:creator>
  <cp:keywords/>
  <dc:description/>
  <cp:lastModifiedBy>196891471</cp:lastModifiedBy>
  <cp:revision>810</cp:revision>
  <cp:lastPrinted>2024-12-12T21:54:03Z</cp:lastPrinted>
  <dcterms:created xsi:type="dcterms:W3CDTF">1998-07-15T05:01:36Z</dcterms:created>
  <dcterms:modified xsi:type="dcterms:W3CDTF">2024-12-14T23:19:42Z</dcterms:modified>
</cp:coreProperties>
</file>