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1" r:id="rId6"/>
    <p:sldId id="264" r:id="rId7"/>
    <p:sldId id="262" r:id="rId8"/>
    <p:sldId id="265" r:id="rId9"/>
    <p:sldId id="263" r:id="rId10"/>
    <p:sldId id="269" r:id="rId11"/>
    <p:sldId id="268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/>
    <p:restoredTop sz="94685"/>
  </p:normalViewPr>
  <p:slideViewPr>
    <p:cSldViewPr snapToGrid="0" snapToObjects="1">
      <p:cViewPr varScale="1">
        <p:scale>
          <a:sx n="89" d="100"/>
          <a:sy n="89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381ED-BC80-3143-AB2C-1412B269DD72}" type="datetimeFigureOut">
              <a:rPr lang="es-CL" smtClean="0"/>
              <a:t>12-09-23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30A14-C0C5-554C-AB5F-ABFDC04A2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93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30A14-C0C5-554C-AB5F-ABFDC04A206F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13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2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9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9/12/23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9/12/23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8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9/12/23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9/12/23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9/12/23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0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9/12/23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1794DAD-816A-D49E-E400-6522716FD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4" y="226049"/>
            <a:ext cx="7331497" cy="1506856"/>
          </a:xfrm>
        </p:spPr>
        <p:txBody>
          <a:bodyPr>
            <a:normAutofit/>
          </a:bodyPr>
          <a:lstStyle/>
          <a:p>
            <a:pPr algn="l"/>
            <a:r>
              <a:rPr lang="es-CL" sz="8000" b="1" dirty="0">
                <a:solidFill>
                  <a:schemeClr val="accent3">
                    <a:lumMod val="75000"/>
                    <a:alpha val="80000"/>
                  </a:schemeClr>
                </a:solidFill>
                <a:latin typeface="Algerian" pitchFamily="82" charset="77"/>
              </a:rPr>
              <a:t>AYUDANTÍA 4</a:t>
            </a:r>
          </a:p>
        </p:txBody>
      </p:sp>
      <p:pic>
        <p:nvPicPr>
          <p:cNvPr id="46" name="Picture 3" descr="Blue and pink paint mixture">
            <a:extLst>
              <a:ext uri="{FF2B5EF4-FFF2-40B4-BE49-F238E27FC236}">
                <a16:creationId xmlns:a16="http://schemas.microsoft.com/office/drawing/2014/main" id="{4EED4754-DC4E-55A7-3A6E-0D9475CF4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4" r="29132" b="-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58B850-4361-C8BD-019F-911EB881C911}"/>
              </a:ext>
            </a:extLst>
          </p:cNvPr>
          <p:cNvSpPr txBox="1"/>
          <p:nvPr/>
        </p:nvSpPr>
        <p:spPr>
          <a:xfrm>
            <a:off x="60627" y="5417403"/>
            <a:ext cx="55766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Ayudante: 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Iman Jarufe</a:t>
            </a:r>
          </a:p>
          <a:p>
            <a:endParaRPr lang="es-CL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4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A524727-1192-296D-A9E8-D53F0ABF1D6A}"/>
              </a:ext>
            </a:extLst>
          </p:cNvPr>
          <p:cNvSpPr txBox="1"/>
          <p:nvPr/>
        </p:nvSpPr>
        <p:spPr>
          <a:xfrm>
            <a:off x="128588" y="228601"/>
            <a:ext cx="103155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Realizado esto se reemplaza la nueva palabra y se multiplica por H para verificar si da 000 para ver si es la palabra correcta.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F6950DE-2692-E542-910D-3E688AC280C3}"/>
                  </a:ext>
                </a:extLst>
              </p:cNvPr>
              <p:cNvSpPr txBox="1"/>
              <p:nvPr/>
            </p:nvSpPr>
            <p:spPr>
              <a:xfrm>
                <a:off x="700303" y="998042"/>
                <a:ext cx="6872071" cy="250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CL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CL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1  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s-CL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s-E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s-CL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F6950DE-2692-E542-910D-3E688AC2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03" y="998042"/>
                <a:ext cx="6872071" cy="2509790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28782975-E055-79B1-88B0-3E6BF11A1888}"/>
              </a:ext>
            </a:extLst>
          </p:cNvPr>
          <p:cNvSpPr txBox="1"/>
          <p:nvPr/>
        </p:nvSpPr>
        <p:spPr>
          <a:xfrm>
            <a:off x="0" y="3707858"/>
            <a:ext cx="11129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Como se obtuvo 000 la palabra transmitida 0111001 una vez que se realiza la corrección de la palabra 1111001 que era la incorrecta.</a:t>
            </a:r>
          </a:p>
        </p:txBody>
      </p:sp>
    </p:spTree>
    <p:extLst>
      <p:ext uri="{BB962C8B-B14F-4D97-AF65-F5344CB8AC3E}">
        <p14:creationId xmlns:p14="http://schemas.microsoft.com/office/powerpoint/2010/main" val="380781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879199-C0E8-9BCC-9074-79A7474B8335}"/>
              </a:ext>
            </a:extLst>
          </p:cNvPr>
          <p:cNvSpPr txBox="1"/>
          <p:nvPr/>
        </p:nvSpPr>
        <p:spPr>
          <a:xfrm>
            <a:off x="252412" y="286076"/>
            <a:ext cx="11649075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Se tiene un código lineal por bloque C(7,4), cuya matriz de paridad corresponde a:</a:t>
            </a: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Se transmite la palabra 1000011</a:t>
            </a: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Determinar:</a:t>
            </a:r>
          </a:p>
          <a:p>
            <a:pPr marL="514350" indent="-514350">
              <a:buAutoNum type="alphaLcParenR"/>
            </a:pP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Vector de ubicación de errores.</a:t>
            </a:r>
          </a:p>
          <a:p>
            <a:pPr marL="514350" indent="-514350">
              <a:buAutoNum type="alphaLcParenR"/>
            </a:pP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Palabra recibida decodificada.</a:t>
            </a:r>
          </a:p>
          <a:p>
            <a:pPr marL="514350" indent="-514350">
              <a:buAutoNum type="alphaLcParenR"/>
            </a:pPr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Armado de los bits de paridad.</a:t>
            </a: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A12240-663B-D54E-5CA7-6F508DE2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1" y="1243013"/>
            <a:ext cx="4557714" cy="25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8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7F7EF1-D8EA-DE06-5DD4-9F31ED7ACB13}"/>
              </a:ext>
            </a:extLst>
          </p:cNvPr>
          <p:cNvSpPr txBox="1"/>
          <p:nvPr/>
        </p:nvSpPr>
        <p:spPr>
          <a:xfrm>
            <a:off x="381000" y="458956"/>
            <a:ext cx="11087100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es-C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a) A partir de la matriz generadora (G) provista en la Figura 1, calcule la tabla de síndrome asociada.</a:t>
            </a:r>
          </a:p>
          <a:p>
            <a:endParaRPr lang="es-C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b) Si se recibe 111101, verifique si es correcto, y si no lo es, establezca cual podría ser la palabra transmitida, si es posible.</a:t>
            </a: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5D1B8D-923E-28ED-514E-AF92AAC1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4239322"/>
            <a:ext cx="3997844" cy="17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571CA-FA0F-D977-4FD1-7BF31391E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588" y="-170078"/>
            <a:ext cx="6361119" cy="923330"/>
          </a:xfrm>
        </p:spPr>
        <p:txBody>
          <a:bodyPr>
            <a:noAutofit/>
          </a:bodyPr>
          <a:lstStyle/>
          <a:p>
            <a:r>
              <a:rPr lang="es-CL" sz="4400" b="1" dirty="0">
                <a:latin typeface="Algerian" pitchFamily="82" charset="77"/>
              </a:rPr>
              <a:t>FÓRMULAS A UTILIZAR</a:t>
            </a:r>
          </a:p>
        </p:txBody>
      </p:sp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7E95F7EA-1BC7-1FA0-3C6D-6187BA23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36065"/>
              </p:ext>
            </p:extLst>
          </p:nvPr>
        </p:nvGraphicFramePr>
        <p:xfrm>
          <a:off x="351036" y="2501900"/>
          <a:ext cx="22113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384">
                  <a:extLst>
                    <a:ext uri="{9D8B030D-6E8A-4147-A177-3AD203B41FA5}">
                      <a16:colId xmlns:a16="http://schemas.microsoft.com/office/drawing/2014/main" val="4153961522"/>
                    </a:ext>
                  </a:extLst>
                </a:gridCol>
                <a:gridCol w="746194">
                  <a:extLst>
                    <a:ext uri="{9D8B030D-6E8A-4147-A177-3AD203B41FA5}">
                      <a16:colId xmlns:a16="http://schemas.microsoft.com/office/drawing/2014/main" val="552854231"/>
                    </a:ext>
                  </a:extLst>
                </a:gridCol>
                <a:gridCol w="721810">
                  <a:extLst>
                    <a:ext uri="{9D8B030D-6E8A-4147-A177-3AD203B41FA5}">
                      <a16:colId xmlns:a16="http://schemas.microsoft.com/office/drawing/2014/main" val="3475155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87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58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4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3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3234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19F1B38-616C-D82D-50CC-D45DAE5C1247}"/>
              </a:ext>
            </a:extLst>
          </p:cNvPr>
          <p:cNvSpPr txBox="1"/>
          <p:nvPr/>
        </p:nvSpPr>
        <p:spPr>
          <a:xfrm>
            <a:off x="114300" y="2055816"/>
            <a:ext cx="461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Tabla de verdad: XOR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F28747B-9ADB-2413-06FD-F5B8C48A8CA5}"/>
                  </a:ext>
                </a:extLst>
              </p:cNvPr>
              <p:cNvSpPr txBox="1"/>
              <p:nvPr/>
            </p:nvSpPr>
            <p:spPr>
              <a:xfrm>
                <a:off x="6564815" y="378241"/>
                <a:ext cx="5088534" cy="430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CL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 PARA CORREGIR BITS AL MOMENTO DE TRANSMITIR UNA PALABRA ERRONEA.</a:t>
                </a:r>
              </a:p>
              <a:p>
                <a:endParaRPr lang="es-CL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 = R</a:t>
                </a:r>
                <a14:m>
                  <m:oMath xmlns:m="http://schemas.openxmlformats.org/officeDocument/2006/math">
                    <m:r>
                      <a:rPr lang="es-CL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⨂</m:t>
                    </m:r>
                  </m:oMath>
                </a14:m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</a:p>
              <a:p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donde c es el código, e es el vector de ubicación de errores, r secuencia recibida cuando se transmite c.</a:t>
                </a:r>
              </a:p>
              <a:p>
                <a:endParaRPr lang="es-C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CL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MATRICES A UTILIZAR.</a:t>
                </a:r>
              </a:p>
              <a:p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Matriz G para codificar y es la I | P</a:t>
                </a:r>
                <a:endParaRPr lang="es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Matriz H para decodificar obteniendo la tabla de  síndrome y es la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| I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F28747B-9ADB-2413-06FD-F5B8C48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15" y="378241"/>
                <a:ext cx="5088534" cy="4301755"/>
              </a:xfrm>
              <a:prstGeom prst="rect">
                <a:avLst/>
              </a:prstGeom>
              <a:blipFill>
                <a:blip r:embed="rId2"/>
                <a:stretch>
                  <a:fillRect l="-995" r="-2488" b="-5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C232B70-7CA3-9F6E-3FB8-86C09F57F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33704"/>
              </p:ext>
            </p:extLst>
          </p:nvPr>
        </p:nvGraphicFramePr>
        <p:xfrm>
          <a:off x="3216274" y="1276318"/>
          <a:ext cx="3025776" cy="535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888">
                  <a:extLst>
                    <a:ext uri="{9D8B030D-6E8A-4147-A177-3AD203B41FA5}">
                      <a16:colId xmlns:a16="http://schemas.microsoft.com/office/drawing/2014/main" val="1902164683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574262710"/>
                    </a:ext>
                  </a:extLst>
                </a:gridCol>
              </a:tblGrid>
              <a:tr h="493192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663687"/>
                  </a:ext>
                </a:extLst>
              </a:tr>
              <a:tr h="69415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 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83183"/>
                  </a:ext>
                </a:extLst>
              </a:tr>
              <a:tr h="69415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85225"/>
                  </a:ext>
                </a:extLst>
              </a:tr>
              <a:tr h="69415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3999"/>
                  </a:ext>
                </a:extLst>
              </a:tr>
              <a:tr h="69415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424126"/>
                  </a:ext>
                </a:extLst>
              </a:tr>
              <a:tr h="69415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70174"/>
                  </a:ext>
                </a:extLst>
              </a:tr>
              <a:tr h="69415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52104"/>
                  </a:ext>
                </a:extLst>
              </a:tr>
              <a:tr h="69415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1394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4885755-FD08-61BD-4E71-86A2FB4AFD16}"/>
              </a:ext>
            </a:extLst>
          </p:cNvPr>
          <p:cNvSpPr txBox="1"/>
          <p:nvPr/>
        </p:nvSpPr>
        <p:spPr>
          <a:xfrm>
            <a:off x="3539039" y="629987"/>
            <a:ext cx="288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Tabla de conversión binaria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B3D5C7-FD97-3867-C352-9761C8D61858}"/>
              </a:ext>
            </a:extLst>
          </p:cNvPr>
          <p:cNvSpPr txBox="1"/>
          <p:nvPr/>
        </p:nvSpPr>
        <p:spPr>
          <a:xfrm>
            <a:off x="6651776" y="4874283"/>
            <a:ext cx="491461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DATO: AL MOMENTO DE MULTIPLICAR MATRICES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Si la cantidad de uno es par = 0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Si la cantidad de uno es impar = 1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37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519A0-458D-B637-B61F-C2B3BE71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6" y="163647"/>
            <a:ext cx="10722932" cy="1325563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tx1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EJERCICIOS DE </a:t>
            </a:r>
            <a:br>
              <a:rPr lang="es-CL" b="1" dirty="0">
                <a:solidFill>
                  <a:schemeClr val="tx1"/>
                </a:solidFill>
                <a:latin typeface="Algerian" panose="020F0502020204030204" pitchFamily="34" charset="0"/>
                <a:cs typeface="Algerian" panose="020F0502020204030204" pitchFamily="34" charset="0"/>
              </a:rPr>
            </a:br>
            <a:r>
              <a:rPr lang="es-CL" b="1" dirty="0">
                <a:solidFill>
                  <a:schemeClr val="tx1"/>
                </a:solidFill>
                <a:latin typeface="Algerian" panose="020F0502020204030204" pitchFamily="34" charset="0"/>
                <a:cs typeface="Algerian" panose="020F0502020204030204" pitchFamily="34" charset="0"/>
              </a:rPr>
              <a:t>SELECCIÓN MULTIPLE: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51E207-BC22-03E6-06D9-838B4121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6" y="1676400"/>
            <a:ext cx="11639103" cy="17526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82061FBE-18A8-C249-F890-58A3B9EB3BFB}"/>
              </a:ext>
            </a:extLst>
          </p:cNvPr>
          <p:cNvSpPr/>
          <p:nvPr/>
        </p:nvSpPr>
        <p:spPr>
          <a:xfrm>
            <a:off x="6457950" y="2214563"/>
            <a:ext cx="271463" cy="2714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002B1B-71A3-EF41-037F-908BADBAD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5" y="3844925"/>
            <a:ext cx="11639103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83A44EE-A1A0-9BDC-4FFF-297D45FC0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6" y="146049"/>
            <a:ext cx="11730688" cy="2159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605005-E6DC-0A78-1BFE-224B73149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6" y="2436018"/>
            <a:ext cx="11740758" cy="19859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02B253-1C9B-A5A5-803D-DDEE5B76B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56" y="4552950"/>
            <a:ext cx="1173068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8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197DD-7173-FB9E-60A5-562242D84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4837" y="248443"/>
            <a:ext cx="5562600" cy="1163637"/>
          </a:xfrm>
        </p:spPr>
        <p:txBody>
          <a:bodyPr>
            <a:noAutofit/>
          </a:bodyPr>
          <a:lstStyle/>
          <a:p>
            <a:r>
              <a:rPr lang="es-CL" sz="4400" b="1" dirty="0">
                <a:solidFill>
                  <a:schemeClr val="tx1"/>
                </a:solidFill>
                <a:latin typeface="Algerian" pitchFamily="82" charset="77"/>
              </a:rPr>
              <a:t>EJERCICIOS DE </a:t>
            </a:r>
            <a:br>
              <a:rPr lang="es-CL" sz="4400" b="1" dirty="0">
                <a:solidFill>
                  <a:schemeClr val="tx1"/>
                </a:solidFill>
                <a:latin typeface="Algerian" pitchFamily="82" charset="77"/>
              </a:rPr>
            </a:br>
            <a:r>
              <a:rPr lang="es-CL" sz="4400" b="1" dirty="0">
                <a:solidFill>
                  <a:schemeClr val="tx1"/>
                </a:solidFill>
                <a:latin typeface="Algerian" pitchFamily="82" charset="77"/>
              </a:rPr>
              <a:t>DESARROLLO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960CD4-F62D-BAFA-F413-9F16FD080D63}"/>
              </a:ext>
            </a:extLst>
          </p:cNvPr>
          <p:cNvSpPr txBox="1"/>
          <p:nvPr/>
        </p:nvSpPr>
        <p:spPr>
          <a:xfrm>
            <a:off x="304800" y="1412080"/>
            <a:ext cx="1108710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a) A partir de la matriz de chequeo de paridad (H) provista en la Figura 1, calcule la tabla de síndrome asociada.</a:t>
            </a: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b) Si se recibe 1111001, verifique si es correcto, y si no lo es, establezca cual podría ser la palabra transmitida, si es posible.</a:t>
            </a: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F5314A-E163-5665-E6E7-DEBACBA0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20" y="4420538"/>
            <a:ext cx="4533196" cy="18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5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977F-F40A-7DA7-D082-A4409BA8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30" y="-426668"/>
            <a:ext cx="10722932" cy="1325563"/>
          </a:xfrm>
        </p:spPr>
        <p:txBody>
          <a:bodyPr>
            <a:normAutofit/>
          </a:bodyPr>
          <a:lstStyle/>
          <a:p>
            <a:r>
              <a:rPr lang="es-CL" sz="3600" b="1" dirty="0">
                <a:latin typeface="Algerian" pitchFamily="82" charset="77"/>
              </a:rPr>
              <a:t>Respuestas EJERCICIO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BE4AD96-8567-7545-52A6-21859040C5BE}"/>
                  </a:ext>
                </a:extLst>
              </p:cNvPr>
              <p:cNvSpPr txBox="1"/>
              <p:nvPr/>
            </p:nvSpPr>
            <p:spPr>
              <a:xfrm>
                <a:off x="173692" y="236113"/>
                <a:ext cx="9963807" cy="3557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CRITERIOS A EVALUAR:</a:t>
                </a:r>
              </a:p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¿Tiene columnas iguales? = </a:t>
                </a:r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¿Tiene columnas nulas? =  </a:t>
                </a:r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¿Son todas las columnas binarias? = </a:t>
                </a:r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</a:p>
              <a:p>
                <a:endParaRPr lang="es-C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Dicho esto, podemos decir que la </a:t>
                </a:r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distancia mínima es mayor o igual a 3</a:t>
                </a:r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ya que los códigos son binarios y todas las columnas son distintas y no nulas.</a:t>
                </a:r>
              </a:p>
              <a:p>
                <a:endParaRPr lang="es-CL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Por ende, son corregibles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s-E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y son detectables (d-1) .</a:t>
                </a:r>
              </a:p>
              <a:p>
                <a:endParaRPr lang="es-C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CL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6BE4AD96-8567-7545-52A6-21859040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92" y="236113"/>
                <a:ext cx="9963807" cy="3557512"/>
              </a:xfrm>
              <a:prstGeom prst="rect">
                <a:avLst/>
              </a:prstGeom>
              <a:blipFill>
                <a:blip r:embed="rId2"/>
                <a:stretch>
                  <a:fillRect l="-636" t="-1068" r="-38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B884796-F127-308A-272A-09A09098FF35}"/>
                  </a:ext>
                </a:extLst>
              </p:cNvPr>
              <p:cNvSpPr txBox="1"/>
              <p:nvPr/>
            </p:nvSpPr>
            <p:spPr>
              <a:xfrm>
                <a:off x="173692" y="3309095"/>
                <a:ext cx="10549720" cy="33399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Primer paso: </a:t>
                </a:r>
              </a:p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Una vez dicho esto para obtener la tabla de síndrome asociada, utilizamos la palabra nula y la matriz H. Se multiplican ambas y se obtiene el primer síndrome asociado.</a:t>
                </a:r>
              </a:p>
              <a:p>
                <a:endParaRPr lang="es-C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CL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CL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1  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s-CL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s-CL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B884796-F127-308A-272A-09A09098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92" y="3309095"/>
                <a:ext cx="10549720" cy="3339953"/>
              </a:xfrm>
              <a:prstGeom prst="rect">
                <a:avLst/>
              </a:prstGeom>
              <a:blipFill>
                <a:blip r:embed="rId3"/>
                <a:stretch>
                  <a:fillRect l="-601" t="-1136" r="-841" b="-37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32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80630CC-3A2F-8D2E-74ED-9722B5B7E565}"/>
                  </a:ext>
                </a:extLst>
              </p:cNvPr>
              <p:cNvSpPr txBox="1"/>
              <p:nvPr/>
            </p:nvSpPr>
            <p:spPr>
              <a:xfrm>
                <a:off x="153773" y="120964"/>
                <a:ext cx="11714375" cy="24613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L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Segundo paso: Definir la tabla de error</a:t>
                </a:r>
              </a:p>
              <a:p>
                <a:endParaRPr lang="es-CL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Tabla de error: </a:t>
                </a:r>
                <a:r>
                  <a:rPr lang="es-C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 este caso se puede corregir solo un bit , ya que d = 3 , entonces reemplazamos en la fórmula de bits que se pueden corregir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3−1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C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</a:t>
                </a:r>
              </a:p>
              <a:p>
                <a:r>
                  <a:rPr lang="es-C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Por ende, buscamos todos los patrones de 1 bit de error posibles asociados a esa palabra.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80630CC-3A2F-8D2E-74ED-9722B5B7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73" y="120964"/>
                <a:ext cx="11714375" cy="2461315"/>
              </a:xfrm>
              <a:prstGeom prst="rect">
                <a:avLst/>
              </a:prstGeom>
              <a:blipFill>
                <a:blip r:embed="rId2"/>
                <a:stretch>
                  <a:fillRect l="-867" t="-2051" b="-410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D39BDA4E-DE5A-C0DD-E628-CAAB57C0DDC6}"/>
              </a:ext>
            </a:extLst>
          </p:cNvPr>
          <p:cNvSpPr txBox="1"/>
          <p:nvPr/>
        </p:nvSpPr>
        <p:spPr>
          <a:xfrm>
            <a:off x="153771" y="2720665"/>
            <a:ext cx="1171437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Tercer paso: Reemplazar para obtener la tabla de síndrome</a:t>
            </a:r>
          </a:p>
          <a:p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Una vez encontrados los patrones de error, para obtener el síndrome asociado a cada uno de los patrones, se reemplaza 1 a 1 en la formula del paso 1, así se multiplica con la matriz H y se obtiene el síndrome asociado para cada bit de error asociados a esa palabra.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F15934-02D1-DCEE-B0B1-2D61AD1C387B}"/>
              </a:ext>
            </a:extLst>
          </p:cNvPr>
          <p:cNvSpPr txBox="1"/>
          <p:nvPr/>
        </p:nvSpPr>
        <p:spPr>
          <a:xfrm>
            <a:off x="153772" y="5167376"/>
            <a:ext cx="1171437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Cuarto paso: Síndrome asociado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Reemplazado cada patrón de error posible asociado a la palabra en la multiplicación anterior con la matriz H, se obtienen la tabla de síndrome, que en este caso es de 3 bits ya que es la distancia utilizada.</a:t>
            </a:r>
          </a:p>
        </p:txBody>
      </p:sp>
    </p:spTree>
    <p:extLst>
      <p:ext uri="{BB962C8B-B14F-4D97-AF65-F5344CB8AC3E}">
        <p14:creationId xmlns:p14="http://schemas.microsoft.com/office/powerpoint/2010/main" val="87243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5C09920-9E35-B70F-E57E-D4E4067B5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578789"/>
              </p:ext>
            </p:extLst>
          </p:nvPr>
        </p:nvGraphicFramePr>
        <p:xfrm>
          <a:off x="143983" y="61414"/>
          <a:ext cx="2652703" cy="681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703">
                  <a:extLst>
                    <a:ext uri="{9D8B030D-6E8A-4147-A177-3AD203B41FA5}">
                      <a16:colId xmlns:a16="http://schemas.microsoft.com/office/drawing/2014/main" val="4072426964"/>
                    </a:ext>
                  </a:extLst>
                </a:gridCol>
              </a:tblGrid>
              <a:tr h="852132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08993"/>
                  </a:ext>
                </a:extLst>
              </a:tr>
              <a:tr h="852132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4518"/>
                  </a:ext>
                </a:extLst>
              </a:tr>
              <a:tr h="8521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21457"/>
                  </a:ext>
                </a:extLst>
              </a:tr>
              <a:tr h="8521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0010000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26226"/>
                  </a:ext>
                </a:extLst>
              </a:tr>
              <a:tr h="8521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0001000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86691"/>
                  </a:ext>
                </a:extLst>
              </a:tr>
              <a:tr h="8521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0000100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34196"/>
                  </a:ext>
                </a:extLst>
              </a:tr>
              <a:tr h="8521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0000010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65079"/>
                  </a:ext>
                </a:extLst>
              </a:tr>
              <a:tr h="85213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0000001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405931"/>
                  </a:ext>
                </a:extLst>
              </a:tr>
            </a:tbl>
          </a:graphicData>
        </a:graphic>
      </p:graphicFrame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554C15FC-FE54-C6D3-F44A-46F8C2008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78004"/>
              </p:ext>
            </p:extLst>
          </p:nvPr>
        </p:nvGraphicFramePr>
        <p:xfrm>
          <a:off x="9199059" y="61414"/>
          <a:ext cx="2405089" cy="679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89">
                  <a:extLst>
                    <a:ext uri="{9D8B030D-6E8A-4147-A177-3AD203B41FA5}">
                      <a16:colId xmlns:a16="http://schemas.microsoft.com/office/drawing/2014/main" val="4072426964"/>
                    </a:ext>
                  </a:extLst>
                </a:gridCol>
              </a:tblGrid>
              <a:tr h="849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08993"/>
                  </a:ext>
                </a:extLst>
              </a:tr>
              <a:tr h="849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24518"/>
                  </a:ext>
                </a:extLst>
              </a:tr>
              <a:tr h="849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dirty="0"/>
                        <a:t>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21457"/>
                  </a:ext>
                </a:extLst>
              </a:tr>
              <a:tr h="849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26226"/>
                  </a:ext>
                </a:extLst>
              </a:tr>
              <a:tr h="849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86691"/>
                  </a:ext>
                </a:extLst>
              </a:tr>
              <a:tr h="849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34196"/>
                  </a:ext>
                </a:extLst>
              </a:tr>
              <a:tr h="849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65079"/>
                  </a:ext>
                </a:extLst>
              </a:tr>
              <a:tr h="849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L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405931"/>
                  </a:ext>
                </a:extLst>
              </a:tr>
            </a:tbl>
          </a:graphicData>
        </a:graphic>
      </p:graphicFrame>
      <p:sp>
        <p:nvSpPr>
          <p:cNvPr id="7" name="Flecha derecha 6">
            <a:extLst>
              <a:ext uri="{FF2B5EF4-FFF2-40B4-BE49-F238E27FC236}">
                <a16:creationId xmlns:a16="http://schemas.microsoft.com/office/drawing/2014/main" id="{8BEF413F-B631-CC7A-41EF-1B1D3AC7FEAB}"/>
              </a:ext>
            </a:extLst>
          </p:cNvPr>
          <p:cNvSpPr/>
          <p:nvPr/>
        </p:nvSpPr>
        <p:spPr>
          <a:xfrm>
            <a:off x="8267252" y="377993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4517D62A-0272-D3DC-6FA3-CD2F0EBB69E3}"/>
              </a:ext>
            </a:extLst>
          </p:cNvPr>
          <p:cNvSpPr/>
          <p:nvPr/>
        </p:nvSpPr>
        <p:spPr>
          <a:xfrm>
            <a:off x="8267252" y="1183457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FA916683-8A63-7E5C-D976-AC2D7747B95B}"/>
              </a:ext>
            </a:extLst>
          </p:cNvPr>
          <p:cNvSpPr/>
          <p:nvPr/>
        </p:nvSpPr>
        <p:spPr>
          <a:xfrm>
            <a:off x="8229600" y="2074949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7A657869-6FE7-11B4-0E22-54D0AC609F80}"/>
              </a:ext>
            </a:extLst>
          </p:cNvPr>
          <p:cNvSpPr/>
          <p:nvPr/>
        </p:nvSpPr>
        <p:spPr>
          <a:xfrm>
            <a:off x="8249083" y="6247321"/>
            <a:ext cx="794480" cy="27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6853211C-F18D-B8EC-B968-DDC93830E9F0}"/>
              </a:ext>
            </a:extLst>
          </p:cNvPr>
          <p:cNvSpPr/>
          <p:nvPr/>
        </p:nvSpPr>
        <p:spPr>
          <a:xfrm>
            <a:off x="8229600" y="2902889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derecha 11">
            <a:extLst>
              <a:ext uri="{FF2B5EF4-FFF2-40B4-BE49-F238E27FC236}">
                <a16:creationId xmlns:a16="http://schemas.microsoft.com/office/drawing/2014/main" id="{5FAD4DF4-99EA-4594-737D-29D40B8699F5}"/>
              </a:ext>
            </a:extLst>
          </p:cNvPr>
          <p:cNvSpPr/>
          <p:nvPr/>
        </p:nvSpPr>
        <p:spPr>
          <a:xfrm>
            <a:off x="8229600" y="3730829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 derecha 12">
            <a:extLst>
              <a:ext uri="{FF2B5EF4-FFF2-40B4-BE49-F238E27FC236}">
                <a16:creationId xmlns:a16="http://schemas.microsoft.com/office/drawing/2014/main" id="{49E62F44-6523-8B46-F8B3-B4AF370976F0}"/>
              </a:ext>
            </a:extLst>
          </p:cNvPr>
          <p:cNvSpPr/>
          <p:nvPr/>
        </p:nvSpPr>
        <p:spPr>
          <a:xfrm>
            <a:off x="8229600" y="4660259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 derecha 13">
            <a:extLst>
              <a:ext uri="{FF2B5EF4-FFF2-40B4-BE49-F238E27FC236}">
                <a16:creationId xmlns:a16="http://schemas.microsoft.com/office/drawing/2014/main" id="{85497E6B-B600-A388-01C0-C323F03D1D3E}"/>
              </a:ext>
            </a:extLst>
          </p:cNvPr>
          <p:cNvSpPr/>
          <p:nvPr/>
        </p:nvSpPr>
        <p:spPr>
          <a:xfrm>
            <a:off x="8234531" y="5493010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a 20">
                <a:extLst>
                  <a:ext uri="{FF2B5EF4-FFF2-40B4-BE49-F238E27FC236}">
                    <a16:creationId xmlns:a16="http://schemas.microsoft.com/office/drawing/2014/main" id="{E606F7EB-4074-0FB9-4349-005227DB14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94294"/>
                  </p:ext>
                </p:extLst>
              </p:nvPr>
            </p:nvGraphicFramePr>
            <p:xfrm>
              <a:off x="3737895" y="40943"/>
              <a:ext cx="4355693" cy="68170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5693">
                      <a:extLst>
                        <a:ext uri="{9D8B030D-6E8A-4147-A177-3AD203B41FA5}">
                          <a16:colId xmlns:a16="http://schemas.microsoft.com/office/drawing/2014/main" val="803542957"/>
                        </a:ext>
                      </a:extLst>
                    </a:gridCol>
                  </a:tblGrid>
                  <a:tr h="79969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CL" sz="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1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s-CL" sz="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5453190"/>
                      </a:ext>
                    </a:extLst>
                  </a:tr>
                  <a:tr h="8756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CL" sz="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1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s-CL" sz="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250721"/>
                      </a:ext>
                    </a:extLst>
                  </a:tr>
                  <a:tr h="8756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CL" sz="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1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s-CL" sz="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479623"/>
                      </a:ext>
                    </a:extLst>
                  </a:tr>
                  <a:tr h="8607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CL" sz="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1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s-CL" sz="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176562"/>
                      </a:ext>
                    </a:extLst>
                  </a:tr>
                  <a:tr h="8607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CL" sz="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1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s-CL" sz="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539261"/>
                      </a:ext>
                    </a:extLst>
                  </a:tr>
                  <a:tr h="8756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CL" sz="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1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s-CL" sz="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9172996"/>
                      </a:ext>
                    </a:extLst>
                  </a:tr>
                  <a:tr h="808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CL" sz="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1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s-CL" sz="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851143"/>
                      </a:ext>
                    </a:extLst>
                  </a:tr>
                  <a:tr h="86009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CL" sz="6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 1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  <m:r>
                                    <a:rPr lang="es-ES" sz="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eqArrPr>
                                    <m:e>
                                      <m:eqArr>
                                        <m:eqArrPr>
                                          <m:ctrlP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s-ES" sz="6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e>
                                      </m:eqArr>
                                    </m:e>
                                    <m:e>
                                      <m:r>
                                        <a:rPr lang="es-ES" sz="6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CL" sz="6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s-ES" sz="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oMath>
                          </a14:m>
                          <a:r>
                            <a:rPr lang="es-CL" sz="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algn="ctr"/>
                          <a:endParaRPr lang="es-CL" sz="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8479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a 20">
                <a:extLst>
                  <a:ext uri="{FF2B5EF4-FFF2-40B4-BE49-F238E27FC236}">
                    <a16:creationId xmlns:a16="http://schemas.microsoft.com/office/drawing/2014/main" id="{E606F7EB-4074-0FB9-4349-005227DB14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494294"/>
                  </p:ext>
                </p:extLst>
              </p:nvPr>
            </p:nvGraphicFramePr>
            <p:xfrm>
              <a:off x="3737895" y="40943"/>
              <a:ext cx="4355693" cy="68170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5693">
                      <a:extLst>
                        <a:ext uri="{9D8B030D-6E8A-4147-A177-3AD203B41FA5}">
                          <a16:colId xmlns:a16="http://schemas.microsoft.com/office/drawing/2014/main" val="803542957"/>
                        </a:ext>
                      </a:extLst>
                    </a:gridCol>
                  </a:tblGrid>
                  <a:tr h="799692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91" t="-1587" r="-581" b="-7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5453190"/>
                      </a:ext>
                    </a:extLst>
                  </a:tr>
                  <a:tr h="875656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91" t="-92754" r="-581" b="-589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1250721"/>
                      </a:ext>
                    </a:extLst>
                  </a:tr>
                  <a:tr h="875656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91" t="-192754" r="-581" b="-489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479623"/>
                      </a:ext>
                    </a:extLst>
                  </a:tr>
                  <a:tr h="8607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91" t="-297059" r="-581" b="-39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176562"/>
                      </a:ext>
                    </a:extLst>
                  </a:tr>
                  <a:tr h="8607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91" t="-397059" r="-581" b="-29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539261"/>
                      </a:ext>
                    </a:extLst>
                  </a:tr>
                  <a:tr h="875656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91" t="-489855" r="-581" b="-192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9172996"/>
                      </a:ext>
                    </a:extLst>
                  </a:tr>
                  <a:tr h="808739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91" t="-646032" r="-581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851143"/>
                      </a:ext>
                    </a:extLst>
                  </a:tr>
                  <a:tr h="860098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>
                          <a:blip r:embed="rId2"/>
                          <a:stretch>
                            <a:fillRect l="-291" t="-691176" r="-581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98479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580EAE14-FED9-F2AA-D43C-ED4319655D96}"/>
              </a:ext>
            </a:extLst>
          </p:cNvPr>
          <p:cNvSpPr/>
          <p:nvPr/>
        </p:nvSpPr>
        <p:spPr>
          <a:xfrm>
            <a:off x="2874752" y="377993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Flecha derecha 21">
            <a:extLst>
              <a:ext uri="{FF2B5EF4-FFF2-40B4-BE49-F238E27FC236}">
                <a16:creationId xmlns:a16="http://schemas.microsoft.com/office/drawing/2014/main" id="{E3C38EC6-D86F-A173-A3A5-15A84FB51E15}"/>
              </a:ext>
            </a:extLst>
          </p:cNvPr>
          <p:cNvSpPr/>
          <p:nvPr/>
        </p:nvSpPr>
        <p:spPr>
          <a:xfrm>
            <a:off x="2865349" y="1185424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Flecha derecha 22">
            <a:extLst>
              <a:ext uri="{FF2B5EF4-FFF2-40B4-BE49-F238E27FC236}">
                <a16:creationId xmlns:a16="http://schemas.microsoft.com/office/drawing/2014/main" id="{5EC9E0C6-96BF-7DC8-8948-5B857890B5D7}"/>
              </a:ext>
            </a:extLst>
          </p:cNvPr>
          <p:cNvSpPr/>
          <p:nvPr/>
        </p:nvSpPr>
        <p:spPr>
          <a:xfrm>
            <a:off x="2876207" y="2192280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Flecha derecha 23">
            <a:extLst>
              <a:ext uri="{FF2B5EF4-FFF2-40B4-BE49-F238E27FC236}">
                <a16:creationId xmlns:a16="http://schemas.microsoft.com/office/drawing/2014/main" id="{BF274641-00ED-5C53-6D02-7B5B174CA48B}"/>
              </a:ext>
            </a:extLst>
          </p:cNvPr>
          <p:cNvSpPr/>
          <p:nvPr/>
        </p:nvSpPr>
        <p:spPr>
          <a:xfrm>
            <a:off x="2874752" y="2955296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Flecha derecha 24">
            <a:extLst>
              <a:ext uri="{FF2B5EF4-FFF2-40B4-BE49-F238E27FC236}">
                <a16:creationId xmlns:a16="http://schemas.microsoft.com/office/drawing/2014/main" id="{F8416CAE-DDDF-31F0-1A31-3A96C32EB1D2}"/>
              </a:ext>
            </a:extLst>
          </p:cNvPr>
          <p:cNvSpPr/>
          <p:nvPr/>
        </p:nvSpPr>
        <p:spPr>
          <a:xfrm>
            <a:off x="2865349" y="3763811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Flecha derecha 25">
            <a:extLst>
              <a:ext uri="{FF2B5EF4-FFF2-40B4-BE49-F238E27FC236}">
                <a16:creationId xmlns:a16="http://schemas.microsoft.com/office/drawing/2014/main" id="{E45AA452-81A3-5374-0206-055DF176C30F}"/>
              </a:ext>
            </a:extLst>
          </p:cNvPr>
          <p:cNvSpPr/>
          <p:nvPr/>
        </p:nvSpPr>
        <p:spPr>
          <a:xfrm>
            <a:off x="2874752" y="4648747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 derecha 26">
            <a:extLst>
              <a:ext uri="{FF2B5EF4-FFF2-40B4-BE49-F238E27FC236}">
                <a16:creationId xmlns:a16="http://schemas.microsoft.com/office/drawing/2014/main" id="{EC2A0594-A90D-0C4D-FAE3-C4417CB1D361}"/>
              </a:ext>
            </a:extLst>
          </p:cNvPr>
          <p:cNvSpPr/>
          <p:nvPr/>
        </p:nvSpPr>
        <p:spPr>
          <a:xfrm>
            <a:off x="2865328" y="5536490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lecha derecha 27">
            <a:extLst>
              <a:ext uri="{FF2B5EF4-FFF2-40B4-BE49-F238E27FC236}">
                <a16:creationId xmlns:a16="http://schemas.microsoft.com/office/drawing/2014/main" id="{C713C14B-137E-A445-4183-9877FAED7AE8}"/>
              </a:ext>
            </a:extLst>
          </p:cNvPr>
          <p:cNvSpPr/>
          <p:nvPr/>
        </p:nvSpPr>
        <p:spPr>
          <a:xfrm>
            <a:off x="2874752" y="6342198"/>
            <a:ext cx="7944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50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920324B-100E-BFF1-EFD5-763A24C67877}"/>
                  </a:ext>
                </a:extLst>
              </p:cNvPr>
              <p:cNvSpPr txBox="1"/>
              <p:nvPr/>
            </p:nvSpPr>
            <p:spPr>
              <a:xfrm>
                <a:off x="-20782" y="128833"/>
                <a:ext cx="12233564" cy="660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 Se recibe la palabra 1111001, entonces multiplicamos la palabra con la matriz H.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CL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CL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1  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s-CL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s-E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s-CL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s-C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Como obtuvimos un 110 y no un 000 la palabra transmitida no es la correcta, pero podemos corregirla de la siguiente manera.</a:t>
                </a:r>
              </a:p>
              <a:p>
                <a:endParaRPr lang="es-C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Vamos a la tabla de síndrome y buscamos el error asociado (110) , para corregir el bit erróneo basado en la tabla, en este caso corresponde a 1000000, encontrado esto realizamos lo siguiente para ver cual bit es el que se corrige.</a:t>
                </a:r>
              </a:p>
              <a:p>
                <a:endParaRPr lang="es-C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 = R</a:t>
                </a:r>
                <a14:m>
                  <m:oMath xmlns:m="http://schemas.openxmlformats.org/officeDocument/2006/math">
                    <m:r>
                      <a:rPr lang="es-CL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⨂</m:t>
                    </m:r>
                  </m:oMath>
                </a14:m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es-C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 = 1111001</a:t>
                </a:r>
              </a:p>
              <a:p>
                <a:r>
                  <a:rPr lang="es-CL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 = 1000000</a:t>
                </a:r>
              </a:p>
              <a:p>
                <a:r>
                  <a:rPr lang="es-CL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 = 0111001</a:t>
                </a:r>
              </a:p>
              <a:p>
                <a:endParaRPr lang="es-CL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920324B-100E-BFF1-EFD5-763A24C67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82" y="128833"/>
                <a:ext cx="12233564" cy="6600333"/>
              </a:xfrm>
              <a:prstGeom prst="rect">
                <a:avLst/>
              </a:prstGeom>
              <a:blipFill>
                <a:blip r:embed="rId3"/>
                <a:stretch>
                  <a:fillRect l="-519" t="-577" r="-51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499627E2-D81E-BD46-A4FD-723E97BB29CD}"/>
              </a:ext>
            </a:extLst>
          </p:cNvPr>
          <p:cNvCxnSpPr/>
          <p:nvPr/>
        </p:nvCxnSpPr>
        <p:spPr>
          <a:xfrm>
            <a:off x="0" y="5829301"/>
            <a:ext cx="1646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463311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2E8E7"/>
      </a:lt2>
      <a:accent1>
        <a:srgbClr val="C6969C"/>
      </a:accent1>
      <a:accent2>
        <a:srgbClr val="BA7F9F"/>
      </a:accent2>
      <a:accent3>
        <a:srgbClr val="C492C2"/>
      </a:accent3>
      <a:accent4>
        <a:srgbClr val="A47FBA"/>
      </a:accent4>
      <a:accent5>
        <a:srgbClr val="A096C6"/>
      </a:accent5>
      <a:accent6>
        <a:srgbClr val="7F8BBA"/>
      </a:accent6>
      <a:hlink>
        <a:srgbClr val="568E87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828</Words>
  <Application>Microsoft Macintosh PowerPoint</Application>
  <PresentationFormat>Panorámica</PresentationFormat>
  <Paragraphs>152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Algerian</vt:lpstr>
      <vt:lpstr>Arial</vt:lpstr>
      <vt:lpstr>Avenir Next LT Pro</vt:lpstr>
      <vt:lpstr>Calibri</vt:lpstr>
      <vt:lpstr>Cambria Math</vt:lpstr>
      <vt:lpstr>Posterama</vt:lpstr>
      <vt:lpstr>SineVTI</vt:lpstr>
      <vt:lpstr>AYUDANTÍA 4</vt:lpstr>
      <vt:lpstr>FÓRMULAS A UTILIZAR</vt:lpstr>
      <vt:lpstr>EJERCICIOS DE  SELECCIÓN MULTIPLE:</vt:lpstr>
      <vt:lpstr>Presentación de PowerPoint</vt:lpstr>
      <vt:lpstr>EJERCICIOS DE  DESARROLLO</vt:lpstr>
      <vt:lpstr>Respuestas EJERCICIO 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AYUDANTÍA 1</dc:title>
  <dc:creator>iman jarufe</dc:creator>
  <cp:lastModifiedBy>196891471</cp:lastModifiedBy>
  <cp:revision>88</cp:revision>
  <dcterms:created xsi:type="dcterms:W3CDTF">2022-08-16T21:14:59Z</dcterms:created>
  <dcterms:modified xsi:type="dcterms:W3CDTF">2023-09-12T20:55:19Z</dcterms:modified>
</cp:coreProperties>
</file>